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71" r:id="rId2"/>
    <p:sldId id="274" r:id="rId3"/>
    <p:sldId id="273" r:id="rId4"/>
    <p:sldId id="332" r:id="rId5"/>
    <p:sldId id="359" r:id="rId6"/>
    <p:sldId id="363" r:id="rId7"/>
    <p:sldId id="361" r:id="rId8"/>
    <p:sldId id="362" r:id="rId9"/>
    <p:sldId id="355" r:id="rId10"/>
    <p:sldId id="358" r:id="rId11"/>
    <p:sldId id="325" r:id="rId12"/>
    <p:sldId id="317" r:id="rId13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593C3"/>
    <a:srgbClr val="A493C6"/>
    <a:srgbClr val="D0DEEC"/>
    <a:srgbClr val="E45983"/>
    <a:srgbClr val="F7DADE"/>
    <a:srgbClr val="FF9801"/>
    <a:srgbClr val="0FB7BD"/>
    <a:srgbClr val="048DA4"/>
    <a:srgbClr val="EE8640"/>
    <a:srgbClr val="10CD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15" autoAdjust="0"/>
    <p:restoredTop sz="93918" autoAdjust="0"/>
  </p:normalViewPr>
  <p:slideViewPr>
    <p:cSldViewPr snapToGrid="0" showGuides="1">
      <p:cViewPr varScale="1">
        <p:scale>
          <a:sx n="122" d="100"/>
          <a:sy n="122" d="100"/>
        </p:scale>
        <p:origin x="259" y="91"/>
      </p:cViewPr>
      <p:guideLst>
        <p:guide orient="horz" pos="2160"/>
        <p:guide pos="2880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4207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84600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94957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8170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1332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745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18129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6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4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3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3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044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 with subtitle">
  <p:cSld name="Main point with subtitle">
    <p:spTree>
      <p:nvGrpSpPr>
        <p:cNvPr id="1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" name="Google Shape;814;p17"/>
          <p:cNvSpPr txBox="1">
            <a:spLocks noGrp="1"/>
          </p:cNvSpPr>
          <p:nvPr>
            <p:ph type="title"/>
          </p:nvPr>
        </p:nvSpPr>
        <p:spPr>
          <a:xfrm>
            <a:off x="1279375" y="1338763"/>
            <a:ext cx="6285300" cy="19560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9pPr>
          </a:lstStyle>
          <a:p>
            <a:endParaRPr/>
          </a:p>
        </p:txBody>
      </p:sp>
      <p:sp>
        <p:nvSpPr>
          <p:cNvPr id="815" name="Google Shape;815;p17"/>
          <p:cNvSpPr txBox="1">
            <a:spLocks noGrp="1"/>
          </p:cNvSpPr>
          <p:nvPr>
            <p:ph type="subTitle" idx="1"/>
          </p:nvPr>
        </p:nvSpPr>
        <p:spPr>
          <a:xfrm>
            <a:off x="1279375" y="3457638"/>
            <a:ext cx="6285300" cy="3471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55980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580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278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357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17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596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596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764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66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585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7130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7" y="61968"/>
            <a:ext cx="46659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CULTURE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6C47516-1B68-DAC6-706D-1E886ABFAF4C}"/>
              </a:ext>
            </a:extLst>
          </p:cNvPr>
          <p:cNvSpPr txBox="1"/>
          <p:nvPr/>
        </p:nvSpPr>
        <p:spPr>
          <a:xfrm>
            <a:off x="175364" y="751347"/>
            <a:ext cx="868053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000000"/>
                </a:solidFill>
                <a:latin typeface="UTMAvoBold"/>
              </a:rPr>
              <a:t>2. Work in groups. name some endangered animals in Viet Nam. Share what you know about them. </a:t>
            </a:r>
            <a:endParaRPr lang="en-US" sz="2000" b="1" i="0" dirty="0">
              <a:solidFill>
                <a:srgbClr val="000000"/>
              </a:solidFill>
              <a:effectLst/>
              <a:latin typeface="UTMAvoBold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D73C542-2CC6-BAB3-D001-B628E3C1F9DF}"/>
              </a:ext>
            </a:extLst>
          </p:cNvPr>
          <p:cNvSpPr txBox="1"/>
          <p:nvPr/>
        </p:nvSpPr>
        <p:spPr>
          <a:xfrm>
            <a:off x="380137" y="1688237"/>
            <a:ext cx="8179663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400" b="1" kern="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Example:</a:t>
            </a:r>
          </a:p>
          <a:p>
            <a:pPr algn="just"/>
            <a:endParaRPr lang="en-US" sz="1200" b="1" kern="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en-US" sz="24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 think </a:t>
            </a:r>
            <a:r>
              <a:rPr lang="en-US" sz="2400" kern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Saola</a:t>
            </a:r>
            <a:r>
              <a:rPr lang="en-US" sz="24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is one of the most endangered animals in Viet Nam because it is </a:t>
            </a:r>
            <a:r>
              <a:rPr lang="en-US" sz="2400" kern="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rare</a:t>
            </a:r>
            <a:r>
              <a:rPr lang="en-US" sz="24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and its population is so </a:t>
            </a:r>
            <a:r>
              <a:rPr lang="en-US" sz="2400" kern="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small</a:t>
            </a:r>
            <a:r>
              <a:rPr lang="en-US" sz="2400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9261251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19688" y="809054"/>
            <a:ext cx="59602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B7A97-2050-4E17-AB89-5199898D9829}"/>
              </a:ext>
            </a:extLst>
          </p:cNvPr>
          <p:cNvSpPr txBox="1"/>
          <p:nvPr/>
        </p:nvSpPr>
        <p:spPr>
          <a:xfrm>
            <a:off x="819688" y="1512795"/>
            <a:ext cx="7593030" cy="1964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2800" dirty="0">
                <a:latin typeface="Calibri" panose="020F0502020204030204" pitchFamily="34" charset="0"/>
                <a:cs typeface="Calibri" panose="020F0502020204030204" pitchFamily="34" charset="0"/>
              </a:rPr>
              <a:t>What have you learnt today?</a:t>
            </a: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How to express concern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How animals are classified as endangered.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B0EAB4-78BD-F7BA-E394-C2C18E24C899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37C64C-20A2-6617-FE38-50A2FD8817E7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2934437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AC5994-6BF9-AE41-AC48-5A10285266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64461" y="1428488"/>
            <a:ext cx="7512789" cy="2153228"/>
          </a:xfrm>
          <a:noFill/>
        </p:spPr>
        <p:txBody>
          <a:bodyPr anchor="t"/>
          <a:lstStyle/>
          <a:p>
            <a:pPr marL="361950" indent="-257175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  <a:cs typeface="Arial" panose="020B0604020202020204" pitchFamily="34" charset="0"/>
              </a:rPr>
              <a:t>Do exercises in the workbook.</a:t>
            </a:r>
          </a:p>
          <a:p>
            <a:pPr marL="361950" indent="-257175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  <a:cs typeface="Arial" panose="020B0604020202020204" pitchFamily="34" charset="0"/>
              </a:rPr>
              <a:t>Find some information about an endangered species in Vietnam, then present before class.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04465" y="896700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7095" y="824965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8" name="Rectangle 7"/>
          <p:cNvSpPr/>
          <p:nvPr/>
        </p:nvSpPr>
        <p:spPr>
          <a:xfrm>
            <a:off x="1004050" y="824965"/>
            <a:ext cx="3429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D0F36ED-74DE-0CFE-97FD-C71AA2DD16C3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51D2DB-E75B-D37D-4EDA-252D5D470B1A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12506575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AFDD17D-ADB1-C341-5DAE-EF1B9D38F07F}"/>
              </a:ext>
            </a:extLst>
          </p:cNvPr>
          <p:cNvGrpSpPr/>
          <p:nvPr/>
        </p:nvGrpSpPr>
        <p:grpSpPr>
          <a:xfrm>
            <a:off x="0" y="0"/>
            <a:ext cx="9144000" cy="1706851"/>
            <a:chOff x="0" y="-15861"/>
            <a:chExt cx="12192000" cy="1940426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FBD2588C-06FB-52F4-2D7E-598D8B5A867E}"/>
                </a:ext>
              </a:extLst>
            </p:cNvPr>
            <p:cNvSpPr/>
            <p:nvPr/>
          </p:nvSpPr>
          <p:spPr>
            <a:xfrm>
              <a:off x="0" y="177153"/>
              <a:ext cx="12192000" cy="1439719"/>
            </a:xfrm>
            <a:prstGeom prst="rect">
              <a:avLst/>
            </a:prstGeom>
            <a:solidFill>
              <a:srgbClr val="A493C6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Parallelogram 3">
              <a:extLst>
                <a:ext uri="{FF2B5EF4-FFF2-40B4-BE49-F238E27FC236}">
                  <a16:creationId xmlns:a16="http://schemas.microsoft.com/office/drawing/2014/main" id="{07123313-572D-B82E-F111-A1B1966A8D75}"/>
                </a:ext>
              </a:extLst>
            </p:cNvPr>
            <p:cNvSpPr/>
            <p:nvPr/>
          </p:nvSpPr>
          <p:spPr>
            <a:xfrm>
              <a:off x="481381" y="-15861"/>
              <a:ext cx="2769819" cy="1940426"/>
            </a:xfrm>
            <a:prstGeom prst="parallelogram">
              <a:avLst/>
            </a:prstGeom>
            <a:solidFill>
              <a:srgbClr val="E45983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400" b="1">
                  <a:latin typeface="UTMFacebookK&amp;TBold"/>
                  <a:cs typeface="Times New Roman" panose="02020603050405020304" pitchFamily="18" charset="0"/>
                </a:rPr>
                <a:t>Unit 8</a:t>
              </a:r>
              <a:endParaRPr lang="en-US" sz="4400" b="1" dirty="0">
                <a:latin typeface="UTMFacebookK&amp;TBold"/>
                <a:cs typeface="Times New Roman" panose="02020603050405020304" pitchFamily="18" charset="0"/>
              </a:endParaRP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3D56C823-4DD3-2744-17E1-A46C7290D96B}"/>
              </a:ext>
            </a:extLst>
          </p:cNvPr>
          <p:cNvSpPr txBox="1"/>
          <p:nvPr/>
        </p:nvSpPr>
        <p:spPr>
          <a:xfrm>
            <a:off x="2438400" y="418267"/>
            <a:ext cx="53195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i="0" dirty="0">
                <a:solidFill>
                  <a:srgbClr val="FFFFFF"/>
                </a:solidFill>
                <a:effectLst/>
                <a:latin typeface="UTMFacebookK&amp;TBold"/>
              </a:rPr>
              <a:t>GREEN LIVING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92A0F45-146A-8BFF-6553-20D992E76B42}"/>
              </a:ext>
            </a:extLst>
          </p:cNvPr>
          <p:cNvSpPr/>
          <p:nvPr/>
        </p:nvSpPr>
        <p:spPr>
          <a:xfrm>
            <a:off x="1399717" y="3111291"/>
            <a:ext cx="7025825" cy="857068"/>
          </a:xfrm>
          <a:prstGeom prst="rect">
            <a:avLst/>
          </a:prstGeom>
          <a:solidFill>
            <a:srgbClr val="E45983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UTMFacebookK&amp;TBold"/>
              </a:rPr>
              <a:t>COMMUNICATION AND CULTURE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CE5C951-EDAC-510B-E774-D91A675B9038}"/>
              </a:ext>
            </a:extLst>
          </p:cNvPr>
          <p:cNvSpPr/>
          <p:nvPr/>
        </p:nvSpPr>
        <p:spPr>
          <a:xfrm>
            <a:off x="3955140" y="2268692"/>
            <a:ext cx="2082254" cy="606115"/>
          </a:xfrm>
          <a:prstGeom prst="rect">
            <a:avLst/>
          </a:prstGeom>
          <a:solidFill>
            <a:srgbClr val="F7D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E45983"/>
                </a:solidFill>
                <a:latin typeface="Bookman Old Style" pitchFamily="18" charset="0"/>
              </a:rPr>
              <a:t>LESSON 7</a:t>
            </a:r>
          </a:p>
        </p:txBody>
      </p:sp>
    </p:spTree>
    <p:extLst>
      <p:ext uri="{BB962C8B-B14F-4D97-AF65-F5344CB8AC3E}">
        <p14:creationId xmlns:p14="http://schemas.microsoft.com/office/powerpoint/2010/main" val="16714462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2D236DC-FFF5-F12B-1F4E-9A263787368D}"/>
              </a:ext>
            </a:extLst>
          </p:cNvPr>
          <p:cNvSpPr txBox="1"/>
          <p:nvPr/>
        </p:nvSpPr>
        <p:spPr>
          <a:xfrm>
            <a:off x="628649" y="646743"/>
            <a:ext cx="4572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GAME</a:t>
            </a:r>
            <a:endParaRPr lang="en-US" sz="3200" dirty="0">
              <a:solidFill>
                <a:srgbClr val="FF0000"/>
              </a:solidFill>
            </a:endParaRPr>
          </a:p>
        </p:txBody>
      </p:sp>
      <p:pic>
        <p:nvPicPr>
          <p:cNvPr id="1026" name="Picture 2" descr="If I were in charge – Dan | Sawyer Fielding">
            <a:extLst>
              <a:ext uri="{FF2B5EF4-FFF2-40B4-BE49-F238E27FC236}">
                <a16:creationId xmlns:a16="http://schemas.microsoft.com/office/drawing/2014/main" id="{22B288ED-721D-C882-CAE8-ACDEDB088A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6299" y="1337582"/>
            <a:ext cx="6086475" cy="3448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09853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7" y="61968"/>
            <a:ext cx="46659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EVERYDAY ENGLISH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6C47516-1B68-DAC6-706D-1E886ABFAF4C}"/>
              </a:ext>
            </a:extLst>
          </p:cNvPr>
          <p:cNvSpPr txBox="1"/>
          <p:nvPr/>
        </p:nvSpPr>
        <p:spPr>
          <a:xfrm>
            <a:off x="342898" y="599639"/>
            <a:ext cx="880110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C00000"/>
                </a:solidFill>
                <a:latin typeface="UTMAvoBold"/>
              </a:rPr>
              <a:t>Task 1.</a:t>
            </a:r>
            <a:r>
              <a:rPr lang="en-US" sz="2400" b="1" dirty="0">
                <a:solidFill>
                  <a:srgbClr val="C00000"/>
                </a:solidFill>
                <a:latin typeface="UTMAvoBold"/>
              </a:rPr>
              <a:t> </a:t>
            </a:r>
            <a:r>
              <a:rPr lang="en-US" b="1" i="0" dirty="0">
                <a:solidFill>
                  <a:srgbClr val="000000"/>
                </a:solidFill>
                <a:effectLst/>
                <a:latin typeface="UTMAvoBold"/>
              </a:rPr>
              <a:t>Listen and complete the conversations with the expressions in the box. Then </a:t>
            </a:r>
            <a:r>
              <a:rPr lang="en-US" b="1" i="0" dirty="0" err="1">
                <a:solidFill>
                  <a:srgbClr val="000000"/>
                </a:solidFill>
                <a:effectLst/>
                <a:latin typeface="UTMAvoBold"/>
              </a:rPr>
              <a:t>practise</a:t>
            </a:r>
            <a:r>
              <a:rPr lang="en-US" b="1" i="0" dirty="0">
                <a:solidFill>
                  <a:srgbClr val="000000"/>
                </a:solidFill>
                <a:effectLst/>
                <a:latin typeface="UTMAvoBold"/>
              </a:rPr>
              <a:t> them in pairs.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ADF94E3-560F-2B3A-BF5E-7C5F537081AC}"/>
              </a:ext>
            </a:extLst>
          </p:cNvPr>
          <p:cNvSpPr txBox="1"/>
          <p:nvPr/>
        </p:nvSpPr>
        <p:spPr>
          <a:xfrm>
            <a:off x="380137" y="1480740"/>
            <a:ext cx="8433709" cy="707886"/>
          </a:xfrm>
          <a:prstGeom prst="rect">
            <a:avLst/>
          </a:prstGeom>
          <a:noFill/>
          <a:ln w="38100">
            <a:solidFill>
              <a:srgbClr val="6593C3"/>
            </a:solidFill>
          </a:ln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E45A8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000" b="1" i="0" dirty="0">
                <a:solidFill>
                  <a:srgbClr val="E45A8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Has something happened?		</a:t>
            </a:r>
            <a:r>
              <a:rPr lang="en-US" sz="2000" b="1" i="0" dirty="0">
                <a:solidFill>
                  <a:srgbClr val="E45A8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Is there something wrong?</a:t>
            </a:r>
          </a:p>
          <a:p>
            <a:r>
              <a:rPr lang="en-US" sz="2000" b="1" i="0" dirty="0">
                <a:solidFill>
                  <a:srgbClr val="E45A8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Is there anything I can do to help?	</a:t>
            </a:r>
            <a:r>
              <a:rPr lang="en-US" sz="2000" b="1" dirty="0">
                <a:solidFill>
                  <a:srgbClr val="E45A8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Do you feel better now?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A5470D0-ED5C-7C9F-EE42-41505C2D1924}"/>
              </a:ext>
            </a:extLst>
          </p:cNvPr>
          <p:cNvSpPr txBox="1"/>
          <p:nvPr/>
        </p:nvSpPr>
        <p:spPr>
          <a:xfrm>
            <a:off x="380137" y="2559236"/>
            <a:ext cx="8665892" cy="2308324"/>
          </a:xfrm>
          <a:prstGeom prst="rect">
            <a:avLst/>
          </a:prstGeom>
          <a:noFill/>
          <a:ln w="38100">
            <a:solidFill>
              <a:srgbClr val="6593C3"/>
            </a:solidFill>
          </a:ln>
        </p:spPr>
        <p:txBody>
          <a:bodyPr wrap="square">
            <a:spAutoFit/>
          </a:bodyPr>
          <a:lstStyle/>
          <a:p>
            <a:r>
              <a:rPr lang="en-US" sz="2400" b="1" i="0" dirty="0">
                <a:solidFill>
                  <a:srgbClr val="E45A8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</a:p>
          <a:p>
            <a:r>
              <a:rPr lang="en-US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Nam: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Hi, Linda. Why didn’t you come to Cuc Phuong National Park with us yesterday? We were worried about you. (1) </a:t>
            </a:r>
            <a:r>
              <a:rPr lang="en-US" sz="2400" b="0" i="0" dirty="0">
                <a:solidFill>
                  <a:srgbClr val="93959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</a:p>
          <a:p>
            <a:r>
              <a:rPr lang="en-US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Linda: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 had a stomachache, so I had to stay at home and rest.</a:t>
            </a:r>
          </a:p>
          <a:p>
            <a:r>
              <a:rPr lang="en-US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Nam: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Sorry to hear that. (2) </a:t>
            </a:r>
            <a:r>
              <a:rPr lang="en-US" sz="2400" b="0" i="0" dirty="0">
                <a:solidFill>
                  <a:srgbClr val="93959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</a:p>
          <a:p>
            <a:r>
              <a:rPr lang="en-US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Linda: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I’m fine now. Thanks for asking.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FDCF03D-170D-7E47-F4B2-F5ED5F898A4D}"/>
              </a:ext>
            </a:extLst>
          </p:cNvPr>
          <p:cNvSpPr txBox="1"/>
          <p:nvPr/>
        </p:nvSpPr>
        <p:spPr>
          <a:xfrm>
            <a:off x="7149678" y="3322285"/>
            <a:ext cx="61232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kern="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</a:t>
            </a:r>
            <a:endParaRPr lang="en-US" sz="2400" b="1" dirty="0">
              <a:solidFill>
                <a:srgbClr val="C0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B1DFA42-EBE4-0D3D-9ECC-B54B715D950C}"/>
              </a:ext>
            </a:extLst>
          </p:cNvPr>
          <p:cNvSpPr txBox="1"/>
          <p:nvPr/>
        </p:nvSpPr>
        <p:spPr>
          <a:xfrm>
            <a:off x="4406922" y="4040481"/>
            <a:ext cx="61232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kern="0" dirty="0">
                <a:solidFill>
                  <a:srgbClr val="C00000"/>
                </a:solidFill>
                <a:latin typeface="Times New Roman" panose="02020603050405020304" pitchFamily="18" charset="0"/>
              </a:rPr>
              <a:t>D</a:t>
            </a:r>
            <a:endParaRPr lang="en-US" sz="2400" b="1" dirty="0">
              <a:solidFill>
                <a:srgbClr val="C00000"/>
              </a:solidFill>
            </a:endParaRPr>
          </a:p>
        </p:txBody>
      </p:sp>
      <p:pic>
        <p:nvPicPr>
          <p:cNvPr id="2" name="061 - U8 - EVERYDAY CONSERVATION">
            <a:hlinkClick r:id="" action="ppaction://media"/>
            <a:extLst>
              <a:ext uri="{FF2B5EF4-FFF2-40B4-BE49-F238E27FC236}">
                <a16:creationId xmlns:a16="http://schemas.microsoft.com/office/drawing/2014/main" id="{69C214EB-F886-5A86-5DF4-6DB51807CFC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977414" y="241843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969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7474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7" y="61968"/>
            <a:ext cx="46659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EVERYDAY ENGLISH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6C47516-1B68-DAC6-706D-1E886ABFAF4C}"/>
              </a:ext>
            </a:extLst>
          </p:cNvPr>
          <p:cNvSpPr txBox="1"/>
          <p:nvPr/>
        </p:nvSpPr>
        <p:spPr>
          <a:xfrm>
            <a:off x="342898" y="649743"/>
            <a:ext cx="830632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C00000"/>
                </a:solidFill>
                <a:latin typeface="UTMAvoBold"/>
              </a:rPr>
              <a:t>Task 1. </a:t>
            </a:r>
            <a:r>
              <a:rPr lang="en-US" sz="2000" b="1" i="0" dirty="0">
                <a:solidFill>
                  <a:srgbClr val="000000"/>
                </a:solidFill>
                <a:effectLst/>
                <a:latin typeface="UTMAvoBold"/>
              </a:rPr>
              <a:t>Listen and complete the conversations with the expressions in the box. Then </a:t>
            </a:r>
            <a:r>
              <a:rPr lang="en-US" sz="2000" b="1" i="0" dirty="0" err="1">
                <a:solidFill>
                  <a:srgbClr val="000000"/>
                </a:solidFill>
                <a:effectLst/>
                <a:latin typeface="UTMAvoBold"/>
              </a:rPr>
              <a:t>practise</a:t>
            </a:r>
            <a:r>
              <a:rPr lang="en-US" sz="2000" b="1" i="0" dirty="0">
                <a:solidFill>
                  <a:srgbClr val="000000"/>
                </a:solidFill>
                <a:effectLst/>
                <a:latin typeface="UTMAvoBold"/>
              </a:rPr>
              <a:t> them in pairs.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ADF94E3-560F-2B3A-BF5E-7C5F537081AC}"/>
              </a:ext>
            </a:extLst>
          </p:cNvPr>
          <p:cNvSpPr txBox="1"/>
          <p:nvPr/>
        </p:nvSpPr>
        <p:spPr>
          <a:xfrm>
            <a:off x="380137" y="1480740"/>
            <a:ext cx="8433709" cy="707886"/>
          </a:xfrm>
          <a:prstGeom prst="rect">
            <a:avLst/>
          </a:prstGeom>
          <a:noFill/>
          <a:ln w="38100">
            <a:solidFill>
              <a:srgbClr val="6593C3"/>
            </a:solidFill>
          </a:ln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E45A8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000" b="1" i="0" dirty="0">
                <a:solidFill>
                  <a:srgbClr val="E45A8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Has something happened?		</a:t>
            </a:r>
            <a:r>
              <a:rPr lang="en-US" sz="2000" b="1" i="0" dirty="0">
                <a:solidFill>
                  <a:srgbClr val="E45A8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Is there something wrong?</a:t>
            </a:r>
          </a:p>
          <a:p>
            <a:r>
              <a:rPr lang="en-US" sz="2000" b="1" i="0" dirty="0">
                <a:solidFill>
                  <a:srgbClr val="E45A8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Is there anything I can do to help?	</a:t>
            </a:r>
            <a:r>
              <a:rPr lang="en-US" sz="2000" b="1" dirty="0">
                <a:solidFill>
                  <a:srgbClr val="E45A8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Do you feel better now?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FDCF03D-170D-7E47-F4B2-F5ED5F898A4D}"/>
              </a:ext>
            </a:extLst>
          </p:cNvPr>
          <p:cNvSpPr txBox="1"/>
          <p:nvPr/>
        </p:nvSpPr>
        <p:spPr>
          <a:xfrm>
            <a:off x="4290830" y="2649649"/>
            <a:ext cx="61232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kern="0" dirty="0">
                <a:solidFill>
                  <a:srgbClr val="C00000"/>
                </a:solidFill>
                <a:latin typeface="Times New Roman" panose="02020603050405020304" pitchFamily="18" charset="0"/>
              </a:rPr>
              <a:t>B</a:t>
            </a:r>
            <a:endParaRPr lang="en-US" sz="2400" b="1" dirty="0">
              <a:solidFill>
                <a:srgbClr val="C0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B1DFA42-EBE4-0D3D-9ECC-B54B715D950C}"/>
              </a:ext>
            </a:extLst>
          </p:cNvPr>
          <p:cNvSpPr txBox="1"/>
          <p:nvPr/>
        </p:nvSpPr>
        <p:spPr>
          <a:xfrm>
            <a:off x="1908650" y="3754851"/>
            <a:ext cx="61232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kern="0" dirty="0">
                <a:solidFill>
                  <a:srgbClr val="C00000"/>
                </a:solidFill>
                <a:latin typeface="Times New Roman" panose="02020603050405020304" pitchFamily="18" charset="0"/>
              </a:rPr>
              <a:t>C</a:t>
            </a:r>
            <a:endParaRPr lang="en-US" sz="2400" b="1" dirty="0">
              <a:solidFill>
                <a:srgbClr val="C0000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B8ECDD0-615A-7512-7D3A-3C3478F160CE}"/>
              </a:ext>
            </a:extLst>
          </p:cNvPr>
          <p:cNvSpPr txBox="1"/>
          <p:nvPr/>
        </p:nvSpPr>
        <p:spPr>
          <a:xfrm>
            <a:off x="380137" y="2275221"/>
            <a:ext cx="8433709" cy="2677656"/>
          </a:xfrm>
          <a:prstGeom prst="rect">
            <a:avLst/>
          </a:prstGeom>
          <a:noFill/>
          <a:ln w="38100">
            <a:solidFill>
              <a:srgbClr val="6593C3"/>
            </a:solidFill>
          </a:ln>
        </p:spPr>
        <p:txBody>
          <a:bodyPr wrap="square">
            <a:spAutoFit/>
          </a:bodyPr>
          <a:lstStyle/>
          <a:p>
            <a:r>
              <a:rPr lang="en-US" sz="2400" b="1" i="0" dirty="0">
                <a:solidFill>
                  <a:srgbClr val="E45A8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  <a:p>
            <a:r>
              <a:rPr lang="en-US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Mai: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You look worried. (3) </a:t>
            </a:r>
            <a:r>
              <a:rPr lang="en-US" sz="2400" b="0" i="0" dirty="0">
                <a:solidFill>
                  <a:srgbClr val="93959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</a:p>
          <a:p>
            <a:r>
              <a:rPr lang="en-US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Nam: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No, I’m just a bit nervous about my presentation on wildlife protection tomorrow.</a:t>
            </a:r>
          </a:p>
          <a:p>
            <a:r>
              <a:rPr lang="en-US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Mai: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(4) </a:t>
            </a:r>
            <a:r>
              <a:rPr lang="en-US" sz="2400" b="0" i="0" dirty="0">
                <a:solidFill>
                  <a:srgbClr val="939598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_________</a:t>
            </a:r>
          </a:p>
          <a:p>
            <a:r>
              <a:rPr lang="en-US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Nam: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If you could look at my slides,</a:t>
            </a:r>
          </a:p>
          <a:p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it would be great. Thanks so much in advance, Mai.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76786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7" y="61968"/>
            <a:ext cx="46659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EVERYDAY ENGLISH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6C47516-1B68-DAC6-706D-1E886ABFAF4C}"/>
              </a:ext>
            </a:extLst>
          </p:cNvPr>
          <p:cNvSpPr txBox="1"/>
          <p:nvPr/>
        </p:nvSpPr>
        <p:spPr>
          <a:xfrm>
            <a:off x="169101" y="649743"/>
            <a:ext cx="897489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C00000"/>
                </a:solidFill>
                <a:latin typeface="UTMAvoBold"/>
              </a:rPr>
              <a:t>Task 1. </a:t>
            </a:r>
            <a:r>
              <a:rPr lang="en-US" sz="2000" b="1" i="0" dirty="0">
                <a:solidFill>
                  <a:srgbClr val="000000"/>
                </a:solidFill>
                <a:effectLst/>
                <a:latin typeface="UTMAvoBold"/>
              </a:rPr>
              <a:t>Listen and complete the conversations with the expressions in the box. Then </a:t>
            </a:r>
            <a:r>
              <a:rPr lang="en-US" sz="2000" b="1" i="0" dirty="0" err="1">
                <a:solidFill>
                  <a:srgbClr val="000000"/>
                </a:solidFill>
                <a:effectLst/>
                <a:latin typeface="UTMAvoBold"/>
              </a:rPr>
              <a:t>practise</a:t>
            </a:r>
            <a:r>
              <a:rPr lang="en-US" sz="2000" b="1" i="0" dirty="0">
                <a:solidFill>
                  <a:srgbClr val="000000"/>
                </a:solidFill>
                <a:effectLst/>
                <a:latin typeface="UTMAvoBold"/>
              </a:rPr>
              <a:t> them in pairs.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2D1138F-FD5C-9A4D-9FD8-DBA2E3CC3E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1640" y="1562100"/>
            <a:ext cx="9144000" cy="201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0279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7" y="61968"/>
            <a:ext cx="46659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EVERYDAY ENGLISH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6C47516-1B68-DAC6-706D-1E886ABFAF4C}"/>
              </a:ext>
            </a:extLst>
          </p:cNvPr>
          <p:cNvSpPr txBox="1"/>
          <p:nvPr/>
        </p:nvSpPr>
        <p:spPr>
          <a:xfrm>
            <a:off x="206679" y="649743"/>
            <a:ext cx="893732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Task 2. </a:t>
            </a:r>
            <a:r>
              <a:rPr lang="en-US" sz="24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Work in pairs. Use the models in 1 to make similar conversations for these situations. One of you is A, the other is B. use the expressions on page 109 to help you.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2263DB8-DEBD-B887-6962-4085EEE062DB}"/>
              </a:ext>
            </a:extLst>
          </p:cNvPr>
          <p:cNvSpPr txBox="1"/>
          <p:nvPr/>
        </p:nvSpPr>
        <p:spPr>
          <a:xfrm>
            <a:off x="380136" y="1887551"/>
            <a:ext cx="858424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just">
              <a:buAutoNum type="arabicPeriod"/>
            </a:pPr>
            <a:r>
              <a:rPr lang="en-US" sz="24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i="0" u="sng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looks worried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because he/she hasn’t collected enough  </a:t>
            </a:r>
          </a:p>
          <a:p>
            <a:pPr algn="just"/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information about endangered species for his/her biology project. </a:t>
            </a:r>
          </a:p>
          <a:p>
            <a:pPr algn="just"/>
            <a:r>
              <a:rPr lang="en-US" sz="24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B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i="0" u="sng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expresses concern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about him/her.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73C8F95-2E59-B11D-3C14-0407DEE4B273}"/>
              </a:ext>
            </a:extLst>
          </p:cNvPr>
          <p:cNvSpPr txBox="1"/>
          <p:nvPr/>
        </p:nvSpPr>
        <p:spPr>
          <a:xfrm>
            <a:off x="377419" y="3250950"/>
            <a:ext cx="858424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AutoNum type="arabicPeriod" startAt="2"/>
            </a:pPr>
            <a:r>
              <a:rPr lang="en-US" sz="24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 </a:t>
            </a:r>
            <a:r>
              <a:rPr lang="en-US" sz="2400" b="0" i="0" u="sng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didn’t join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 school field trip to the Endangered Species Rescue Centre. </a:t>
            </a:r>
          </a:p>
          <a:p>
            <a:r>
              <a: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sz="24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i="0" u="sng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expresses concern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about him/her.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19749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7" y="61968"/>
            <a:ext cx="46659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EVERYDAY ENGLISH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6C47516-1B68-DAC6-706D-1E886ABFAF4C}"/>
              </a:ext>
            </a:extLst>
          </p:cNvPr>
          <p:cNvSpPr txBox="1"/>
          <p:nvPr/>
        </p:nvSpPr>
        <p:spPr>
          <a:xfrm>
            <a:off x="175364" y="712373"/>
            <a:ext cx="896863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Task 2. </a:t>
            </a:r>
            <a:r>
              <a:rPr lang="en-US" sz="24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Work in pairs. Use the models in 1 to make similar conversations for these situations. One of you is A, the other is B. use the expressions on page 109 to help you.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2263DB8-DEBD-B887-6962-4085EEE062DB}"/>
              </a:ext>
            </a:extLst>
          </p:cNvPr>
          <p:cNvSpPr txBox="1"/>
          <p:nvPr/>
        </p:nvSpPr>
        <p:spPr>
          <a:xfrm>
            <a:off x="380136" y="2192529"/>
            <a:ext cx="8584249" cy="23850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400" b="1" i="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Sample conversation 1:</a:t>
            </a:r>
          </a:p>
          <a:p>
            <a:pPr marL="0" marR="0" indent="-1270" algn="just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Mai: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You look so worried. What’s the matter with you?</a:t>
            </a:r>
          </a:p>
          <a:p>
            <a:pPr marL="0" marR="0" indent="-1270" algn="just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Mark: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I haven’t collected enough information about endangered species for my biology project.</a:t>
            </a:r>
          </a:p>
          <a:p>
            <a:pPr marL="0" marR="0" indent="-127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Mai: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Oh. I see. </a:t>
            </a:r>
            <a:r>
              <a:rPr lang="en-US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Is there anything I can do to help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</a:p>
          <a:p>
            <a:pPr marL="0" marR="0" indent="-127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Mark:</a:t>
            </a:r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Thank you. I’ll try to manage. I’ll call you if I need any help.</a:t>
            </a:r>
          </a:p>
        </p:txBody>
      </p:sp>
    </p:spTree>
    <p:extLst>
      <p:ext uri="{BB962C8B-B14F-4D97-AF65-F5344CB8AC3E}">
        <p14:creationId xmlns:p14="http://schemas.microsoft.com/office/powerpoint/2010/main" val="33262192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7" y="61968"/>
            <a:ext cx="46659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CULTURE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6C47516-1B68-DAC6-706D-1E886ABFAF4C}"/>
              </a:ext>
            </a:extLst>
          </p:cNvPr>
          <p:cNvSpPr txBox="1"/>
          <p:nvPr/>
        </p:nvSpPr>
        <p:spPr>
          <a:xfrm>
            <a:off x="118998" y="594772"/>
            <a:ext cx="887469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0000"/>
                </a:solidFill>
                <a:latin typeface="UTMAvoBold"/>
              </a:rPr>
              <a:t>1. </a:t>
            </a:r>
            <a:r>
              <a:rPr lang="en-US" sz="2000" b="1" i="0" dirty="0">
                <a:solidFill>
                  <a:srgbClr val="000000"/>
                </a:solidFill>
                <a:effectLst/>
                <a:latin typeface="UTMAvoBold"/>
              </a:rPr>
              <a:t>Read the following text. Put a tick (✓) if the animals in the table are classified as endangered and a cross (✗) if they are not.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FF89B02-4561-319D-2409-D418CCFE8E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663" y="1506382"/>
            <a:ext cx="7662463" cy="357515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BA2BEBCE-F95E-1E2C-8056-6AC9FF90D004}"/>
              </a:ext>
            </a:extLst>
          </p:cNvPr>
          <p:cNvSpPr txBox="1"/>
          <p:nvPr/>
        </p:nvSpPr>
        <p:spPr>
          <a:xfrm>
            <a:off x="6858669" y="1925419"/>
            <a:ext cx="4572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i="0" dirty="0">
                <a:solidFill>
                  <a:srgbClr val="C00000"/>
                </a:solidFill>
                <a:effectLst/>
                <a:latin typeface="UTMAvoBold"/>
              </a:rPr>
              <a:t>✓</a:t>
            </a:r>
            <a:endParaRPr lang="en-US" sz="3600" dirty="0">
              <a:solidFill>
                <a:srgbClr val="C0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4E81B5A-16E2-3DF2-954E-6D949E22A42E}"/>
              </a:ext>
            </a:extLst>
          </p:cNvPr>
          <p:cNvSpPr txBox="1"/>
          <p:nvPr/>
        </p:nvSpPr>
        <p:spPr>
          <a:xfrm>
            <a:off x="6827950" y="2735888"/>
            <a:ext cx="4572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C00000"/>
                </a:solidFill>
                <a:latin typeface="UTMAvoBold"/>
              </a:rPr>
              <a:t>✗</a:t>
            </a:r>
            <a:endParaRPr lang="en-US" sz="3600" dirty="0">
              <a:solidFill>
                <a:srgbClr val="C00000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F3D67D5-0ACB-721D-9E96-D582B88AE037}"/>
              </a:ext>
            </a:extLst>
          </p:cNvPr>
          <p:cNvSpPr txBox="1"/>
          <p:nvPr/>
        </p:nvSpPr>
        <p:spPr>
          <a:xfrm>
            <a:off x="6827950" y="3561157"/>
            <a:ext cx="4572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C00000"/>
                </a:solidFill>
                <a:latin typeface="UTMAvoBold"/>
              </a:rPr>
              <a:t>✗</a:t>
            </a:r>
            <a:endParaRPr lang="en-US" sz="3600" dirty="0">
              <a:solidFill>
                <a:srgbClr val="C00000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CD00F86-6476-91BC-29C9-BBF8AE1A286E}"/>
              </a:ext>
            </a:extLst>
          </p:cNvPr>
          <p:cNvSpPr txBox="1"/>
          <p:nvPr/>
        </p:nvSpPr>
        <p:spPr>
          <a:xfrm>
            <a:off x="6879432" y="4386426"/>
            <a:ext cx="4572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C00000"/>
                </a:solidFill>
                <a:latin typeface="UTMAvoBold"/>
              </a:rPr>
              <a:t>✓</a:t>
            </a:r>
          </a:p>
        </p:txBody>
      </p:sp>
    </p:spTree>
    <p:extLst>
      <p:ext uri="{BB962C8B-B14F-4D97-AF65-F5344CB8AC3E}">
        <p14:creationId xmlns:p14="http://schemas.microsoft.com/office/powerpoint/2010/main" val="3241435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6" grpId="0"/>
      <p:bldP spid="17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2225</TotalTime>
  <Words>624</Words>
  <Application>Microsoft Office PowerPoint</Application>
  <PresentationFormat>On-screen Show (16:9)</PresentationFormat>
  <Paragraphs>74</Paragraphs>
  <Slides>12</Slides>
  <Notes>7</Notes>
  <HiddenSlides>0</HiddenSlides>
  <MMClips>1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3" baseType="lpstr">
      <vt:lpstr>Arial</vt:lpstr>
      <vt:lpstr>Bookman Old Style</vt:lpstr>
      <vt:lpstr>Calibri</vt:lpstr>
      <vt:lpstr>Calibri Light</vt:lpstr>
      <vt:lpstr>Montserrat Medium</vt:lpstr>
      <vt:lpstr>Myriad Pro</vt:lpstr>
      <vt:lpstr>Times New Roman</vt:lpstr>
      <vt:lpstr>UTM Facebook K&amp;T</vt:lpstr>
      <vt:lpstr>UTMAvoBold</vt:lpstr>
      <vt:lpstr>UTMFacebookK&amp;TBold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PCD TRUNGTIN</cp:lastModifiedBy>
  <cp:revision>115</cp:revision>
  <dcterms:created xsi:type="dcterms:W3CDTF">2020-12-09T02:04:09Z</dcterms:created>
  <dcterms:modified xsi:type="dcterms:W3CDTF">2025-08-28T15:35:19Z</dcterms:modified>
</cp:coreProperties>
</file>