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71" r:id="rId2"/>
    <p:sldId id="274" r:id="rId3"/>
    <p:sldId id="332" r:id="rId4"/>
    <p:sldId id="336" r:id="rId5"/>
    <p:sldId id="341" r:id="rId6"/>
    <p:sldId id="342" r:id="rId7"/>
    <p:sldId id="343" r:id="rId8"/>
    <p:sldId id="333" r:id="rId9"/>
    <p:sldId id="345" r:id="rId10"/>
    <p:sldId id="352" r:id="rId11"/>
    <p:sldId id="351" r:id="rId12"/>
    <p:sldId id="346" r:id="rId13"/>
    <p:sldId id="353" r:id="rId14"/>
    <p:sldId id="354" r:id="rId15"/>
    <p:sldId id="355" r:id="rId16"/>
    <p:sldId id="356" r:id="rId17"/>
    <p:sldId id="349" r:id="rId18"/>
    <p:sldId id="325" r:id="rId19"/>
    <p:sldId id="317"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493C6"/>
    <a:srgbClr val="D0DEEC"/>
    <a:srgbClr val="6593C3"/>
    <a:srgbClr val="E45983"/>
    <a:srgbClr val="F7DADE"/>
    <a:srgbClr val="FF9801"/>
    <a:srgbClr val="0FB7BD"/>
    <a:srgbClr val="048DA4"/>
    <a:srgbClr val="EE8640"/>
    <a:srgbClr val="10CD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22" d="100"/>
          <a:sy n="122" d="100"/>
        </p:scale>
        <p:origin x="259"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3</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17244922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999524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34141709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2126949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31165741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17</a:t>
            </a:fld>
            <a:endParaRPr lang="en-US"/>
          </a:p>
        </p:txBody>
      </p:sp>
    </p:spTree>
    <p:extLst>
      <p:ext uri="{BB962C8B-B14F-4D97-AF65-F5344CB8AC3E}">
        <p14:creationId xmlns:p14="http://schemas.microsoft.com/office/powerpoint/2010/main" val="41014259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1002175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1309159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3975107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2714342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1132296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1630402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42367495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8/28/2025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752713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89795"/>
            <a:ext cx="9376183" cy="707886"/>
          </a:xfrm>
          <a:prstGeom prst="rect">
            <a:avLst/>
          </a:prstGeom>
          <a:noFill/>
        </p:spPr>
        <p:txBody>
          <a:bodyPr wrap="square">
            <a:spAutoFit/>
          </a:bodyPr>
          <a:lstStyle/>
          <a:p>
            <a:r>
              <a:rPr lang="en-US" sz="2000" b="1" kern="0" dirty="0">
                <a:solidFill>
                  <a:srgbClr val="FF0000"/>
                </a:solidFill>
                <a:effectLst/>
                <a:latin typeface="Times New Roman" panose="02020603050405020304" pitchFamily="18" charset="0"/>
                <a:ea typeface="Times New Roman" panose="02020603050405020304" pitchFamily="18" charset="0"/>
              </a:rPr>
              <a:t>Task 2: Read the news items and choose the most suitable headline for each one. There are TWO extra headlines.</a:t>
            </a:r>
            <a:endParaRPr lang="en-US" sz="2000" dirty="0">
              <a:solidFill>
                <a:srgbClr val="FF0000"/>
              </a:solidFill>
            </a:endParaRPr>
          </a:p>
        </p:txBody>
      </p:sp>
      <p:pic>
        <p:nvPicPr>
          <p:cNvPr id="7" name="Picture 6">
            <a:extLst>
              <a:ext uri="{FF2B5EF4-FFF2-40B4-BE49-F238E27FC236}">
                <a16:creationId xmlns:a16="http://schemas.microsoft.com/office/drawing/2014/main" id="{D13AA255-83C4-ADEA-5D6B-383AFF113A17}"/>
              </a:ext>
            </a:extLst>
          </p:cNvPr>
          <p:cNvPicPr>
            <a:picLocks noChangeAspect="1"/>
          </p:cNvPicPr>
          <p:nvPr/>
        </p:nvPicPr>
        <p:blipFill>
          <a:blip r:embed="rId3"/>
          <a:stretch>
            <a:fillRect/>
          </a:stretch>
        </p:blipFill>
        <p:spPr>
          <a:xfrm>
            <a:off x="690967" y="1338891"/>
            <a:ext cx="3881033" cy="3747460"/>
          </a:xfrm>
          <a:prstGeom prst="rect">
            <a:avLst/>
          </a:prstGeom>
        </p:spPr>
      </p:pic>
      <p:sp>
        <p:nvSpPr>
          <p:cNvPr id="8" name="TextBox 7">
            <a:extLst>
              <a:ext uri="{FF2B5EF4-FFF2-40B4-BE49-F238E27FC236}">
                <a16:creationId xmlns:a16="http://schemas.microsoft.com/office/drawing/2014/main" id="{A40822C0-2E16-31B0-9016-C624A5AC1568}"/>
              </a:ext>
            </a:extLst>
          </p:cNvPr>
          <p:cNvSpPr txBox="1"/>
          <p:nvPr/>
        </p:nvSpPr>
        <p:spPr>
          <a:xfrm>
            <a:off x="5086350" y="1722664"/>
            <a:ext cx="1045029" cy="461665"/>
          </a:xfrm>
          <a:prstGeom prst="rect">
            <a:avLst/>
          </a:prstGeom>
          <a:noFill/>
        </p:spPr>
        <p:txBody>
          <a:bodyPr wrap="squar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2. B</a:t>
            </a:r>
          </a:p>
        </p:txBody>
      </p:sp>
    </p:spTree>
    <p:extLst>
      <p:ext uri="{BB962C8B-B14F-4D97-AF65-F5344CB8AC3E}">
        <p14:creationId xmlns:p14="http://schemas.microsoft.com/office/powerpoint/2010/main" val="2408129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89795"/>
            <a:ext cx="9376183" cy="707886"/>
          </a:xfrm>
          <a:prstGeom prst="rect">
            <a:avLst/>
          </a:prstGeom>
          <a:noFill/>
        </p:spPr>
        <p:txBody>
          <a:bodyPr wrap="square">
            <a:spAutoFit/>
          </a:bodyPr>
          <a:lstStyle/>
          <a:p>
            <a:r>
              <a:rPr lang="en-US" sz="2000" b="1" kern="0" dirty="0">
                <a:solidFill>
                  <a:srgbClr val="FF0000"/>
                </a:solidFill>
                <a:effectLst/>
                <a:latin typeface="Times New Roman" panose="02020603050405020304" pitchFamily="18" charset="0"/>
                <a:ea typeface="Times New Roman" panose="02020603050405020304" pitchFamily="18" charset="0"/>
              </a:rPr>
              <a:t>Task 2: Read the news items and choose the most suitable headline for each one. There are TWO extra headlines.</a:t>
            </a:r>
            <a:endParaRPr lang="en-US" sz="2000" dirty="0">
              <a:solidFill>
                <a:srgbClr val="FF0000"/>
              </a:solidFill>
            </a:endParaRPr>
          </a:p>
        </p:txBody>
      </p:sp>
      <p:pic>
        <p:nvPicPr>
          <p:cNvPr id="7" name="Picture 6">
            <a:extLst>
              <a:ext uri="{FF2B5EF4-FFF2-40B4-BE49-F238E27FC236}">
                <a16:creationId xmlns:a16="http://schemas.microsoft.com/office/drawing/2014/main" id="{918CE6AA-E167-FB01-806F-9DFDB7337173}"/>
              </a:ext>
            </a:extLst>
          </p:cNvPr>
          <p:cNvPicPr>
            <a:picLocks noChangeAspect="1"/>
          </p:cNvPicPr>
          <p:nvPr/>
        </p:nvPicPr>
        <p:blipFill>
          <a:blip r:embed="rId3"/>
          <a:stretch>
            <a:fillRect/>
          </a:stretch>
        </p:blipFill>
        <p:spPr>
          <a:xfrm>
            <a:off x="139784" y="1389517"/>
            <a:ext cx="4712849" cy="3692015"/>
          </a:xfrm>
          <a:prstGeom prst="rect">
            <a:avLst/>
          </a:prstGeom>
        </p:spPr>
      </p:pic>
      <p:sp>
        <p:nvSpPr>
          <p:cNvPr id="8" name="TextBox 7">
            <a:extLst>
              <a:ext uri="{FF2B5EF4-FFF2-40B4-BE49-F238E27FC236}">
                <a16:creationId xmlns:a16="http://schemas.microsoft.com/office/drawing/2014/main" id="{2B2EB93B-1F88-5B1E-26D5-40ACBA029124}"/>
              </a:ext>
            </a:extLst>
          </p:cNvPr>
          <p:cNvSpPr txBox="1"/>
          <p:nvPr/>
        </p:nvSpPr>
        <p:spPr>
          <a:xfrm>
            <a:off x="5159826" y="1722664"/>
            <a:ext cx="1045029" cy="461665"/>
          </a:xfrm>
          <a:prstGeom prst="rect">
            <a:avLst/>
          </a:prstGeom>
          <a:noFill/>
        </p:spPr>
        <p:txBody>
          <a:bodyPr wrap="squar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3. D</a:t>
            </a:r>
          </a:p>
        </p:txBody>
      </p:sp>
    </p:spTree>
    <p:extLst>
      <p:ext uri="{BB962C8B-B14F-4D97-AF65-F5344CB8AC3E}">
        <p14:creationId xmlns:p14="http://schemas.microsoft.com/office/powerpoint/2010/main" val="3430866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24483"/>
            <a:ext cx="9376183" cy="400110"/>
          </a:xfrm>
          <a:prstGeom prst="rect">
            <a:avLst/>
          </a:prstGeom>
          <a:noFill/>
        </p:spPr>
        <p:txBody>
          <a:bodyPr wrap="square">
            <a:spAutoFit/>
          </a:bodyPr>
          <a:lstStyle/>
          <a:p>
            <a:r>
              <a:rPr lang="en-US" sz="2000" b="1" kern="0" dirty="0">
                <a:effectLst/>
                <a:latin typeface="Times New Roman" panose="02020603050405020304" pitchFamily="18" charset="0"/>
                <a:ea typeface="Times New Roman" panose="02020603050405020304" pitchFamily="18" charset="0"/>
              </a:rPr>
              <a:t>Task </a:t>
            </a:r>
            <a:r>
              <a:rPr lang="en-US" sz="2000" b="1" kern="0" dirty="0">
                <a:latin typeface="Times New Roman" panose="02020603050405020304" pitchFamily="18" charset="0"/>
                <a:ea typeface="Times New Roman" panose="02020603050405020304" pitchFamily="18" charset="0"/>
              </a:rPr>
              <a:t>4</a:t>
            </a:r>
            <a:r>
              <a:rPr lang="en-US" sz="20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0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797382" y="3914680"/>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1</a:t>
            </a:r>
            <a:r>
              <a:rPr lang="en-US" sz="2400" b="1" dirty="0">
                <a:solidFill>
                  <a:srgbClr val="FF0000"/>
                </a:solidFill>
                <a:effectLst/>
                <a:latin typeface="Times New Roman" panose="02020603050405020304" pitchFamily="18" charset="0"/>
                <a:ea typeface="Times New Roman" panose="02020603050405020304" pitchFamily="18" charset="0"/>
              </a:rPr>
              <a:t>. </a:t>
            </a:r>
            <a:r>
              <a:rPr lang="en-US" sz="2400" b="1" dirty="0">
                <a:solidFill>
                  <a:srgbClr val="FF0000"/>
                </a:solidFill>
                <a:latin typeface="Times New Roman" panose="02020603050405020304" pitchFamily="18" charset="0"/>
                <a:ea typeface="Times New Roman" panose="02020603050405020304" pitchFamily="18" charset="0"/>
              </a:rPr>
              <a:t>A</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16" name="Picture 15">
            <a:extLst>
              <a:ext uri="{FF2B5EF4-FFF2-40B4-BE49-F238E27FC236}">
                <a16:creationId xmlns:a16="http://schemas.microsoft.com/office/drawing/2014/main" id="{349FD20A-1327-483F-0A68-AB362CEEF9F9}"/>
              </a:ext>
            </a:extLst>
          </p:cNvPr>
          <p:cNvPicPr>
            <a:picLocks noChangeAspect="1"/>
          </p:cNvPicPr>
          <p:nvPr/>
        </p:nvPicPr>
        <p:blipFill>
          <a:blip r:embed="rId3"/>
          <a:stretch>
            <a:fillRect/>
          </a:stretch>
        </p:blipFill>
        <p:spPr>
          <a:xfrm>
            <a:off x="477342" y="1152545"/>
            <a:ext cx="5373733" cy="2634183"/>
          </a:xfrm>
          <a:prstGeom prst="rect">
            <a:avLst/>
          </a:prstGeom>
        </p:spPr>
      </p:pic>
    </p:spTree>
    <p:extLst>
      <p:ext uri="{BB962C8B-B14F-4D97-AF65-F5344CB8AC3E}">
        <p14:creationId xmlns:p14="http://schemas.microsoft.com/office/powerpoint/2010/main" val="3406774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56367" y="624483"/>
            <a:ext cx="8899743" cy="461665"/>
          </a:xfrm>
          <a:prstGeom prst="rect">
            <a:avLst/>
          </a:prstGeom>
          <a:noFill/>
        </p:spPr>
        <p:txBody>
          <a:bodyPr wrap="square">
            <a:spAutoFit/>
          </a:bodyPr>
          <a:lstStyle/>
          <a:p>
            <a:r>
              <a:rPr lang="en-US" sz="2400" b="1" kern="0" dirty="0">
                <a:effectLst/>
                <a:latin typeface="Times New Roman" panose="02020603050405020304" pitchFamily="18" charset="0"/>
                <a:ea typeface="Times New Roman" panose="02020603050405020304" pitchFamily="18" charset="0"/>
              </a:rPr>
              <a:t>Task </a:t>
            </a:r>
            <a:r>
              <a:rPr lang="en-US" sz="2400" b="1" kern="0" dirty="0">
                <a:latin typeface="Times New Roman" panose="02020603050405020304" pitchFamily="18" charset="0"/>
                <a:ea typeface="Times New Roman" panose="02020603050405020304" pitchFamily="18" charset="0"/>
              </a:rPr>
              <a:t>4</a:t>
            </a:r>
            <a:r>
              <a:rPr lang="en-US" sz="24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4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1589313" y="4388208"/>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2</a:t>
            </a:r>
            <a:r>
              <a:rPr lang="en-US" sz="2400" b="1" dirty="0">
                <a:solidFill>
                  <a:srgbClr val="FF0000"/>
                </a:solidFill>
                <a:effectLst/>
                <a:latin typeface="Times New Roman" panose="02020603050405020304" pitchFamily="18" charset="0"/>
                <a:ea typeface="Times New Roman" panose="02020603050405020304" pitchFamily="18" charset="0"/>
              </a:rPr>
              <a:t>. </a:t>
            </a:r>
            <a:r>
              <a:rPr lang="en-US" sz="2400" b="1" dirty="0">
                <a:solidFill>
                  <a:srgbClr val="FF0000"/>
                </a:solidFill>
                <a:latin typeface="Times New Roman" panose="02020603050405020304" pitchFamily="18" charset="0"/>
                <a:ea typeface="Times New Roman" panose="02020603050405020304" pitchFamily="18" charset="0"/>
              </a:rPr>
              <a:t>A</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1EB41A00-06BF-3468-00EF-C71249254ABD}"/>
              </a:ext>
            </a:extLst>
          </p:cNvPr>
          <p:cNvPicPr>
            <a:picLocks noChangeAspect="1"/>
          </p:cNvPicPr>
          <p:nvPr/>
        </p:nvPicPr>
        <p:blipFill>
          <a:blip r:embed="rId3"/>
          <a:stretch>
            <a:fillRect/>
          </a:stretch>
        </p:blipFill>
        <p:spPr>
          <a:xfrm>
            <a:off x="1224644" y="1083501"/>
            <a:ext cx="6028644" cy="3314700"/>
          </a:xfrm>
          <a:prstGeom prst="rect">
            <a:avLst/>
          </a:prstGeom>
        </p:spPr>
      </p:pic>
    </p:spTree>
    <p:extLst>
      <p:ext uri="{BB962C8B-B14F-4D97-AF65-F5344CB8AC3E}">
        <p14:creationId xmlns:p14="http://schemas.microsoft.com/office/powerpoint/2010/main" val="30418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4400" y="624483"/>
            <a:ext cx="9376183" cy="461665"/>
          </a:xfrm>
          <a:prstGeom prst="rect">
            <a:avLst/>
          </a:prstGeom>
          <a:noFill/>
        </p:spPr>
        <p:txBody>
          <a:bodyPr wrap="square">
            <a:spAutoFit/>
          </a:bodyPr>
          <a:lstStyle/>
          <a:p>
            <a:r>
              <a:rPr lang="en-US" sz="2400" b="1" kern="0" dirty="0">
                <a:effectLst/>
                <a:latin typeface="Times New Roman" panose="02020603050405020304" pitchFamily="18" charset="0"/>
                <a:ea typeface="Times New Roman" panose="02020603050405020304" pitchFamily="18" charset="0"/>
              </a:rPr>
              <a:t>Task </a:t>
            </a:r>
            <a:r>
              <a:rPr lang="en-US" sz="2400" b="1" kern="0" dirty="0">
                <a:latin typeface="Times New Roman" panose="02020603050405020304" pitchFamily="18" charset="0"/>
                <a:ea typeface="Times New Roman" panose="02020603050405020304" pitchFamily="18" charset="0"/>
              </a:rPr>
              <a:t>4</a:t>
            </a:r>
            <a:r>
              <a:rPr lang="en-US" sz="24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4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846364" y="4144961"/>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effectLst/>
                <a:latin typeface="Times New Roman" panose="02020603050405020304" pitchFamily="18" charset="0"/>
                <a:ea typeface="Times New Roman" panose="02020603050405020304" pitchFamily="18" charset="0"/>
              </a:rPr>
              <a:t>3. </a:t>
            </a:r>
            <a:r>
              <a:rPr lang="en-US" sz="2400" b="1" dirty="0">
                <a:solidFill>
                  <a:srgbClr val="FF0000"/>
                </a:solidFill>
                <a:latin typeface="Times New Roman" panose="02020603050405020304" pitchFamily="18" charset="0"/>
                <a:ea typeface="Times New Roman" panose="02020603050405020304" pitchFamily="18" charset="0"/>
              </a:rPr>
              <a:t>C</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a16="http://schemas.microsoft.com/office/drawing/2014/main" id="{6ED92286-6973-9F7A-2C95-E03510C4590B}"/>
              </a:ext>
            </a:extLst>
          </p:cNvPr>
          <p:cNvPicPr>
            <a:picLocks noChangeAspect="1"/>
          </p:cNvPicPr>
          <p:nvPr/>
        </p:nvPicPr>
        <p:blipFill>
          <a:blip r:embed="rId3"/>
          <a:stretch>
            <a:fillRect/>
          </a:stretch>
        </p:blipFill>
        <p:spPr>
          <a:xfrm>
            <a:off x="680095" y="1147662"/>
            <a:ext cx="6425293" cy="3022351"/>
          </a:xfrm>
          <a:prstGeom prst="rect">
            <a:avLst/>
          </a:prstGeom>
        </p:spPr>
      </p:pic>
    </p:spTree>
    <p:extLst>
      <p:ext uri="{BB962C8B-B14F-4D97-AF65-F5344CB8AC3E}">
        <p14:creationId xmlns:p14="http://schemas.microsoft.com/office/powerpoint/2010/main" val="221918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43841" y="624483"/>
            <a:ext cx="8912269" cy="461665"/>
          </a:xfrm>
          <a:prstGeom prst="rect">
            <a:avLst/>
          </a:prstGeom>
          <a:noFill/>
        </p:spPr>
        <p:txBody>
          <a:bodyPr wrap="square">
            <a:spAutoFit/>
          </a:bodyPr>
          <a:lstStyle/>
          <a:p>
            <a:r>
              <a:rPr lang="en-US" sz="2400" b="1" kern="0" dirty="0">
                <a:effectLst/>
                <a:latin typeface="Times New Roman" panose="02020603050405020304" pitchFamily="18" charset="0"/>
                <a:ea typeface="Times New Roman" panose="02020603050405020304" pitchFamily="18" charset="0"/>
              </a:rPr>
              <a:t>Task </a:t>
            </a:r>
            <a:r>
              <a:rPr lang="en-US" sz="2400" b="1" kern="0" dirty="0">
                <a:latin typeface="Times New Roman" panose="02020603050405020304" pitchFamily="18" charset="0"/>
                <a:ea typeface="Times New Roman" panose="02020603050405020304" pitchFamily="18" charset="0"/>
              </a:rPr>
              <a:t>4</a:t>
            </a:r>
            <a:r>
              <a:rPr lang="en-US" sz="24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4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650422" y="3475552"/>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4</a:t>
            </a:r>
            <a:r>
              <a:rPr lang="en-US" sz="2400" b="1" dirty="0">
                <a:solidFill>
                  <a:srgbClr val="FF0000"/>
                </a:solidFill>
                <a:effectLst/>
                <a:latin typeface="Times New Roman" panose="02020603050405020304" pitchFamily="18" charset="0"/>
                <a:ea typeface="Times New Roman" panose="02020603050405020304" pitchFamily="18" charset="0"/>
              </a:rPr>
              <a:t>. </a:t>
            </a:r>
            <a:r>
              <a:rPr lang="en-US" sz="2400" b="1" dirty="0">
                <a:solidFill>
                  <a:srgbClr val="FF0000"/>
                </a:solidFill>
                <a:latin typeface="Times New Roman" panose="02020603050405020304" pitchFamily="18" charset="0"/>
                <a:ea typeface="Times New Roman" panose="02020603050405020304" pitchFamily="18" charset="0"/>
              </a:rPr>
              <a:t>D</a:t>
            </a:r>
            <a:endParaRPr lang="en-US" sz="2400" b="1" dirty="0">
              <a:solidFill>
                <a:srgbClr val="FF0000"/>
              </a:solidFill>
              <a:effectLst/>
              <a:latin typeface="Times New Roman" panose="02020603050405020304" pitchFamily="18" charset="0"/>
              <a:ea typeface="Times New Roman" panose="02020603050405020304" pitchFamily="18" charset="0"/>
            </a:endParaRPr>
          </a:p>
        </p:txBody>
      </p:sp>
      <p:pic>
        <p:nvPicPr>
          <p:cNvPr id="3" name="Picture 2">
            <a:extLst>
              <a:ext uri="{FF2B5EF4-FFF2-40B4-BE49-F238E27FC236}">
                <a16:creationId xmlns:a16="http://schemas.microsoft.com/office/drawing/2014/main" id="{15220725-E715-1487-091D-A260961142C2}"/>
              </a:ext>
            </a:extLst>
          </p:cNvPr>
          <p:cNvPicPr>
            <a:picLocks noChangeAspect="1"/>
          </p:cNvPicPr>
          <p:nvPr/>
        </p:nvPicPr>
        <p:blipFill>
          <a:blip r:embed="rId3"/>
          <a:stretch>
            <a:fillRect/>
          </a:stretch>
        </p:blipFill>
        <p:spPr>
          <a:xfrm>
            <a:off x="242238" y="1209258"/>
            <a:ext cx="7775091" cy="2081629"/>
          </a:xfrm>
          <a:prstGeom prst="rect">
            <a:avLst/>
          </a:prstGeom>
        </p:spPr>
      </p:pic>
    </p:spTree>
    <p:extLst>
      <p:ext uri="{BB962C8B-B14F-4D97-AF65-F5344CB8AC3E}">
        <p14:creationId xmlns:p14="http://schemas.microsoft.com/office/powerpoint/2010/main" val="254489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81419" y="624483"/>
            <a:ext cx="8906006" cy="461665"/>
          </a:xfrm>
          <a:prstGeom prst="rect">
            <a:avLst/>
          </a:prstGeom>
          <a:noFill/>
        </p:spPr>
        <p:txBody>
          <a:bodyPr wrap="square">
            <a:spAutoFit/>
          </a:bodyPr>
          <a:lstStyle/>
          <a:p>
            <a:r>
              <a:rPr lang="en-US" sz="2400" b="1" kern="0" dirty="0">
                <a:effectLst/>
                <a:latin typeface="Times New Roman" panose="02020603050405020304" pitchFamily="18" charset="0"/>
                <a:ea typeface="Times New Roman" panose="02020603050405020304" pitchFamily="18" charset="0"/>
              </a:rPr>
              <a:t>Task </a:t>
            </a:r>
            <a:r>
              <a:rPr lang="en-US" sz="2400" b="1" kern="0" dirty="0">
                <a:latin typeface="Times New Roman" panose="02020603050405020304" pitchFamily="18" charset="0"/>
                <a:ea typeface="Times New Roman" panose="02020603050405020304" pitchFamily="18" charset="0"/>
              </a:rPr>
              <a:t>4</a:t>
            </a:r>
            <a:r>
              <a:rPr lang="en-US" sz="2400" b="1" kern="0" dirty="0">
                <a:effectLst/>
                <a:latin typeface="Times New Roman" panose="02020603050405020304" pitchFamily="18" charset="0"/>
                <a:ea typeface="Times New Roman" panose="02020603050405020304" pitchFamily="18" charset="0"/>
              </a:rPr>
              <a:t>: Read the news items again and choose the correct answer. </a:t>
            </a:r>
            <a:endParaRPr lang="en-US" sz="2400" dirty="0"/>
          </a:p>
        </p:txBody>
      </p:sp>
      <p:sp>
        <p:nvSpPr>
          <p:cNvPr id="14" name="TextBox 13">
            <a:extLst>
              <a:ext uri="{FF2B5EF4-FFF2-40B4-BE49-F238E27FC236}">
                <a16:creationId xmlns:a16="http://schemas.microsoft.com/office/drawing/2014/main" id="{8DB50732-E3F7-34DE-2E70-840F478CBE42}"/>
              </a:ext>
            </a:extLst>
          </p:cNvPr>
          <p:cNvSpPr txBox="1"/>
          <p:nvPr/>
        </p:nvSpPr>
        <p:spPr>
          <a:xfrm>
            <a:off x="707572" y="4206947"/>
            <a:ext cx="1167492" cy="461665"/>
          </a:xfrm>
          <a:prstGeom prst="rect">
            <a:avLst/>
          </a:prstGeom>
          <a:noFill/>
        </p:spPr>
        <p:txBody>
          <a:bodyPr wrap="square">
            <a:spAutoFit/>
          </a:bodyPr>
          <a:lstStyle/>
          <a:p>
            <a:pPr marL="0" marR="0" indent="-1270">
              <a:spcBef>
                <a:spcPts val="0"/>
              </a:spcBef>
              <a:spcAft>
                <a:spcPts val="0"/>
              </a:spcAft>
            </a:pPr>
            <a:r>
              <a:rPr lang="en-US" sz="2400" b="1" dirty="0">
                <a:solidFill>
                  <a:srgbClr val="FF0000"/>
                </a:solidFill>
                <a:latin typeface="Times New Roman" panose="02020603050405020304" pitchFamily="18" charset="0"/>
                <a:ea typeface="Times New Roman" panose="02020603050405020304" pitchFamily="18" charset="0"/>
              </a:rPr>
              <a:t>5</a:t>
            </a:r>
            <a:r>
              <a:rPr lang="en-US" sz="2400" b="1" dirty="0">
                <a:solidFill>
                  <a:srgbClr val="FF0000"/>
                </a:solidFill>
                <a:effectLst/>
                <a:latin typeface="Times New Roman" panose="02020603050405020304" pitchFamily="18" charset="0"/>
                <a:ea typeface="Times New Roman" panose="02020603050405020304" pitchFamily="18" charset="0"/>
              </a:rPr>
              <a:t>. B</a:t>
            </a:r>
          </a:p>
        </p:txBody>
      </p:sp>
      <p:pic>
        <p:nvPicPr>
          <p:cNvPr id="7" name="Picture 6">
            <a:extLst>
              <a:ext uri="{FF2B5EF4-FFF2-40B4-BE49-F238E27FC236}">
                <a16:creationId xmlns:a16="http://schemas.microsoft.com/office/drawing/2014/main" id="{C2B857E9-1258-08B6-9B47-BEF7CEA0CDC4}"/>
              </a:ext>
            </a:extLst>
          </p:cNvPr>
          <p:cNvPicPr>
            <a:picLocks noChangeAspect="1"/>
          </p:cNvPicPr>
          <p:nvPr/>
        </p:nvPicPr>
        <p:blipFill>
          <a:blip r:embed="rId3"/>
          <a:stretch>
            <a:fillRect/>
          </a:stretch>
        </p:blipFill>
        <p:spPr>
          <a:xfrm>
            <a:off x="582384" y="1209258"/>
            <a:ext cx="5883729" cy="2813024"/>
          </a:xfrm>
          <a:prstGeom prst="rect">
            <a:avLst/>
          </a:prstGeom>
        </p:spPr>
      </p:pic>
    </p:spTree>
    <p:extLst>
      <p:ext uri="{BB962C8B-B14F-4D97-AF65-F5344CB8AC3E}">
        <p14:creationId xmlns:p14="http://schemas.microsoft.com/office/powerpoint/2010/main" val="1201882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89806" y="689795"/>
            <a:ext cx="9241977" cy="461665"/>
          </a:xfrm>
          <a:prstGeom prst="rect">
            <a:avLst/>
          </a:prstGeom>
          <a:noFill/>
        </p:spPr>
        <p:txBody>
          <a:bodyPr wrap="square">
            <a:spAutoFit/>
          </a:bodyPr>
          <a:lstStyle/>
          <a:p>
            <a:r>
              <a:rPr lang="en-US" sz="2400" b="1" kern="0" dirty="0">
                <a:solidFill>
                  <a:srgbClr val="FF0000"/>
                </a:solidFill>
                <a:effectLst/>
                <a:latin typeface="Times New Roman" panose="02020603050405020304" pitchFamily="18" charset="0"/>
                <a:ea typeface="Times New Roman" panose="02020603050405020304" pitchFamily="18" charset="0"/>
              </a:rPr>
              <a:t>Task 5: Work in groups. Discuss the following questions.</a:t>
            </a:r>
            <a:endParaRPr lang="en-US" sz="2400" dirty="0">
              <a:solidFill>
                <a:srgbClr val="FF0000"/>
              </a:solidFill>
            </a:endParaRPr>
          </a:p>
        </p:txBody>
      </p:sp>
      <p:sp>
        <p:nvSpPr>
          <p:cNvPr id="7" name="TextBox 6">
            <a:extLst>
              <a:ext uri="{FF2B5EF4-FFF2-40B4-BE49-F238E27FC236}">
                <a16:creationId xmlns:a16="http://schemas.microsoft.com/office/drawing/2014/main" id="{DA480B1E-2271-2315-3D5B-6B1CED9E6152}"/>
              </a:ext>
            </a:extLst>
          </p:cNvPr>
          <p:cNvSpPr txBox="1"/>
          <p:nvPr/>
        </p:nvSpPr>
        <p:spPr>
          <a:xfrm>
            <a:off x="89806" y="1053726"/>
            <a:ext cx="9054194" cy="461665"/>
          </a:xfrm>
          <a:prstGeom prst="rect">
            <a:avLst/>
          </a:prstGeom>
          <a:noFill/>
        </p:spPr>
        <p:txBody>
          <a:bodyPr wrap="square">
            <a:spAutoFit/>
          </a:bodyPr>
          <a:lstStyle/>
          <a:p>
            <a:r>
              <a:rPr lang="en-US" sz="2400" b="1" i="1" dirty="0">
                <a:solidFill>
                  <a:srgbClr val="00B050"/>
                </a:solidFill>
                <a:effectLst/>
                <a:latin typeface="Times New Roman" panose="02020603050405020304" pitchFamily="18" charset="0"/>
                <a:cs typeface="Times New Roman" panose="02020603050405020304" pitchFamily="18" charset="0"/>
              </a:rPr>
              <a:t>Which of the news items do you find most interesting or useful? Why?</a:t>
            </a:r>
            <a:endParaRPr lang="en-US" sz="2400" dirty="0">
              <a:solidFill>
                <a:srgbClr val="00B05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AE6B2DBF-C59B-1A91-7724-B25B0683E19D}"/>
              </a:ext>
            </a:extLst>
          </p:cNvPr>
          <p:cNvSpPr txBox="1"/>
          <p:nvPr/>
        </p:nvSpPr>
        <p:spPr>
          <a:xfrm>
            <a:off x="155121" y="1629468"/>
            <a:ext cx="8833757" cy="3139321"/>
          </a:xfrm>
          <a:prstGeom prst="rect">
            <a:avLst/>
          </a:prstGeom>
          <a:noFill/>
        </p:spPr>
        <p:txBody>
          <a:bodyPr wrap="square">
            <a:spAutoFit/>
          </a:bodyPr>
          <a:lstStyle/>
          <a:p>
            <a:pPr marL="0" marR="0" indent="-1270" algn="just">
              <a:spcBef>
                <a:spcPts val="0"/>
              </a:spcBef>
              <a:spcAft>
                <a:spcPts val="0"/>
              </a:spcAft>
            </a:pPr>
            <a:r>
              <a:rPr lang="en-US" sz="2200" b="1" i="1" dirty="0">
                <a:solidFill>
                  <a:srgbClr val="000000"/>
                </a:solidFill>
                <a:effectLst/>
                <a:latin typeface="Times New Roman" panose="02020603050405020304" pitchFamily="18" charset="0"/>
                <a:ea typeface="Times New Roman" panose="02020603050405020304" pitchFamily="18" charset="0"/>
              </a:rPr>
              <a:t>Example:</a:t>
            </a:r>
          </a:p>
          <a:p>
            <a:pPr marL="0" marR="0" indent="-1270" algn="just">
              <a:spcBef>
                <a:spcPts val="0"/>
              </a:spcBef>
              <a:spcAft>
                <a:spcPts val="0"/>
              </a:spcAft>
            </a:pPr>
            <a:r>
              <a:rPr lang="en-US" sz="2200" dirty="0">
                <a:solidFill>
                  <a:srgbClr val="000000"/>
                </a:solidFill>
                <a:effectLst/>
                <a:latin typeface="Times New Roman" panose="02020603050405020304" pitchFamily="18" charset="0"/>
                <a:ea typeface="Times New Roman" panose="02020603050405020304" pitchFamily="18" charset="0"/>
              </a:rPr>
              <a:t>- I find the news item No.3 most interesting because this is a great opportunity for art lovers gather together for a meaningful event. They can fulfil their passion for painting and at the same time help promote public awareness about wildlife conservation.</a:t>
            </a:r>
            <a:endParaRPr lang="en-US" sz="2200" dirty="0">
              <a:effectLst/>
              <a:latin typeface="Times New Roman" panose="02020603050405020304" pitchFamily="18" charset="0"/>
              <a:ea typeface="Times New Roman" panose="02020603050405020304" pitchFamily="18" charset="0"/>
            </a:endParaRPr>
          </a:p>
          <a:p>
            <a:pPr algn="just"/>
            <a:r>
              <a:rPr lang="en-US" sz="2200" kern="0" dirty="0">
                <a:solidFill>
                  <a:srgbClr val="000000"/>
                </a:solidFill>
                <a:effectLst/>
                <a:latin typeface="Times New Roman" panose="02020603050405020304" pitchFamily="18" charset="0"/>
                <a:ea typeface="Times New Roman" panose="02020603050405020304" pitchFamily="18" charset="0"/>
              </a:rPr>
              <a:t>- I find the news item No.1 most interesting because the news item helps raise public awareness about sea turtles an endangered species that requires special protection. This also opens an opportunity for the volunteers who wish to work on such endangered species protection projects.</a:t>
            </a:r>
            <a:endParaRPr lang="en-US" sz="2200" dirty="0"/>
          </a:p>
        </p:txBody>
      </p:sp>
    </p:spTree>
    <p:extLst>
      <p:ext uri="{BB962C8B-B14F-4D97-AF65-F5344CB8AC3E}">
        <p14:creationId xmlns:p14="http://schemas.microsoft.com/office/powerpoint/2010/main" val="6194964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1964512"/>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Some lexical items about </a:t>
            </a:r>
            <a:r>
              <a:rPr lang="en-US" sz="2800" dirty="0">
                <a:latin typeface="Calibri" panose="020F0502020204030204" pitchFamily="34" charset="0"/>
                <a:cs typeface="Calibri" panose="020F0502020204030204" pitchFamily="34" charset="0"/>
              </a:rPr>
              <a:t>green living</a:t>
            </a:r>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Reading for specific information</a:t>
            </a: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US" dirty="0">
                <a:latin typeface="+mn-lt"/>
                <a:cs typeface="Arial" panose="020B0604020202020204" pitchFamily="34" charset="0"/>
              </a:rPr>
              <a:t>Collect some conservation news and show them to the whole class.</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8</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6344564" cy="769441"/>
          </a:xfrm>
          <a:prstGeom prst="rect">
            <a:avLst/>
          </a:prstGeom>
          <a:noFill/>
        </p:spPr>
        <p:txBody>
          <a:bodyPr wrap="square" rtlCol="0">
            <a:spAutoFit/>
          </a:bodyPr>
          <a:lstStyle/>
          <a:p>
            <a:r>
              <a:rPr lang="en-US" sz="4400" b="1" dirty="0">
                <a:solidFill>
                  <a:srgbClr val="FFFFFF"/>
                </a:solidFill>
                <a:latin typeface="UTMFacebookK&amp;TBold"/>
              </a:rPr>
              <a:t>WILDLIFE CONSERVATION</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READING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3</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66725" y="3269170"/>
            <a:ext cx="8496801" cy="769441"/>
          </a:xfrm>
          <a:prstGeom prst="rect">
            <a:avLst/>
          </a:prstGeom>
          <a:noFill/>
        </p:spPr>
        <p:txBody>
          <a:bodyPr wrap="square" rtlCol="0">
            <a:spAutoFit/>
          </a:bodyPr>
          <a:lstStyle/>
          <a:p>
            <a:pPr algn="ctr"/>
            <a:r>
              <a:rPr lang="en-US" sz="4400" b="1">
                <a:solidFill>
                  <a:srgbClr val="0070C0"/>
                </a:solidFill>
              </a:rPr>
              <a:t>Wildlife conservation news</a:t>
            </a:r>
            <a:endParaRPr lang="en-US" sz="4400" b="1" dirty="0">
              <a:solidFill>
                <a:srgbClr val="0070C0"/>
              </a:solidFill>
            </a:endParaRP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
        <p:nvSpPr>
          <p:cNvPr id="13" name="TextBox 12">
            <a:extLst>
              <a:ext uri="{FF2B5EF4-FFF2-40B4-BE49-F238E27FC236}">
                <a16:creationId xmlns:a16="http://schemas.microsoft.com/office/drawing/2014/main" id="{A67A06BC-4457-04BA-9C00-A53F31836F9A}"/>
              </a:ext>
            </a:extLst>
          </p:cNvPr>
          <p:cNvSpPr txBox="1"/>
          <p:nvPr/>
        </p:nvSpPr>
        <p:spPr>
          <a:xfrm>
            <a:off x="380137" y="708710"/>
            <a:ext cx="8461783" cy="1200329"/>
          </a:xfrm>
          <a:prstGeom prst="rect">
            <a:avLst/>
          </a:prstGeom>
          <a:noFill/>
        </p:spPr>
        <p:txBody>
          <a:bodyPr wrap="square">
            <a:spAutoFit/>
          </a:bodyPr>
          <a:lstStyle/>
          <a:p>
            <a:pPr marL="0" marR="0" indent="-1270">
              <a:spcBef>
                <a:spcPts val="0"/>
              </a:spcBef>
              <a:spcAft>
                <a:spcPts val="0"/>
              </a:spcAft>
            </a:pPr>
            <a:r>
              <a:rPr lang="en-US" sz="2400" b="1" dirty="0">
                <a:latin typeface="Times New Roman" panose="02020603050405020304" pitchFamily="18" charset="0"/>
              </a:rPr>
              <a:t>Work in pairs. Discuss the following questions.</a:t>
            </a:r>
          </a:p>
          <a:p>
            <a:pPr marL="0" marR="0" indent="-1270">
              <a:spcBef>
                <a:spcPts val="0"/>
              </a:spcBef>
              <a:spcAft>
                <a:spcPts val="0"/>
              </a:spcAft>
            </a:pPr>
            <a:r>
              <a:rPr lang="en-US" sz="2400" b="1" i="1" dirty="0">
                <a:solidFill>
                  <a:srgbClr val="FF0000"/>
                </a:solidFill>
                <a:latin typeface="Times New Roman" panose="02020603050405020304" pitchFamily="18" charset="0"/>
              </a:rPr>
              <a:t>“Do you often read news stories about wildlife? If yes, what are they about?”</a:t>
            </a:r>
            <a:endParaRPr lang="en-US" sz="2400" b="1" i="1" dirty="0">
              <a:solidFill>
                <a:srgbClr val="FF0000"/>
              </a:solidFill>
            </a:endParaRPr>
          </a:p>
        </p:txBody>
      </p:sp>
      <p:pic>
        <p:nvPicPr>
          <p:cNvPr id="1026" name="Picture 2" descr="The week in wildlife – in pictures | Environment | The Guardian">
            <a:extLst>
              <a:ext uri="{FF2B5EF4-FFF2-40B4-BE49-F238E27FC236}">
                <a16:creationId xmlns:a16="http://schemas.microsoft.com/office/drawing/2014/main" id="{FC4AEAB9-FF93-8F94-C414-19F88DEC5D7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156985">
            <a:off x="1956615" y="2332580"/>
            <a:ext cx="3826225" cy="200876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D9AD4C08-49A4-78A4-1462-C10F56550131}"/>
              </a:ext>
            </a:extLst>
          </p:cNvPr>
          <p:cNvPicPr>
            <a:picLocks noChangeAspect="1"/>
          </p:cNvPicPr>
          <p:nvPr/>
        </p:nvPicPr>
        <p:blipFill>
          <a:blip r:embed="rId4"/>
          <a:stretch>
            <a:fillRect/>
          </a:stretch>
        </p:blipFill>
        <p:spPr>
          <a:xfrm>
            <a:off x="5824684" y="1704033"/>
            <a:ext cx="3111660" cy="3060857"/>
          </a:xfrm>
          <a:prstGeom prst="rect">
            <a:avLst/>
          </a:prstGeom>
        </p:spPr>
      </p:pic>
      <p:pic>
        <p:nvPicPr>
          <p:cNvPr id="7" name="Picture 6">
            <a:extLst>
              <a:ext uri="{FF2B5EF4-FFF2-40B4-BE49-F238E27FC236}">
                <a16:creationId xmlns:a16="http://schemas.microsoft.com/office/drawing/2014/main" id="{947AC008-DCCA-7A07-F3D2-576D2ECD6993}"/>
              </a:ext>
            </a:extLst>
          </p:cNvPr>
          <p:cNvPicPr>
            <a:picLocks noChangeAspect="1"/>
          </p:cNvPicPr>
          <p:nvPr/>
        </p:nvPicPr>
        <p:blipFill>
          <a:blip r:embed="rId5"/>
          <a:stretch>
            <a:fillRect/>
          </a:stretch>
        </p:blipFill>
        <p:spPr>
          <a:xfrm>
            <a:off x="0" y="1829644"/>
            <a:ext cx="2940201" cy="2463927"/>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par>
                                <p:cTn id="15" presetID="16" presetClass="entr" presetSubtype="21" fill="hold" nodeType="with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barn(inVertical)">
                                      <p:cBhvr>
                                        <p:cTn id="17" dur="500"/>
                                        <p:tgtEl>
                                          <p:spTgt spid="1026"/>
                                        </p:tgtEl>
                                      </p:cBhvr>
                                    </p:animEffect>
                                  </p:childTnLst>
                                </p:cTn>
                              </p:par>
                              <p:par>
                                <p:cTn id="18" presetID="16" presetClass="entr" presetSubtype="21"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arn(inVertical)">
                                      <p:cBhvr>
                                        <p:cTn id="2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78069" y="917355"/>
            <a:ext cx="39233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extinction  (n) </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6233208" cy="1077218"/>
          </a:xfrm>
          <a:prstGeom prst="rect">
            <a:avLst/>
          </a:prstGeom>
        </p:spPr>
        <p:txBody>
          <a:bodyPr wrap="square">
            <a:spAutoFit/>
          </a:bodyPr>
          <a:lstStyle/>
          <a:p>
            <a:r>
              <a:rPr lang="en-US" sz="3200" dirty="0"/>
              <a:t>when a particular type of animal or plant stops existing</a:t>
            </a:r>
          </a:p>
        </p:txBody>
      </p:sp>
      <p:sp>
        <p:nvSpPr>
          <p:cNvPr id="2" name="Rectangle 1"/>
          <p:cNvSpPr/>
          <p:nvPr/>
        </p:nvSpPr>
        <p:spPr>
          <a:xfrm>
            <a:off x="1045031" y="1780681"/>
            <a:ext cx="3228974" cy="646331"/>
          </a:xfrm>
          <a:prstGeom prst="rect">
            <a:avLst/>
          </a:prstGeom>
        </p:spPr>
        <p:txBody>
          <a:bodyPr wrap="square">
            <a:spAutoFit/>
          </a:bodyPr>
          <a:lstStyle/>
          <a:p>
            <a:pPr algn="ctr"/>
            <a:r>
              <a:rPr lang="en-US" sz="3600" b="1" dirty="0">
                <a:solidFill>
                  <a:schemeClr val="accent2">
                    <a:lumMod val="50000"/>
                  </a:schemeClr>
                </a:solidFill>
              </a:rPr>
              <a:t>/</a:t>
            </a:r>
            <a:r>
              <a:rPr lang="en-US" sz="3600" b="1" dirty="0" err="1">
                <a:solidFill>
                  <a:schemeClr val="accent2">
                    <a:lumMod val="50000"/>
                  </a:schemeClr>
                </a:solidFill>
              </a:rPr>
              <a:t>ɪkˈstɪŋkʃən</a:t>
            </a:r>
            <a:r>
              <a:rPr lang="en-US" sz="3600" b="1" dirty="0">
                <a:solidFill>
                  <a:schemeClr val="accent2">
                    <a:lumMod val="50000"/>
                  </a:schemeClr>
                </a:solidFill>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2050" name="Picture 2" descr="The Timeline of Mass Extinction Events on Earth - WorldAtlas">
            <a:extLst>
              <a:ext uri="{FF2B5EF4-FFF2-40B4-BE49-F238E27FC236}">
                <a16:creationId xmlns:a16="http://schemas.microsoft.com/office/drawing/2014/main" id="{5C8F7459-51F3-0F50-181C-04D9173F2E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2530" y="1282473"/>
            <a:ext cx="2933401" cy="1995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954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20436" y="917355"/>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measure (n)   </a:t>
            </a:r>
            <a:endParaRPr lang="en-US" sz="4800" b="1" dirty="0">
              <a:solidFill>
                <a:schemeClr val="accent2"/>
              </a:solidFill>
              <a:cs typeface="Calibri" panose="020F0502020204030204" pitchFamily="34" charset="0"/>
            </a:endParaRPr>
          </a:p>
        </p:txBody>
      </p:sp>
      <p:sp>
        <p:nvSpPr>
          <p:cNvPr id="12" name="Rectangle 11"/>
          <p:cNvSpPr/>
          <p:nvPr/>
        </p:nvSpPr>
        <p:spPr>
          <a:xfrm>
            <a:off x="845227" y="2893896"/>
            <a:ext cx="6984323" cy="1077218"/>
          </a:xfrm>
          <a:prstGeom prst="rect">
            <a:avLst/>
          </a:prstGeom>
        </p:spPr>
        <p:txBody>
          <a:bodyPr wrap="square">
            <a:spAutoFit/>
          </a:bodyPr>
          <a:lstStyle/>
          <a:p>
            <a:r>
              <a:rPr lang="en-US" sz="3200" dirty="0"/>
              <a:t>an official action that is done in order to achieve a particular aim</a:t>
            </a:r>
          </a:p>
        </p:txBody>
      </p:sp>
      <p:sp>
        <p:nvSpPr>
          <p:cNvPr id="2" name="Rectangle 1"/>
          <p:cNvSpPr/>
          <p:nvPr/>
        </p:nvSpPr>
        <p:spPr>
          <a:xfrm>
            <a:off x="1045030" y="1780681"/>
            <a:ext cx="3649433" cy="646331"/>
          </a:xfrm>
          <a:prstGeom prst="rect">
            <a:avLst/>
          </a:prstGeom>
        </p:spPr>
        <p:txBody>
          <a:bodyPr wrap="square">
            <a:spAutoFit/>
          </a:bodyPr>
          <a:lstStyle/>
          <a:p>
            <a:pPr algn="ctr"/>
            <a:r>
              <a:rPr lang="en-US" sz="3600" b="1" dirty="0">
                <a:solidFill>
                  <a:schemeClr val="accent2">
                    <a:lumMod val="50000"/>
                  </a:schemeClr>
                </a:solidFill>
              </a:rPr>
              <a:t>/ˈ</a:t>
            </a:r>
            <a:r>
              <a:rPr lang="en-US" sz="3600" b="1" dirty="0" err="1">
                <a:solidFill>
                  <a:schemeClr val="accent2">
                    <a:lumMod val="50000"/>
                  </a:schemeClr>
                </a:solidFill>
              </a:rPr>
              <a:t>meʒə</a:t>
            </a:r>
            <a:r>
              <a:rPr lang="en-US" sz="3600" b="1" dirty="0">
                <a:solidFill>
                  <a:schemeClr val="accent2">
                    <a:lumMod val="50000"/>
                  </a:schemeClr>
                </a:solidFill>
              </a:rPr>
              <a:t>(r)/</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Tree>
    <p:extLst>
      <p:ext uri="{BB962C8B-B14F-4D97-AF65-F5344CB8AC3E}">
        <p14:creationId xmlns:p14="http://schemas.microsoft.com/office/powerpoint/2010/main" val="3817200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20436" y="1219435"/>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biodiversity </a:t>
            </a:r>
            <a:endParaRPr lang="en-US" sz="4800" b="1" dirty="0">
              <a:solidFill>
                <a:schemeClr val="accent2"/>
              </a:solidFill>
              <a:cs typeface="Calibri" panose="020F0502020204030204" pitchFamily="34" charset="0"/>
            </a:endParaRPr>
          </a:p>
        </p:txBody>
      </p:sp>
      <p:sp>
        <p:nvSpPr>
          <p:cNvPr id="12" name="Rectangle 11"/>
          <p:cNvSpPr/>
          <p:nvPr/>
        </p:nvSpPr>
        <p:spPr>
          <a:xfrm>
            <a:off x="665612" y="3277617"/>
            <a:ext cx="6984323" cy="1569660"/>
          </a:xfrm>
          <a:prstGeom prst="rect">
            <a:avLst/>
          </a:prstGeom>
        </p:spPr>
        <p:txBody>
          <a:bodyPr wrap="square">
            <a:spAutoFit/>
          </a:bodyPr>
          <a:lstStyle/>
          <a:p>
            <a:r>
              <a:rPr lang="en-US" sz="3200" dirty="0"/>
              <a:t>the existence of a large number of different kinds of animals and plants which make a balanced environment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
        <p:nvSpPr>
          <p:cNvPr id="2" name="Google Shape;1881;p31">
            <a:extLst>
              <a:ext uri="{FF2B5EF4-FFF2-40B4-BE49-F238E27FC236}">
                <a16:creationId xmlns:a16="http://schemas.microsoft.com/office/drawing/2014/main" id="{C005A5F7-585D-ED5E-4062-A89F335E4CAA}"/>
              </a:ext>
            </a:extLst>
          </p:cNvPr>
          <p:cNvSpPr txBox="1">
            <a:spLocks/>
          </p:cNvSpPr>
          <p:nvPr/>
        </p:nvSpPr>
        <p:spPr>
          <a:xfrm>
            <a:off x="299360" y="2073963"/>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/ˌ</a:t>
            </a:r>
            <a:r>
              <a:rPr lang="en-US" sz="4800" b="1" dirty="0" err="1">
                <a:solidFill>
                  <a:schemeClr val="accent2"/>
                </a:solidFill>
              </a:rPr>
              <a:t>baɪəʊdaɪˈvɜːsəti</a:t>
            </a:r>
            <a:r>
              <a:rPr lang="en-US" sz="4800" b="1" dirty="0">
                <a:solidFill>
                  <a:schemeClr val="accent2"/>
                </a:solidFill>
              </a:rPr>
              <a:t>/ </a:t>
            </a:r>
            <a:endParaRPr lang="en-US" sz="4800" b="1" dirty="0">
              <a:solidFill>
                <a:schemeClr val="accent2"/>
              </a:solidFill>
              <a:cs typeface="Calibri" panose="020F0502020204030204" pitchFamily="34" charset="0"/>
            </a:endParaRPr>
          </a:p>
        </p:txBody>
      </p:sp>
      <p:pic>
        <p:nvPicPr>
          <p:cNvPr id="3" name="Picture 2" descr="Biodiversity - Definition and Examples - Biology Online Dictionary">
            <a:extLst>
              <a:ext uri="{FF2B5EF4-FFF2-40B4-BE49-F238E27FC236}">
                <a16:creationId xmlns:a16="http://schemas.microsoft.com/office/drawing/2014/main" id="{44CCC5B5-27D7-7E5B-CD81-9F4CA9D908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5702" y="993639"/>
            <a:ext cx="3858298" cy="2160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31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20436" y="1088799"/>
            <a:ext cx="5094514"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entitle   (v)   </a:t>
            </a:r>
            <a:endParaRPr lang="en-US" sz="4800" b="1" dirty="0">
              <a:solidFill>
                <a:schemeClr val="accent2"/>
              </a:solidFill>
              <a:cs typeface="Calibri" panose="020F0502020204030204" pitchFamily="34" charset="0"/>
            </a:endParaRPr>
          </a:p>
        </p:txBody>
      </p:sp>
      <p:sp>
        <p:nvSpPr>
          <p:cNvPr id="12" name="Rectangle 11"/>
          <p:cNvSpPr/>
          <p:nvPr/>
        </p:nvSpPr>
        <p:spPr>
          <a:xfrm>
            <a:off x="665613" y="3108516"/>
            <a:ext cx="5563738" cy="584775"/>
          </a:xfrm>
          <a:prstGeom prst="rect">
            <a:avLst/>
          </a:prstGeom>
        </p:spPr>
        <p:txBody>
          <a:bodyPr wrap="square">
            <a:spAutoFit/>
          </a:bodyPr>
          <a:lstStyle/>
          <a:p>
            <a:r>
              <a:rPr lang="en-US" sz="3200" dirty="0"/>
              <a:t>give a title to a book, play, etc.</a:t>
            </a:r>
          </a:p>
        </p:txBody>
      </p:sp>
      <p:sp>
        <p:nvSpPr>
          <p:cNvPr id="2" name="Rectangle 1"/>
          <p:cNvSpPr/>
          <p:nvPr/>
        </p:nvSpPr>
        <p:spPr>
          <a:xfrm>
            <a:off x="1045030" y="1952125"/>
            <a:ext cx="3649433" cy="646331"/>
          </a:xfrm>
          <a:prstGeom prst="rect">
            <a:avLst/>
          </a:prstGeom>
        </p:spPr>
        <p:txBody>
          <a:bodyPr wrap="square">
            <a:spAutoFit/>
          </a:bodyPr>
          <a:lstStyle/>
          <a:p>
            <a:pPr algn="ctr"/>
            <a:r>
              <a:rPr lang="en-US" sz="3600" b="1" dirty="0">
                <a:solidFill>
                  <a:schemeClr val="accent2">
                    <a:lumMod val="50000"/>
                  </a:schemeClr>
                </a:solidFill>
              </a:rPr>
              <a:t>/</a:t>
            </a:r>
            <a:r>
              <a:rPr lang="en-US" sz="3600" b="1" dirty="0" err="1">
                <a:solidFill>
                  <a:schemeClr val="accent2">
                    <a:lumMod val="50000"/>
                  </a:schemeClr>
                </a:solidFill>
              </a:rPr>
              <a:t>ɪnˈtaɪtl</a:t>
            </a:r>
            <a:r>
              <a:rPr lang="en-US" sz="3600" b="1" dirty="0">
                <a:solidFill>
                  <a:schemeClr val="accent2">
                    <a:lumMod val="50000"/>
                  </a:schemeClr>
                </a:solidFill>
              </a:rPr>
              <a:t>/</a:t>
            </a: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Tree>
    <p:extLst>
      <p:ext uri="{BB962C8B-B14F-4D97-AF65-F5344CB8AC3E}">
        <p14:creationId xmlns:p14="http://schemas.microsoft.com/office/powerpoint/2010/main" val="48442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748D3519-8228-3DE2-B8AD-DBB083EB38E4}"/>
              </a:ext>
            </a:extLst>
          </p:cNvPr>
          <p:cNvPicPr>
            <a:picLocks noChangeAspect="1"/>
          </p:cNvPicPr>
          <p:nvPr/>
        </p:nvPicPr>
        <p:blipFill>
          <a:blip r:embed="rId3"/>
          <a:stretch>
            <a:fillRect/>
          </a:stretch>
        </p:blipFill>
        <p:spPr>
          <a:xfrm>
            <a:off x="103339" y="708710"/>
            <a:ext cx="8937321" cy="4321293"/>
          </a:xfrm>
          <a:prstGeom prst="rect">
            <a:avLst/>
          </a:prstGeom>
        </p:spPr>
      </p:pic>
    </p:spTree>
    <p:extLst>
      <p:ext uri="{BB962C8B-B14F-4D97-AF65-F5344CB8AC3E}">
        <p14:creationId xmlns:p14="http://schemas.microsoft.com/office/powerpoint/2010/main" val="19289642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6" name="TextBox 5">
            <a:extLst>
              <a:ext uri="{FF2B5EF4-FFF2-40B4-BE49-F238E27FC236}">
                <a16:creationId xmlns:a16="http://schemas.microsoft.com/office/drawing/2014/main" id="{A6C6E7FC-F784-DBB3-C008-16261D084ADB}"/>
              </a:ext>
            </a:extLst>
          </p:cNvPr>
          <p:cNvSpPr txBox="1"/>
          <p:nvPr/>
        </p:nvSpPr>
        <p:spPr>
          <a:xfrm>
            <a:off x="87681" y="620902"/>
            <a:ext cx="9011919" cy="707886"/>
          </a:xfrm>
          <a:prstGeom prst="rect">
            <a:avLst/>
          </a:prstGeom>
          <a:noFill/>
        </p:spPr>
        <p:txBody>
          <a:bodyPr wrap="square">
            <a:spAutoFit/>
          </a:bodyPr>
          <a:lstStyle/>
          <a:p>
            <a:r>
              <a:rPr lang="en-US" sz="2000" b="1" kern="0" dirty="0">
                <a:solidFill>
                  <a:srgbClr val="FF0000"/>
                </a:solidFill>
                <a:effectLst/>
                <a:latin typeface="Times New Roman" panose="02020603050405020304" pitchFamily="18" charset="0"/>
                <a:ea typeface="Times New Roman" panose="02020603050405020304" pitchFamily="18" charset="0"/>
              </a:rPr>
              <a:t>Task 2: Read the news items and choose the most suitable headline for each one. There are TWO extra headlines.</a:t>
            </a:r>
            <a:endParaRPr lang="en-US" sz="2000" dirty="0">
              <a:solidFill>
                <a:srgbClr val="FF0000"/>
              </a:solidFill>
            </a:endParaRPr>
          </a:p>
        </p:txBody>
      </p:sp>
      <p:pic>
        <p:nvPicPr>
          <p:cNvPr id="3" name="Picture 2">
            <a:extLst>
              <a:ext uri="{FF2B5EF4-FFF2-40B4-BE49-F238E27FC236}">
                <a16:creationId xmlns:a16="http://schemas.microsoft.com/office/drawing/2014/main" id="{21AE2B84-79FB-EB07-44DD-6BB90A92DD6F}"/>
              </a:ext>
            </a:extLst>
          </p:cNvPr>
          <p:cNvPicPr>
            <a:picLocks noChangeAspect="1"/>
          </p:cNvPicPr>
          <p:nvPr/>
        </p:nvPicPr>
        <p:blipFill>
          <a:blip r:embed="rId3"/>
          <a:stretch>
            <a:fillRect/>
          </a:stretch>
        </p:blipFill>
        <p:spPr>
          <a:xfrm>
            <a:off x="924606" y="1314477"/>
            <a:ext cx="6464076" cy="1698068"/>
          </a:xfrm>
          <a:prstGeom prst="rect">
            <a:avLst/>
          </a:prstGeom>
        </p:spPr>
      </p:pic>
      <p:pic>
        <p:nvPicPr>
          <p:cNvPr id="9" name="Picture 8">
            <a:extLst>
              <a:ext uri="{FF2B5EF4-FFF2-40B4-BE49-F238E27FC236}">
                <a16:creationId xmlns:a16="http://schemas.microsoft.com/office/drawing/2014/main" id="{E5F5700E-9348-5588-C599-C77D8C063204}"/>
              </a:ext>
            </a:extLst>
          </p:cNvPr>
          <p:cNvPicPr>
            <a:picLocks noChangeAspect="1"/>
          </p:cNvPicPr>
          <p:nvPr/>
        </p:nvPicPr>
        <p:blipFill>
          <a:blip r:embed="rId4"/>
          <a:stretch>
            <a:fillRect/>
          </a:stretch>
        </p:blipFill>
        <p:spPr>
          <a:xfrm>
            <a:off x="924606" y="3012545"/>
            <a:ext cx="6359982" cy="1915450"/>
          </a:xfrm>
          <a:prstGeom prst="rect">
            <a:avLst/>
          </a:prstGeom>
        </p:spPr>
      </p:pic>
      <p:sp>
        <p:nvSpPr>
          <p:cNvPr id="11" name="TextBox 10">
            <a:extLst>
              <a:ext uri="{FF2B5EF4-FFF2-40B4-BE49-F238E27FC236}">
                <a16:creationId xmlns:a16="http://schemas.microsoft.com/office/drawing/2014/main" id="{A6FDB030-CFB3-78CD-16C7-757418C990C6}"/>
              </a:ext>
            </a:extLst>
          </p:cNvPr>
          <p:cNvSpPr txBox="1"/>
          <p:nvPr/>
        </p:nvSpPr>
        <p:spPr>
          <a:xfrm>
            <a:off x="7666264" y="1738993"/>
            <a:ext cx="1045029" cy="461665"/>
          </a:xfrm>
          <a:prstGeom prst="rect">
            <a:avLst/>
          </a:prstGeom>
          <a:noFill/>
        </p:spPr>
        <p:txBody>
          <a:bodyPr wrap="square" rtlCol="0">
            <a:spAutoFit/>
          </a:bodyPr>
          <a:lstStyle/>
          <a:p>
            <a:r>
              <a:rPr lang="en-US" sz="2400" b="1" dirty="0">
                <a:solidFill>
                  <a:srgbClr val="FF0000"/>
                </a:solidFill>
                <a:latin typeface="Times New Roman" panose="02020603050405020304" pitchFamily="18" charset="0"/>
                <a:cs typeface="Times New Roman" panose="02020603050405020304" pitchFamily="18" charset="0"/>
              </a:rPr>
              <a:t>1. A</a:t>
            </a:r>
          </a:p>
        </p:txBody>
      </p:sp>
    </p:spTree>
    <p:extLst>
      <p:ext uri="{BB962C8B-B14F-4D97-AF65-F5344CB8AC3E}">
        <p14:creationId xmlns:p14="http://schemas.microsoft.com/office/powerpoint/2010/main" val="317586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2163</TotalTime>
  <Words>482</Words>
  <Application>Microsoft Office PowerPoint</Application>
  <PresentationFormat>On-screen Show (16:9)</PresentationFormat>
  <Paragraphs>81</Paragraphs>
  <Slides>19</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19</vt:i4>
      </vt:variant>
    </vt:vector>
  </HeadingPairs>
  <TitlesOfParts>
    <vt:vector size="29" baseType="lpstr">
      <vt:lpstr>Arial</vt:lpstr>
      <vt:lpstr>Bookman Old Style</vt:lpstr>
      <vt:lpstr>Calibri</vt:lpstr>
      <vt:lpstr>Calibri Light</vt:lpstr>
      <vt:lpstr>Montserrat Medium</vt:lpstr>
      <vt:lpstr>Myriad Pro</vt:lpstr>
      <vt:lpstr>Times New Roman</vt:lpstr>
      <vt:lpstr>UTM Facebook K&amp;T</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107</cp:revision>
  <dcterms:created xsi:type="dcterms:W3CDTF">2020-12-09T02:04:09Z</dcterms:created>
  <dcterms:modified xsi:type="dcterms:W3CDTF">2025-08-28T15:14:20Z</dcterms:modified>
</cp:coreProperties>
</file>