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71" r:id="rId2"/>
    <p:sldId id="274" r:id="rId3"/>
    <p:sldId id="332" r:id="rId4"/>
    <p:sldId id="355" r:id="rId5"/>
    <p:sldId id="356" r:id="rId6"/>
    <p:sldId id="350" r:id="rId7"/>
    <p:sldId id="351" r:id="rId8"/>
    <p:sldId id="357" r:id="rId9"/>
    <p:sldId id="358" r:id="rId10"/>
    <p:sldId id="333" r:id="rId11"/>
    <p:sldId id="352" r:id="rId12"/>
    <p:sldId id="359" r:id="rId13"/>
    <p:sldId id="353" r:id="rId14"/>
    <p:sldId id="354" r:id="rId15"/>
    <p:sldId id="325" r:id="rId16"/>
    <p:sldId id="317" r:id="rId1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493C6"/>
    <a:srgbClr val="D0DEEC"/>
    <a:srgbClr val="6593C3"/>
    <a:srgbClr val="E45983"/>
    <a:srgbClr val="F7DADE"/>
    <a:srgbClr val="FF9801"/>
    <a:srgbClr val="0FB7BD"/>
    <a:srgbClr val="048DA4"/>
    <a:srgbClr val="EE8640"/>
    <a:srgbClr val="10CD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5" autoAdjust="0"/>
    <p:restoredTop sz="93918" autoAdjust="0"/>
  </p:normalViewPr>
  <p:slideViewPr>
    <p:cSldViewPr snapToGrid="0" showGuides="1">
      <p:cViewPr varScale="1">
        <p:scale>
          <a:sx n="122" d="100"/>
          <a:sy n="122" d="100"/>
        </p:scale>
        <p:origin x="259" y="91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4207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8899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6354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3914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2657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2806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2189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8375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08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9392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203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7893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9.pn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7130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PRE-LISTENING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A019C19-4C23-D048-5EED-E05757B9A0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261" y="770351"/>
            <a:ext cx="8899742" cy="4234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9642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WHILE-LISTENING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F0EC1E-10A1-FF36-40EA-8DE5989D32FC}"/>
              </a:ext>
            </a:extLst>
          </p:cNvPr>
          <p:cNvSpPr txBox="1"/>
          <p:nvPr/>
        </p:nvSpPr>
        <p:spPr>
          <a:xfrm>
            <a:off x="57150" y="697665"/>
            <a:ext cx="867863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Task 3: </a:t>
            </a:r>
            <a:r>
              <a:rPr lang="en-US" sz="24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Listen to a talk and choose the correct answer a, B, or C. </a:t>
            </a:r>
            <a:endParaRPr lang="en-US" sz="24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E1F1D47-CCC0-2E54-7D65-B677FE75F0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50" y="1159330"/>
            <a:ext cx="7941559" cy="381482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653E759-64CA-0093-ECAE-1C713D224CC7}"/>
              </a:ext>
            </a:extLst>
          </p:cNvPr>
          <p:cNvSpPr txBox="1"/>
          <p:nvPr/>
        </p:nvSpPr>
        <p:spPr>
          <a:xfrm>
            <a:off x="7102930" y="1167493"/>
            <a:ext cx="7511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BF7A0E1-D8FB-3769-4E0E-8C2204905794}"/>
              </a:ext>
            </a:extLst>
          </p:cNvPr>
          <p:cNvSpPr txBox="1"/>
          <p:nvPr/>
        </p:nvSpPr>
        <p:spPr>
          <a:xfrm>
            <a:off x="7116542" y="1581145"/>
            <a:ext cx="7511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A</a:t>
            </a:r>
          </a:p>
        </p:txBody>
      </p:sp>
      <p:pic>
        <p:nvPicPr>
          <p:cNvPr id="2" name="059 - U8 - LISTENING - TASK 3">
            <a:hlinkClick r:id="" action="ppaction://media"/>
            <a:extLst>
              <a:ext uri="{FF2B5EF4-FFF2-40B4-BE49-F238E27FC236}">
                <a16:creationId xmlns:a16="http://schemas.microsoft.com/office/drawing/2014/main" id="{5FAA0B69-3862-A45B-884B-FA13B467D87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108043" y="265804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829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8475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WHILE-LISTENING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F0EC1E-10A1-FF36-40EA-8DE5989D32FC}"/>
              </a:ext>
            </a:extLst>
          </p:cNvPr>
          <p:cNvSpPr txBox="1"/>
          <p:nvPr/>
        </p:nvSpPr>
        <p:spPr>
          <a:xfrm>
            <a:off x="57150" y="697665"/>
            <a:ext cx="867863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Task 3: </a:t>
            </a:r>
            <a:r>
              <a:rPr lang="en-US" sz="24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Listen to a talk and choose the correct answer a, B, or C. </a:t>
            </a:r>
            <a:endParaRPr lang="en-US" sz="2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653E759-64CA-0093-ECAE-1C713D224CC7}"/>
              </a:ext>
            </a:extLst>
          </p:cNvPr>
          <p:cNvSpPr txBox="1"/>
          <p:nvPr/>
        </p:nvSpPr>
        <p:spPr>
          <a:xfrm>
            <a:off x="7102930" y="1167493"/>
            <a:ext cx="7511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BF7A0E1-D8FB-3769-4E0E-8C2204905794}"/>
              </a:ext>
            </a:extLst>
          </p:cNvPr>
          <p:cNvSpPr txBox="1"/>
          <p:nvPr/>
        </p:nvSpPr>
        <p:spPr>
          <a:xfrm>
            <a:off x="7116542" y="1581145"/>
            <a:ext cx="7511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B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D046081-AFA2-1AD6-CA0D-2B3DB57E72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226" y="1210252"/>
            <a:ext cx="7032237" cy="3484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437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WHILE-LISTENING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F0EC1E-10A1-FF36-40EA-8DE5989D32FC}"/>
              </a:ext>
            </a:extLst>
          </p:cNvPr>
          <p:cNvSpPr txBox="1"/>
          <p:nvPr/>
        </p:nvSpPr>
        <p:spPr>
          <a:xfrm>
            <a:off x="97971" y="708710"/>
            <a:ext cx="867863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Task 4: Listen to the talk again and complete the notes. Use ONE word or a number for each gap. </a:t>
            </a:r>
            <a:endParaRPr lang="en-US" sz="24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61468D1-6735-BFC7-F4F1-7E608D1699C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97972" y="1539708"/>
            <a:ext cx="9315451" cy="348375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5C0CBB9-B8D5-6CD6-7D96-F1577D9689B9}"/>
              </a:ext>
            </a:extLst>
          </p:cNvPr>
          <p:cNvSpPr txBox="1"/>
          <p:nvPr/>
        </p:nvSpPr>
        <p:spPr>
          <a:xfrm>
            <a:off x="4298996" y="2095355"/>
            <a:ext cx="11710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en-US" b="1" kern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4500</a:t>
            </a:r>
            <a:endParaRPr lang="en-US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0E30D97-9D54-3D33-329E-776395431746}"/>
              </a:ext>
            </a:extLst>
          </p:cNvPr>
          <p:cNvSpPr txBox="1"/>
          <p:nvPr/>
        </p:nvSpPr>
        <p:spPr>
          <a:xfrm>
            <a:off x="5022904" y="2900897"/>
            <a:ext cx="151669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en-US" b="1" kern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destroyed</a:t>
            </a:r>
            <a:endParaRPr lang="en-US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8DB8F16-E909-AAF9-F6FF-3189F0A2747B}"/>
              </a:ext>
            </a:extLst>
          </p:cNvPr>
          <p:cNvSpPr txBox="1"/>
          <p:nvPr/>
        </p:nvSpPr>
        <p:spPr>
          <a:xfrm>
            <a:off x="5093666" y="3183930"/>
            <a:ext cx="151669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en-US" sz="2000" b="1" kern="1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survive</a:t>
            </a:r>
            <a:endParaRPr lang="en-US" sz="20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4E06EA9-B6B5-AB4C-1597-8334E4738943}"/>
              </a:ext>
            </a:extLst>
          </p:cNvPr>
          <p:cNvSpPr txBox="1"/>
          <p:nvPr/>
        </p:nvSpPr>
        <p:spPr>
          <a:xfrm>
            <a:off x="5507319" y="3744538"/>
            <a:ext cx="151669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en-US" sz="2000" b="1" kern="1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skins</a:t>
            </a:r>
            <a:endParaRPr lang="en-US" sz="20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0D2E3EE-94B7-942D-25E5-244EA745F5C8}"/>
              </a:ext>
            </a:extLst>
          </p:cNvPr>
          <p:cNvSpPr txBox="1"/>
          <p:nvPr/>
        </p:nvSpPr>
        <p:spPr>
          <a:xfrm>
            <a:off x="5920972" y="4517411"/>
            <a:ext cx="151669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en-US" sz="2000" b="1" kern="1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medicines</a:t>
            </a:r>
            <a:endParaRPr lang="en-US" sz="20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060 - U8 - LISTENING - TASK 4">
            <a:hlinkClick r:id="" action="ppaction://media"/>
            <a:extLst>
              <a:ext uri="{FF2B5EF4-FFF2-40B4-BE49-F238E27FC236}">
                <a16:creationId xmlns:a16="http://schemas.microsoft.com/office/drawing/2014/main" id="{D430CE7A-C87E-0222-F2FB-7C8E4AA80B3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001000" y="240343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977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8222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3" grpId="0"/>
      <p:bldP spid="15" grpId="0"/>
      <p:bldP spid="19" grpId="0"/>
      <p:bldP spid="20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WHILE-LISTENING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F0EC1E-10A1-FF36-40EA-8DE5989D32FC}"/>
              </a:ext>
            </a:extLst>
          </p:cNvPr>
          <p:cNvSpPr txBox="1"/>
          <p:nvPr/>
        </p:nvSpPr>
        <p:spPr>
          <a:xfrm>
            <a:off x="588722" y="771141"/>
            <a:ext cx="814706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Task 5: </a:t>
            </a:r>
            <a:r>
              <a:rPr lang="en-US" sz="2400" b="1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Work in groups. Discuss these questions.</a:t>
            </a:r>
          </a:p>
          <a:p>
            <a:endParaRPr lang="en-US" sz="2400" b="1" kern="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sz="24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Which threats are facing tigers in Viet Nam? </a:t>
            </a:r>
          </a:p>
          <a:p>
            <a:r>
              <a:rPr lang="en-US" sz="24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Which one is the most serious?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888881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09054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819688" y="1512795"/>
            <a:ext cx="7593030" cy="1964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Some lexical items about 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endangered species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Listening</a:t>
            </a: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 for specific information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4461" y="1722849"/>
            <a:ext cx="7512789" cy="2153228"/>
          </a:xfrm>
          <a:noFill/>
        </p:spPr>
        <p:txBody>
          <a:bodyPr anchor="t"/>
          <a:lstStyle/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Do exercises in the workbook.</a:t>
            </a:r>
          </a:p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  <a:cs typeface="Arial" panose="020B0604020202020204" pitchFamily="34" charset="0"/>
              </a:rPr>
              <a:t>Practice listening and doing the exercises again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95" y="82496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latin typeface="UTMFacebookK&amp;TBold"/>
                  <a:cs typeface="Times New Roman" panose="02020603050405020304" pitchFamily="18" charset="0"/>
                </a:rPr>
                <a:t>Unit 8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2438400" y="418267"/>
            <a:ext cx="64116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FFFF"/>
                </a:solidFill>
                <a:latin typeface="UTMFacebookK&amp;TBold"/>
              </a:rPr>
              <a:t>WILDLIFE CONSERVATION</a:t>
            </a:r>
            <a:endParaRPr lang="en-US" sz="4400" b="1" i="0" dirty="0">
              <a:solidFill>
                <a:srgbClr val="FFFFFF"/>
              </a:solidFill>
              <a:effectLst/>
              <a:latin typeface="UTMFacebookK&amp;TBold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3625335" y="2163614"/>
            <a:ext cx="4506662" cy="627454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UTMFacebookK&amp;TBold"/>
              </a:rPr>
              <a:t>LISTENING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1399718" y="2184953"/>
            <a:ext cx="2082254" cy="606115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45983"/>
                </a:solidFill>
                <a:latin typeface="Bookman Old Style" pitchFamily="18" charset="0"/>
              </a:rPr>
              <a:t>LESSON 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9399F7-44CB-F8D5-78C2-4555DA974D89}"/>
              </a:ext>
            </a:extLst>
          </p:cNvPr>
          <p:cNvSpPr txBox="1"/>
          <p:nvPr/>
        </p:nvSpPr>
        <p:spPr>
          <a:xfrm>
            <a:off x="466725" y="3269170"/>
            <a:ext cx="84968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>
                <a:solidFill>
                  <a:srgbClr val="0070C0"/>
                </a:solidFill>
              </a:rPr>
              <a:t>Endangered species</a:t>
            </a:r>
            <a:endParaRPr lang="en-US" sz="4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PRE-LISTENING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47F6EB8-D8F8-C88F-5D86-EE8CD378EF35}"/>
              </a:ext>
            </a:extLst>
          </p:cNvPr>
          <p:cNvSpPr txBox="1"/>
          <p:nvPr/>
        </p:nvSpPr>
        <p:spPr>
          <a:xfrm>
            <a:off x="69434" y="619936"/>
            <a:ext cx="677223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Task 1: Work in pairs. Look at the pictures </a:t>
            </a:r>
          </a:p>
          <a:p>
            <a:r>
              <a:rPr lang="en-US" sz="2400" b="1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</a:t>
            </a:r>
            <a:r>
              <a:rPr lang="en-US" sz="24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and discuss the following questions. </a:t>
            </a:r>
            <a:endParaRPr lang="en-US" sz="2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132825-B799-C04E-2FE0-1AD1DCF51C2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12" t="16667"/>
          <a:stretch/>
        </p:blipFill>
        <p:spPr>
          <a:xfrm>
            <a:off x="5017301" y="1583983"/>
            <a:ext cx="3648742" cy="330642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879F12D-FE18-8A12-830B-899D34307A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1104" y="1887458"/>
            <a:ext cx="5392315" cy="1001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9696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PRE-LISTENING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47F6EB8-D8F8-C88F-5D86-EE8CD378EF35}"/>
              </a:ext>
            </a:extLst>
          </p:cNvPr>
          <p:cNvSpPr txBox="1"/>
          <p:nvPr/>
        </p:nvSpPr>
        <p:spPr>
          <a:xfrm>
            <a:off x="69433" y="619936"/>
            <a:ext cx="939297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Task 2: Choose the correct meanings of the underlined words and phrases. </a:t>
            </a:r>
            <a:endParaRPr lang="en-US" sz="22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6AD25B-1B81-1942-7DD2-D5C21193971F}"/>
              </a:ext>
            </a:extLst>
          </p:cNvPr>
          <p:cNvSpPr txBox="1"/>
          <p:nvPr/>
        </p:nvSpPr>
        <p:spPr>
          <a:xfrm>
            <a:off x="380138" y="1270924"/>
            <a:ext cx="8763862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Natural habitats have been </a:t>
            </a:r>
            <a:r>
              <a:rPr lang="en-US" sz="2400" b="0" i="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degraded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by human activity.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A.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made worse in quality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B.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made endangered</a:t>
            </a:r>
          </a:p>
          <a:p>
            <a:endParaRPr lang="en-US" sz="2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400" b="0" i="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Forest clearance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to meet other land needs can destroy the natural habitats of many species.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b="1" dirty="0">
                <a:solidFill>
                  <a:srgbClr val="E45A8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removing broken trees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B.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cutting down trees and other plants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1B1E918-CD07-6536-3E60-5AEBB44D7C79}"/>
              </a:ext>
            </a:extLst>
          </p:cNvPr>
          <p:cNvSpPr txBox="1"/>
          <p:nvPr/>
        </p:nvSpPr>
        <p:spPr>
          <a:xfrm>
            <a:off x="1273628" y="2400300"/>
            <a:ext cx="1208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=&gt; 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81972C2-3928-FA80-EE1C-F957B1E45686}"/>
              </a:ext>
            </a:extLst>
          </p:cNvPr>
          <p:cNvSpPr txBox="1"/>
          <p:nvPr/>
        </p:nvSpPr>
        <p:spPr>
          <a:xfrm>
            <a:off x="1270912" y="4169226"/>
            <a:ext cx="1208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=&gt; B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380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PRE-LISTENING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47F6EB8-D8F8-C88F-5D86-EE8CD378EF35}"/>
              </a:ext>
            </a:extLst>
          </p:cNvPr>
          <p:cNvSpPr txBox="1"/>
          <p:nvPr/>
        </p:nvSpPr>
        <p:spPr>
          <a:xfrm>
            <a:off x="69433" y="619936"/>
            <a:ext cx="939297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Task 2: Choose the correct meanings of the underlined words and phrases. </a:t>
            </a:r>
            <a:endParaRPr lang="en-US" sz="2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279B148-F4B4-9A6A-3374-D36DAF02D872}"/>
              </a:ext>
            </a:extLst>
          </p:cNvPr>
          <p:cNvSpPr txBox="1"/>
          <p:nvPr/>
        </p:nvSpPr>
        <p:spPr>
          <a:xfrm>
            <a:off x="293915" y="1204711"/>
            <a:ext cx="8760278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Reducing the </a:t>
            </a:r>
            <a:r>
              <a:rPr lang="en-US" sz="2400" b="0" i="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demand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for wild animal parts can help stop poaching.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4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need or desire for particular goods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things that someone forces you to do</a:t>
            </a:r>
          </a:p>
          <a:p>
            <a:endParaRPr lang="en-US" sz="2400" b="1" i="0" dirty="0">
              <a:solidFill>
                <a:srgbClr val="E45A8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Animals </a:t>
            </a:r>
            <a:r>
              <a:rPr lang="en-US" sz="2400" b="0" i="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bred in captivity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would probably not survive if they were released into the wild.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born while being kept in special facilities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born while living in the forest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EFF3511-5E9A-2220-AE0C-A57229BEAEBE}"/>
              </a:ext>
            </a:extLst>
          </p:cNvPr>
          <p:cNvSpPr txBox="1"/>
          <p:nvPr/>
        </p:nvSpPr>
        <p:spPr>
          <a:xfrm>
            <a:off x="1273628" y="2367644"/>
            <a:ext cx="1208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=&gt; 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BDC3DFE-028C-5AD5-0EC9-22F2046A7AFC}"/>
              </a:ext>
            </a:extLst>
          </p:cNvPr>
          <p:cNvSpPr txBox="1"/>
          <p:nvPr/>
        </p:nvSpPr>
        <p:spPr>
          <a:xfrm>
            <a:off x="1295404" y="4234541"/>
            <a:ext cx="1208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=&gt; A</a:t>
            </a:r>
          </a:p>
        </p:txBody>
      </p:sp>
    </p:spTree>
    <p:extLst>
      <p:ext uri="{BB962C8B-B14F-4D97-AF65-F5344CB8AC3E}">
        <p14:creationId xmlns:p14="http://schemas.microsoft.com/office/powerpoint/2010/main" val="912828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578069" y="917355"/>
            <a:ext cx="3923346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chemeClr val="accent2"/>
                </a:solidFill>
              </a:rPr>
              <a:t>degrade   (v) </a:t>
            </a:r>
            <a:endParaRPr lang="en-US" sz="48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65613" y="3277617"/>
            <a:ext cx="740886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make a situation or the condition of something worse</a:t>
            </a:r>
          </a:p>
        </p:txBody>
      </p:sp>
      <p:sp>
        <p:nvSpPr>
          <p:cNvPr id="2" name="Rectangle 1"/>
          <p:cNvSpPr/>
          <p:nvPr/>
        </p:nvSpPr>
        <p:spPr>
          <a:xfrm>
            <a:off x="489861" y="1780681"/>
            <a:ext cx="32289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/</a:t>
            </a:r>
            <a:r>
              <a:rPr lang="en-US" sz="3600" b="1" dirty="0" err="1">
                <a:solidFill>
                  <a:schemeClr val="accent2">
                    <a:lumMod val="50000"/>
                  </a:schemeClr>
                </a:solidFill>
              </a:rPr>
              <a:t>dɪˈɡreɪd</a:t>
            </a:r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/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PRE-LISTENING</a:t>
            </a:r>
          </a:p>
        </p:txBody>
      </p:sp>
      <p:pic>
        <p:nvPicPr>
          <p:cNvPr id="1026" name="Picture 2" descr="Habitat Loss, Fragmentation, and Destruction">
            <a:extLst>
              <a:ext uri="{FF2B5EF4-FFF2-40B4-BE49-F238E27FC236}">
                <a16:creationId xmlns:a16="http://schemas.microsoft.com/office/drawing/2014/main" id="{BAC18072-685C-411C-0B29-157D171E42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3529" y="917355"/>
            <a:ext cx="3632402" cy="2416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4136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578069" y="917355"/>
            <a:ext cx="3923346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chemeClr val="accent2"/>
                </a:solidFill>
              </a:rPr>
              <a:t>clearance  (n) </a:t>
            </a:r>
            <a:endParaRPr lang="en-US" sz="48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89981" y="2792718"/>
            <a:ext cx="796403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the removal of unwanted things from a place</a:t>
            </a:r>
          </a:p>
        </p:txBody>
      </p:sp>
      <p:sp>
        <p:nvSpPr>
          <p:cNvPr id="2" name="Rectangle 1"/>
          <p:cNvSpPr/>
          <p:nvPr/>
        </p:nvSpPr>
        <p:spPr>
          <a:xfrm>
            <a:off x="1045031" y="1780681"/>
            <a:ext cx="32289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/ˈ</a:t>
            </a:r>
            <a:r>
              <a:rPr lang="en-US" sz="3600" b="1" dirty="0" err="1">
                <a:solidFill>
                  <a:schemeClr val="accent2">
                    <a:lumMod val="50000"/>
                  </a:schemeClr>
                </a:solidFill>
              </a:rPr>
              <a:t>klɪərəns</a:t>
            </a:r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/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PRE-LISTENING</a:t>
            </a:r>
          </a:p>
        </p:txBody>
      </p:sp>
    </p:spTree>
    <p:extLst>
      <p:ext uri="{BB962C8B-B14F-4D97-AF65-F5344CB8AC3E}">
        <p14:creationId xmlns:p14="http://schemas.microsoft.com/office/powerpoint/2010/main" val="2025175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578069" y="917355"/>
            <a:ext cx="3923346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chemeClr val="accent2"/>
                </a:solidFill>
              </a:rPr>
              <a:t>demand   (n) </a:t>
            </a:r>
            <a:endParaRPr lang="en-US" sz="48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89981" y="3503010"/>
            <a:ext cx="796403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the need or desire that people have for particular goods and services</a:t>
            </a:r>
          </a:p>
        </p:txBody>
      </p:sp>
      <p:sp>
        <p:nvSpPr>
          <p:cNvPr id="2" name="Rectangle 1"/>
          <p:cNvSpPr/>
          <p:nvPr/>
        </p:nvSpPr>
        <p:spPr>
          <a:xfrm>
            <a:off x="1045031" y="1780681"/>
            <a:ext cx="32289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/</a:t>
            </a:r>
            <a:r>
              <a:rPr lang="en-US" sz="3600" b="1" dirty="0" err="1">
                <a:solidFill>
                  <a:schemeClr val="accent2">
                    <a:lumMod val="50000"/>
                  </a:schemeClr>
                </a:solidFill>
              </a:rPr>
              <a:t>dɪˈmɑːnd</a:t>
            </a:r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/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PRE-LISTENING</a:t>
            </a:r>
          </a:p>
        </p:txBody>
      </p:sp>
      <p:sp>
        <p:nvSpPr>
          <p:cNvPr id="3" name="AutoShape 2" descr="Law of Demand | Meaning, Assumptions and Exceptions - GeeksforGeeks">
            <a:extLst>
              <a:ext uri="{FF2B5EF4-FFF2-40B4-BE49-F238E27FC236}">
                <a16:creationId xmlns:a16="http://schemas.microsoft.com/office/drawing/2014/main" id="{7C158594-82FA-9E60-F54D-DAC04CB2E3B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2419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6" name="Picture 8" descr="Law of Demand and Supply - YouTube">
            <a:extLst>
              <a:ext uri="{FF2B5EF4-FFF2-40B4-BE49-F238E27FC236}">
                <a16:creationId xmlns:a16="http://schemas.microsoft.com/office/drawing/2014/main" id="{7B4E4256-8E60-7792-3320-01D04FD602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917355"/>
            <a:ext cx="45720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9947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578069" y="917355"/>
            <a:ext cx="3923346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chemeClr val="accent2"/>
                </a:solidFill>
              </a:rPr>
              <a:t>captivity    (n) </a:t>
            </a:r>
            <a:endParaRPr lang="en-US" sz="48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89981" y="3503010"/>
            <a:ext cx="82519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when a person or animal is kept in a prison, cage </a:t>
            </a:r>
            <a:r>
              <a:rPr lang="en-US" sz="3200" dirty="0" err="1"/>
              <a:t>etc</a:t>
            </a:r>
            <a:r>
              <a:rPr lang="en-US" sz="3200" dirty="0"/>
              <a:t> and not allowed to go where they want</a:t>
            </a:r>
          </a:p>
        </p:txBody>
      </p:sp>
      <p:sp>
        <p:nvSpPr>
          <p:cNvPr id="2" name="Rectangle 1"/>
          <p:cNvSpPr/>
          <p:nvPr/>
        </p:nvSpPr>
        <p:spPr>
          <a:xfrm>
            <a:off x="1045031" y="1780681"/>
            <a:ext cx="32289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/</a:t>
            </a:r>
            <a:r>
              <a:rPr lang="en-US" sz="3600" b="1" dirty="0" err="1">
                <a:solidFill>
                  <a:schemeClr val="accent2">
                    <a:lumMod val="50000"/>
                  </a:schemeClr>
                </a:solidFill>
              </a:rPr>
              <a:t>kæpˈtɪvəti</a:t>
            </a:r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/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PRE-LISTENING</a:t>
            </a:r>
          </a:p>
        </p:txBody>
      </p:sp>
      <p:sp>
        <p:nvSpPr>
          <p:cNvPr id="3" name="AutoShape 2" descr="Law of Demand | Meaning, Assumptions and Exceptions - GeeksforGeeks">
            <a:extLst>
              <a:ext uri="{FF2B5EF4-FFF2-40B4-BE49-F238E27FC236}">
                <a16:creationId xmlns:a16="http://schemas.microsoft.com/office/drawing/2014/main" id="{7C158594-82FA-9E60-F54D-DAC04CB2E3B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2419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74" name="Picture 2" descr="Captivity - Wikipedia">
            <a:extLst>
              <a:ext uri="{FF2B5EF4-FFF2-40B4-BE49-F238E27FC236}">
                <a16:creationId xmlns:a16="http://schemas.microsoft.com/office/drawing/2014/main" id="{32280449-86EA-1908-7B41-E5CE887E82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377" y="739400"/>
            <a:ext cx="3684814" cy="2763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9768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2302</TotalTime>
  <Words>441</Words>
  <Application>Microsoft Office PowerPoint</Application>
  <PresentationFormat>On-screen Show (16:9)</PresentationFormat>
  <Paragraphs>90</Paragraphs>
  <Slides>16</Slides>
  <Notes>12</Notes>
  <HiddenSlides>0</HiddenSlides>
  <MMClips>2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6" baseType="lpstr">
      <vt:lpstr>Arial</vt:lpstr>
      <vt:lpstr>Bookman Old Style</vt:lpstr>
      <vt:lpstr>Calibri</vt:lpstr>
      <vt:lpstr>Calibri Light</vt:lpstr>
      <vt:lpstr>Montserrat Medium</vt:lpstr>
      <vt:lpstr>Myriad Pro</vt:lpstr>
      <vt:lpstr>Times New Roman</vt:lpstr>
      <vt:lpstr>UTM Facebook K&amp;T</vt:lpstr>
      <vt:lpstr>UTMFacebookK&amp;TBold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118</cp:revision>
  <dcterms:created xsi:type="dcterms:W3CDTF">2020-12-09T02:04:09Z</dcterms:created>
  <dcterms:modified xsi:type="dcterms:W3CDTF">2025-08-28T15:23:05Z</dcterms:modified>
</cp:coreProperties>
</file>