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71" r:id="rId2"/>
    <p:sldId id="274" r:id="rId3"/>
    <p:sldId id="332" r:id="rId4"/>
    <p:sldId id="333" r:id="rId5"/>
    <p:sldId id="334" r:id="rId6"/>
    <p:sldId id="340" r:id="rId7"/>
    <p:sldId id="341" r:id="rId8"/>
    <p:sldId id="342" r:id="rId9"/>
    <p:sldId id="339" r:id="rId10"/>
    <p:sldId id="325" r:id="rId11"/>
    <p:sldId id="317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93C6"/>
    <a:srgbClr val="D0DEEC"/>
    <a:srgbClr val="6593C3"/>
    <a:srgbClr val="E45983"/>
    <a:srgbClr val="F7DADE"/>
    <a:srgbClr val="FF9801"/>
    <a:srgbClr val="0FB7BD"/>
    <a:srgbClr val="048DA4"/>
    <a:srgbClr val="EE8640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122" d="100"/>
          <a:sy n="122" d="100"/>
        </p:scale>
        <p:origin x="259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029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674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978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339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9814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8841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13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593030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Revise all the knowledge of the whole unit.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>
                <a:latin typeface="Calibri" panose="020F0502020204030204" pitchFamily="34" charset="0"/>
                <a:cs typeface="Calibri" panose="020F0502020204030204" pitchFamily="34" charset="0"/>
              </a:rPr>
              <a:t>Make a poster.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722849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Review 3- Language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>
                  <a:latin typeface="UTMFacebookK&amp;TBold"/>
                  <a:cs typeface="Times New Roman" panose="02020603050405020304" pitchFamily="18" charset="0"/>
                </a:rPr>
                <a:t>Unit 8</a:t>
              </a:r>
              <a:endParaRPr lang="en-US" sz="4400" b="1" dirty="0">
                <a:latin typeface="UTMFacebookK&amp;TBold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0" dirty="0">
                <a:solidFill>
                  <a:srgbClr val="FFFFFF"/>
                </a:solidFill>
                <a:effectLst/>
                <a:latin typeface="UTMFacebookK&amp;TBold"/>
              </a:rPr>
              <a:t>GREEN LIVING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1399717" y="3111291"/>
            <a:ext cx="7025825" cy="857068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LOOKING BACK AND PROJECT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3955140" y="2268692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8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96592" y="649743"/>
            <a:ext cx="890574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UTMAvoBold"/>
              </a:rPr>
              <a:t>1. PRONUNCIATION</a:t>
            </a:r>
          </a:p>
          <a:p>
            <a:r>
              <a:rPr lang="en-US" sz="2000" b="1" i="0" dirty="0">
                <a:solidFill>
                  <a:srgbClr val="000000"/>
                </a:solidFill>
                <a:effectLst/>
                <a:latin typeface="UTMAvoBold"/>
              </a:rPr>
              <a:t>Underline the parts where assimilation occurs. Listen and check. Then practice saying these sentences in pairs.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E9B66D-5B77-3C1D-B3E4-5DD1B3DCBFD4}"/>
              </a:ext>
            </a:extLst>
          </p:cNvPr>
          <p:cNvSpPr txBox="1"/>
          <p:nvPr/>
        </p:nvSpPr>
        <p:spPr>
          <a:xfrm>
            <a:off x="380137" y="1932234"/>
            <a:ext cx="842096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Have you been to the new conservation park in town?</a:t>
            </a:r>
          </a:p>
          <a:p>
            <a:endParaRPr lang="en-US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Animals are brought to the park from different places.</a:t>
            </a:r>
          </a:p>
          <a:p>
            <a:endParaRPr lang="en-US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My sister follows a special diet and doesn’t eat red meat.</a:t>
            </a:r>
          </a:p>
          <a:p>
            <a:endParaRPr lang="en-US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We got back home from a trip to the animal rescue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centre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DB3C71-F275-A675-4214-1E88BC37BE58}"/>
              </a:ext>
            </a:extLst>
          </p:cNvPr>
          <p:cNvSpPr txBox="1"/>
          <p:nvPr/>
        </p:nvSpPr>
        <p:spPr>
          <a:xfrm>
            <a:off x="3731078" y="2318657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/ˌ</a:t>
            </a:r>
            <a:r>
              <a:rPr lang="en-US" sz="2400" kern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kɒnsəˈveɪʃm</a:t>
            </a:r>
            <a:r>
              <a:rPr lang="en-US" sz="24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ˈ</a:t>
            </a:r>
            <a:r>
              <a:rPr lang="en-US" sz="2400" kern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pɑːk</a:t>
            </a:r>
            <a:r>
              <a:rPr lang="en-US" sz="2400" kern="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AE310D9-D5A3-0AF6-31D9-9C159806DF91}"/>
              </a:ext>
            </a:extLst>
          </p:cNvPr>
          <p:cNvCxnSpPr>
            <a:cxnSpLocks/>
          </p:cNvCxnSpPr>
          <p:nvPr/>
        </p:nvCxnSpPr>
        <p:spPr>
          <a:xfrm>
            <a:off x="4057650" y="2318657"/>
            <a:ext cx="213904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FD0BE39-DDB2-03D7-EFFE-329E6639664C}"/>
              </a:ext>
            </a:extLst>
          </p:cNvPr>
          <p:cNvSpPr txBox="1"/>
          <p:nvPr/>
        </p:nvSpPr>
        <p:spPr>
          <a:xfrm>
            <a:off x="5274129" y="3047993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/ˈ</a:t>
            </a:r>
            <a:r>
              <a:rPr lang="en-US" sz="2400" kern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dɪfrənp</a:t>
            </a:r>
            <a:r>
              <a:rPr lang="en-US" sz="24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ˈ</a:t>
            </a:r>
            <a:r>
              <a:rPr lang="en-US" sz="2400" kern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pleɪs</a:t>
            </a:r>
            <a:r>
              <a:rPr lang="en-US" sz="24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F216CFE-FF0E-6C7B-F7F5-A7B6273C23BF}"/>
              </a:ext>
            </a:extLst>
          </p:cNvPr>
          <p:cNvCxnSpPr>
            <a:cxnSpLocks/>
          </p:cNvCxnSpPr>
          <p:nvPr/>
        </p:nvCxnSpPr>
        <p:spPr>
          <a:xfrm>
            <a:off x="5393871" y="3058886"/>
            <a:ext cx="187234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869CC356-45C6-226A-203C-A15173C1DAF6}"/>
              </a:ext>
            </a:extLst>
          </p:cNvPr>
          <p:cNvSpPr txBox="1"/>
          <p:nvPr/>
        </p:nvSpPr>
        <p:spPr>
          <a:xfrm>
            <a:off x="6259037" y="3789657"/>
            <a:ext cx="168234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/ˈreb ˈ</a:t>
            </a:r>
            <a:r>
              <a:rPr lang="en-US" sz="2400" kern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miːt</a:t>
            </a:r>
            <a:r>
              <a:rPr lang="en-US" sz="24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A1D0F0F-19EC-8570-C3FD-F7069F615E65}"/>
              </a:ext>
            </a:extLst>
          </p:cNvPr>
          <p:cNvCxnSpPr>
            <a:cxnSpLocks/>
          </p:cNvCxnSpPr>
          <p:nvPr/>
        </p:nvCxnSpPr>
        <p:spPr>
          <a:xfrm>
            <a:off x="6566807" y="3782786"/>
            <a:ext cx="10668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30A531A8-FE86-D1C3-959A-25D9AE72E733}"/>
              </a:ext>
            </a:extLst>
          </p:cNvPr>
          <p:cNvSpPr txBox="1"/>
          <p:nvPr/>
        </p:nvSpPr>
        <p:spPr>
          <a:xfrm>
            <a:off x="934810" y="4476746"/>
            <a:ext cx="49230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/ˈ</a:t>
            </a:r>
            <a:r>
              <a:rPr lang="en-US" sz="2400" kern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gɒp</a:t>
            </a:r>
            <a:r>
              <a:rPr lang="en-US" sz="24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ˈ</a:t>
            </a:r>
            <a:r>
              <a:rPr lang="en-US" sz="2400" kern="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bæk</a:t>
            </a:r>
            <a:r>
              <a:rPr lang="en-US" sz="24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8086BD6-3B44-9E8D-B85F-16521ACFAF41}"/>
              </a:ext>
            </a:extLst>
          </p:cNvPr>
          <p:cNvCxnSpPr>
            <a:cxnSpLocks/>
          </p:cNvCxnSpPr>
          <p:nvPr/>
        </p:nvCxnSpPr>
        <p:spPr>
          <a:xfrm>
            <a:off x="1240971" y="4514850"/>
            <a:ext cx="10668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062 - U8. LOOKING BACK - PRONUNCIATION">
            <a:hlinkClick r:id="" action="ppaction://media"/>
            <a:extLst>
              <a:ext uri="{FF2B5EF4-FFF2-40B4-BE49-F238E27FC236}">
                <a16:creationId xmlns:a16="http://schemas.microsoft.com/office/drawing/2014/main" id="{752BC9EE-633B-5496-5705-D37F50C95E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18236" y="21583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462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" grpId="0"/>
      <p:bldP spid="18" grpId="0"/>
      <p:bldP spid="22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42898" y="707694"/>
            <a:ext cx="824087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UTMAvoBold"/>
              </a:rPr>
              <a:t>2. VOCABULARY</a:t>
            </a:r>
          </a:p>
          <a:p>
            <a:r>
              <a:rPr lang="en-US" sz="2000" b="1" dirty="0">
                <a:solidFill>
                  <a:srgbClr val="000000"/>
                </a:solidFill>
                <a:latin typeface="UTMAvoBold"/>
              </a:rPr>
              <a:t>Choose the correct answers to complete these sentences.</a:t>
            </a:r>
            <a:endParaRPr lang="en-US" sz="2000" b="1" i="0" dirty="0">
              <a:solidFill>
                <a:srgbClr val="000000"/>
              </a:solidFill>
              <a:effectLst/>
              <a:latin typeface="UTMAvoBold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4F269F-911C-C02B-421B-A67D76C22CE2}"/>
              </a:ext>
            </a:extLst>
          </p:cNvPr>
          <p:cNvSpPr txBox="1"/>
          <p:nvPr/>
        </p:nvSpPr>
        <p:spPr>
          <a:xfrm>
            <a:off x="342897" y="1582051"/>
            <a:ext cx="880110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24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survive/rescue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the young cubs should be released into the wild </a:t>
            </a:r>
          </a:p>
          <a:p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when they are aged eight to ten months.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Many volunteers are participating in a campaign to  </a:t>
            </a:r>
          </a:p>
          <a:p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conserve/degrade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rainforests.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animals looked so weak because they were kept in </a:t>
            </a:r>
          </a:p>
          <a:p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captivity/extinction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for a long time.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Many species of animals are becoming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extinct/common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because of </a:t>
            </a:r>
          </a:p>
          <a:p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habitat loss.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2ABED68-0C0D-E713-A1BF-82630A1D3CBB}"/>
              </a:ext>
            </a:extLst>
          </p:cNvPr>
          <p:cNvCxnSpPr>
            <a:cxnSpLocks/>
          </p:cNvCxnSpPr>
          <p:nvPr/>
        </p:nvCxnSpPr>
        <p:spPr>
          <a:xfrm>
            <a:off x="1134836" y="1967594"/>
            <a:ext cx="930728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9C25B9E-B079-4CB9-2A6A-5AAD5C593E24}"/>
              </a:ext>
            </a:extLst>
          </p:cNvPr>
          <p:cNvCxnSpPr>
            <a:cxnSpLocks/>
          </p:cNvCxnSpPr>
          <p:nvPr/>
        </p:nvCxnSpPr>
        <p:spPr>
          <a:xfrm>
            <a:off x="764722" y="3050723"/>
            <a:ext cx="1072242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D2A177C-0132-87F6-C39F-0876CAEF09FA}"/>
              </a:ext>
            </a:extLst>
          </p:cNvPr>
          <p:cNvCxnSpPr>
            <a:cxnSpLocks/>
          </p:cNvCxnSpPr>
          <p:nvPr/>
        </p:nvCxnSpPr>
        <p:spPr>
          <a:xfrm>
            <a:off x="764722" y="3815445"/>
            <a:ext cx="1072242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1C0BF66-0DE7-07F8-B071-4B7EDBAF5600}"/>
              </a:ext>
            </a:extLst>
          </p:cNvPr>
          <p:cNvCxnSpPr>
            <a:cxnSpLocks/>
          </p:cNvCxnSpPr>
          <p:nvPr/>
        </p:nvCxnSpPr>
        <p:spPr>
          <a:xfrm>
            <a:off x="5573487" y="4163789"/>
            <a:ext cx="851806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246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171450" y="649743"/>
            <a:ext cx="819593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UTMAvoBold"/>
              </a:rPr>
              <a:t>3. GRAMMAR</a:t>
            </a:r>
          </a:p>
          <a:p>
            <a:r>
              <a:rPr lang="en-US" sz="2000" b="1" i="0" dirty="0">
                <a:solidFill>
                  <a:srgbClr val="000000"/>
                </a:solidFill>
                <a:effectLst/>
                <a:latin typeface="UTMAvoBold"/>
              </a:rPr>
              <a:t>Choose the sentence that best combines each pair of the following sentences.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4F566C-0B82-B74A-CE89-380E0B3E4F4E}"/>
              </a:ext>
            </a:extLst>
          </p:cNvPr>
          <p:cNvSpPr txBox="1"/>
          <p:nvPr/>
        </p:nvSpPr>
        <p:spPr>
          <a:xfrm>
            <a:off x="257174" y="1748560"/>
            <a:ext cx="897255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1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sz="2000" b="1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0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People continue to buy clothes made of wild animal skins. This will encourage poaching and illegal trade in body parts.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If people continue to buy clothes made of wild animal skins, this will encourage poaching and illegal trade in body parts.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If poaching and illegal trade in body parts are encouraged, people will continue to buy clothes made of wild animal skins.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Unless people continue to buy clothes made of wild animal skins, this will encourage poaching and illegal trade in body parts.</a:t>
            </a:r>
          </a:p>
          <a:p>
            <a:r>
              <a:rPr lang="en-US" sz="20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Unless people are encouraged to poach and trade body parts illegally, they will continue to buy clothes made of wild animal skins.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15A17FC-BDBE-BE67-3F3C-7C9399C7A84F}"/>
              </a:ext>
            </a:extLst>
          </p:cNvPr>
          <p:cNvSpPr/>
          <p:nvPr/>
        </p:nvSpPr>
        <p:spPr>
          <a:xfrm>
            <a:off x="269423" y="2367642"/>
            <a:ext cx="408214" cy="4000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92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257174" y="649743"/>
            <a:ext cx="826052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UTMAvoBold"/>
              </a:rPr>
              <a:t>3. GRAMMAR</a:t>
            </a:r>
          </a:p>
          <a:p>
            <a:r>
              <a:rPr lang="en-US" sz="2000" b="1" i="0" dirty="0">
                <a:solidFill>
                  <a:srgbClr val="000000"/>
                </a:solidFill>
                <a:effectLst/>
                <a:latin typeface="UTMAvoBold"/>
              </a:rPr>
              <a:t>Choose the sentence that best combines each pair of the following sentences.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4F566C-0B82-B74A-CE89-380E0B3E4F4E}"/>
              </a:ext>
            </a:extLst>
          </p:cNvPr>
          <p:cNvSpPr txBox="1"/>
          <p:nvPr/>
        </p:nvSpPr>
        <p:spPr>
          <a:xfrm>
            <a:off x="257174" y="1748560"/>
            <a:ext cx="897255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sz="2400" b="1" i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Sharks are not dangerous. People think they are dangerous.</a:t>
            </a:r>
          </a:p>
          <a:p>
            <a:r>
              <a:rPr lang="en-US" sz="24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Sharks are as dangerous as people think.</a:t>
            </a:r>
          </a:p>
          <a:p>
            <a:r>
              <a:rPr lang="en-US" sz="24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Sharks are not as dangerous as people think.</a:t>
            </a:r>
          </a:p>
          <a:p>
            <a:r>
              <a:rPr lang="en-US" sz="24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Sharks are more dangerous than people think.</a:t>
            </a:r>
          </a:p>
          <a:p>
            <a:r>
              <a:rPr lang="en-US" sz="24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Sharks are thought to be more dangerous. 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15A17FC-BDBE-BE67-3F3C-7C9399C7A84F}"/>
              </a:ext>
            </a:extLst>
          </p:cNvPr>
          <p:cNvSpPr/>
          <p:nvPr/>
        </p:nvSpPr>
        <p:spPr>
          <a:xfrm>
            <a:off x="257174" y="2548839"/>
            <a:ext cx="408214" cy="4000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00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42898" y="649743"/>
            <a:ext cx="88011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UTMAvoBold"/>
              </a:rPr>
              <a:t>3. GRAMMAR</a:t>
            </a:r>
          </a:p>
          <a:p>
            <a:r>
              <a:rPr lang="en-US" sz="2000" b="1" i="0" dirty="0">
                <a:solidFill>
                  <a:srgbClr val="000000"/>
                </a:solidFill>
                <a:effectLst/>
                <a:latin typeface="UTMAvoBold"/>
              </a:rPr>
              <a:t>Choose the sentence that best combines each pair of the following sentences.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4F566C-0B82-B74A-CE89-380E0B3E4F4E}"/>
              </a:ext>
            </a:extLst>
          </p:cNvPr>
          <p:cNvSpPr txBox="1"/>
          <p:nvPr/>
        </p:nvSpPr>
        <p:spPr>
          <a:xfrm>
            <a:off x="257174" y="1748560"/>
            <a:ext cx="8972550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0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We should try our best to conserve wildlife in the area. Otherwise, many wild animals may not survive.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Unless many wild animals survive, we will try our best to conserve wildlife in the area.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If we try our best to conserve wildlife in the area, many wild animals may not survive.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Unless we try our best to conserve wildlife in the area, many wild animals may not survive.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If we do not try our best to conserve wildlife in the area, many wild animals may survive.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15A17FC-BDBE-BE67-3F3C-7C9399C7A84F}"/>
              </a:ext>
            </a:extLst>
          </p:cNvPr>
          <p:cNvSpPr/>
          <p:nvPr/>
        </p:nvSpPr>
        <p:spPr>
          <a:xfrm>
            <a:off x="257174" y="3600450"/>
            <a:ext cx="408214" cy="4000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47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42898" y="649743"/>
            <a:ext cx="88011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UTMAvoBold"/>
              </a:rPr>
              <a:t>3. GRAMMAR</a:t>
            </a:r>
          </a:p>
          <a:p>
            <a:r>
              <a:rPr lang="en-US" sz="2000" b="1" i="0" dirty="0">
                <a:solidFill>
                  <a:srgbClr val="000000"/>
                </a:solidFill>
                <a:effectLst/>
                <a:latin typeface="UTMAvoBold"/>
              </a:rPr>
              <a:t>Choose the sentence that best combines each pair of the following sentences.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4F566C-0B82-B74A-CE89-380E0B3E4F4E}"/>
              </a:ext>
            </a:extLst>
          </p:cNvPr>
          <p:cNvSpPr txBox="1"/>
          <p:nvPr/>
        </p:nvSpPr>
        <p:spPr>
          <a:xfrm>
            <a:off x="338814" y="1789381"/>
            <a:ext cx="897255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1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400" b="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baby gibbon grew very quickly. We didn’t expect that.</a:t>
            </a:r>
          </a:p>
          <a:p>
            <a:endParaRPr lang="en-US" sz="800" b="0" i="1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baby gibbon didn’t grow quickly as we expected.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baby gibbon grew as quickly as we expected.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baby gibbon expected that it would grow quickly.</a:t>
            </a:r>
          </a:p>
          <a:p>
            <a:r>
              <a:rPr lang="en-US" sz="24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baby gibbon grew more quickly than we expected.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15A17FC-BDBE-BE67-3F3C-7C9399C7A84F}"/>
              </a:ext>
            </a:extLst>
          </p:cNvPr>
          <p:cNvSpPr/>
          <p:nvPr/>
        </p:nvSpPr>
        <p:spPr>
          <a:xfrm>
            <a:off x="371973" y="3404508"/>
            <a:ext cx="408214" cy="4000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44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PROJECT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EEC545-E111-8AE2-B22A-706A3A5635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405" y="642882"/>
            <a:ext cx="779119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757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2305</TotalTime>
  <Words>676</Words>
  <Application>Microsoft Office PowerPoint</Application>
  <PresentationFormat>On-screen Show (16:9)</PresentationFormat>
  <Paragraphs>81</Paragraphs>
  <Slides>11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2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UTMAvoBold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119</cp:revision>
  <dcterms:created xsi:type="dcterms:W3CDTF">2020-12-09T02:04:09Z</dcterms:created>
  <dcterms:modified xsi:type="dcterms:W3CDTF">2025-08-28T15:39:22Z</dcterms:modified>
</cp:coreProperties>
</file>