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4"/>
  </p:notesMasterIdLst>
  <p:sldIdLst>
    <p:sldId id="271" r:id="rId3"/>
    <p:sldId id="270" r:id="rId4"/>
    <p:sldId id="347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34" r:id="rId14"/>
    <p:sldId id="336" r:id="rId15"/>
    <p:sldId id="410" r:id="rId16"/>
    <p:sldId id="411" r:id="rId17"/>
    <p:sldId id="412" r:id="rId18"/>
    <p:sldId id="337" r:id="rId19"/>
    <p:sldId id="335" r:id="rId20"/>
    <p:sldId id="349" r:id="rId21"/>
    <p:sldId id="325" r:id="rId22"/>
    <p:sldId id="317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61A"/>
    <a:srgbClr val="F7DADE"/>
    <a:srgbClr val="CB6CE6"/>
    <a:srgbClr val="608DFC"/>
    <a:srgbClr val="EDCAF6"/>
    <a:srgbClr val="0F52FB"/>
    <a:srgbClr val="D0DEEC"/>
    <a:srgbClr val="F52E18"/>
    <a:srgbClr val="A493C6"/>
    <a:srgbClr val="659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233" autoAdjust="0"/>
  </p:normalViewPr>
  <p:slideViewPr>
    <p:cSldViewPr snapToGrid="0" showGuides="1">
      <p:cViewPr varScale="1">
        <p:scale>
          <a:sx n="130" d="100"/>
          <a:sy n="130" d="100"/>
        </p:scale>
        <p:origin x="115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655A3278-1499-4DCB-BB7F-0AE55C7B0ABC}"/>
    <pc:docChg chg="undo custSel modSld">
      <pc:chgData name="Linh Hoàng" userId="db1c75afbc7b14be" providerId="LiveId" clId="{655A3278-1499-4DCB-BB7F-0AE55C7B0ABC}" dt="2024-07-08T02:25:00.071" v="4" actId="20577"/>
      <pc:docMkLst>
        <pc:docMk/>
      </pc:docMkLst>
      <pc:sldChg chg="modSp">
        <pc:chgData name="Linh Hoàng" userId="db1c75afbc7b14be" providerId="LiveId" clId="{655A3278-1499-4DCB-BB7F-0AE55C7B0ABC}" dt="2024-07-08T02:25:00.071" v="4" actId="20577"/>
        <pc:sldMkLst>
          <pc:docMk/>
          <pc:sldMk cId="3247585307" sldId="336"/>
        </pc:sldMkLst>
        <pc:spChg chg="mod">
          <ac:chgData name="Linh Hoàng" userId="db1c75afbc7b14be" providerId="LiveId" clId="{655A3278-1499-4DCB-BB7F-0AE55C7B0ABC}" dt="2024-07-08T02:25:00.071" v="4" actId="20577"/>
          <ac:spMkLst>
            <pc:docMk/>
            <pc:sldMk cId="3247585307" sldId="336"/>
            <ac:spMk id="13" creationId="{00000000-0000-0000-0000-000000000000}"/>
          </ac:spMkLst>
        </pc:spChg>
      </pc:sldChg>
      <pc:sldChg chg="modSp mod">
        <pc:chgData name="Linh Hoàng" userId="db1c75afbc7b14be" providerId="LiveId" clId="{655A3278-1499-4DCB-BB7F-0AE55C7B0ABC}" dt="2024-07-08T02:24:27.558" v="3" actId="1076"/>
        <pc:sldMkLst>
          <pc:docMk/>
          <pc:sldMk cId="1880864913" sldId="346"/>
        </pc:sldMkLst>
        <pc:spChg chg="mod">
          <ac:chgData name="Linh Hoàng" userId="db1c75afbc7b14be" providerId="LiveId" clId="{655A3278-1499-4DCB-BB7F-0AE55C7B0ABC}" dt="2024-07-08T02:24:27.558" v="3" actId="1076"/>
          <ac:spMkLst>
            <pc:docMk/>
            <pc:sldMk cId="1880864913" sldId="346"/>
            <ac:spMk id="5" creationId="{005F1F8E-98E9-D296-B24F-07929061F7F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579526aad0_2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g2579526aad0_2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008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968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1292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5215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730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0788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292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654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0636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5985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6934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634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17846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E232E-734F-EF63-3335-AE7072468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658" y="179632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430ECBF-F023-5443-4BB1-26D90548ED23}"/>
              </a:ext>
            </a:extLst>
          </p:cNvPr>
          <p:cNvSpPr/>
          <p:nvPr/>
        </p:nvSpPr>
        <p:spPr>
          <a:xfrm>
            <a:off x="900741" y="762157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is it important to tailor your CV for each job application?</a:t>
            </a:r>
            <a:endParaRPr lang="en-US" sz="27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696875C-CBCB-BDE0-B2FA-DA191592C4E1}"/>
              </a:ext>
            </a:extLst>
          </p:cNvPr>
          <p:cNvSpPr/>
          <p:nvPr/>
        </p:nvSpPr>
        <p:spPr>
          <a:xfrm>
            <a:off x="238369" y="2221343"/>
            <a:ext cx="4167874" cy="116153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It's not necessary; a generic CV works for all jobs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D2EB8B94-BE35-5F20-F5DB-31F614D90AE7}"/>
              </a:ext>
            </a:extLst>
          </p:cNvPr>
          <p:cNvSpPr/>
          <p:nvPr/>
        </p:nvSpPr>
        <p:spPr>
          <a:xfrm>
            <a:off x="238369" y="3630441"/>
            <a:ext cx="4167874" cy="126187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save time in the application process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BD645D31-3C20-5EDA-9762-6E2636E99243}"/>
              </a:ext>
            </a:extLst>
          </p:cNvPr>
          <p:cNvSpPr/>
          <p:nvPr/>
        </p:nvSpPr>
        <p:spPr>
          <a:xfrm>
            <a:off x="4719039" y="2221344"/>
            <a:ext cx="4167873" cy="1161534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include every detail about yourself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06C58AE4-4654-CF52-B3A3-C98119370B6A}"/>
              </a:ext>
            </a:extLst>
          </p:cNvPr>
          <p:cNvSpPr/>
          <p:nvPr/>
        </p:nvSpPr>
        <p:spPr>
          <a:xfrm>
            <a:off x="4719039" y="3630441"/>
            <a:ext cx="4167873" cy="1261871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showcase specific skills and experiences relevant to the job</a:t>
            </a:r>
          </a:p>
        </p:txBody>
      </p:sp>
    </p:spTree>
    <p:extLst>
      <p:ext uri="{BB962C8B-B14F-4D97-AF65-F5344CB8AC3E}">
        <p14:creationId xmlns:p14="http://schemas.microsoft.com/office/powerpoint/2010/main" val="15518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44" y="120386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47700"/>
            <a:ext cx="6793885" cy="148159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8. How far back in time should you go when listing work experience on a CV?</a:t>
            </a: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169869" y="2540128"/>
            <a:ext cx="4133087" cy="83615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 include the most recent job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169868" y="3912491"/>
            <a:ext cx="4173532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Exclude all work experience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41045" y="2540129"/>
            <a:ext cx="4133086" cy="836154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Limit to the last 10-15 years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2" y="3912491"/>
            <a:ext cx="4173529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every job, regardless of how long ago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6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24741" y="78973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27771" y="68513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57201" y="677726"/>
            <a:ext cx="3025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 at the following job advert and the CV of a student applying for the job. Match the headings in the box to the correct sections.</a:t>
            </a:r>
            <a:endParaRPr lang="vi-VN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F9C27F-A3B8-D78B-E863-A59846F6D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143" y="7926"/>
            <a:ext cx="555858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88112" y="1557697"/>
            <a:ext cx="4490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</a:t>
            </a:r>
            <a:endParaRPr lang="vi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9197-88B7-8883-5B00-E93AE12524AD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FA6E27-3ABA-49C8-FFCA-D46CD7A64894}"/>
              </a:ext>
            </a:extLst>
          </p:cNvPr>
          <p:cNvSpPr txBox="1"/>
          <p:nvPr/>
        </p:nvSpPr>
        <p:spPr>
          <a:xfrm>
            <a:off x="268754" y="1588681"/>
            <a:ext cx="8875246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/>
              <a:t>A. </a:t>
            </a:r>
            <a:r>
              <a:rPr lang="en-US" sz="2500" dirty="0"/>
              <a:t>___________________</a:t>
            </a:r>
          </a:p>
          <a:p>
            <a:r>
              <a:rPr lang="en-US" sz="2500" dirty="0"/>
              <a:t>Nguyen Hue Senior Secondary School, Ha Noi 	20XX-present</a:t>
            </a:r>
          </a:p>
          <a:p>
            <a:r>
              <a:rPr lang="en-US" sz="2500" dirty="0"/>
              <a:t>Nguyen Trai Junior Secondary School, Ha Noi 	20XX-20XX</a:t>
            </a:r>
          </a:p>
          <a:p>
            <a:r>
              <a:rPr lang="en-US" sz="2500" dirty="0"/>
              <a:t>Subjects and predicted grades: 	English – 9, </a:t>
            </a:r>
            <a:r>
              <a:rPr lang="en-US" sz="2500" dirty="0" err="1"/>
              <a:t>Maths</a:t>
            </a:r>
            <a:r>
              <a:rPr lang="en-US" sz="2500" dirty="0"/>
              <a:t> – 9.5, Literature – 8.5</a:t>
            </a:r>
          </a:p>
          <a:p>
            <a:r>
              <a:rPr lang="en-US" sz="2500" dirty="0"/>
              <a:t>Awards: Young Leaders Award, Ha Noi Outstanding Student Award</a:t>
            </a:r>
          </a:p>
          <a:p>
            <a:r>
              <a:rPr lang="en-US" sz="2500" dirty="0"/>
              <a:t>Extracurricular activities: Founding member of the school book club, conducting member surveys</a:t>
            </a:r>
          </a:p>
          <a:p>
            <a:r>
              <a:rPr lang="en-US" sz="2500" dirty="0"/>
              <a:t>to choose reading materials and planning club meetings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F20CE5-2163-8E3C-E87C-CE90CF23C60D}"/>
              </a:ext>
            </a:extLst>
          </p:cNvPr>
          <p:cNvSpPr txBox="1"/>
          <p:nvPr/>
        </p:nvSpPr>
        <p:spPr>
          <a:xfrm>
            <a:off x="1321958" y="702213"/>
            <a:ext cx="6500083" cy="830997"/>
          </a:xfrm>
          <a:prstGeom prst="rect">
            <a:avLst/>
          </a:prstGeom>
          <a:noFill/>
          <a:ln>
            <a:solidFill>
              <a:srgbClr val="F9B61A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Hobbies and interests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Education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Work experience	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Skills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758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0FA6E27-3ABA-49C8-FFCA-D46CD7A64894}"/>
              </a:ext>
            </a:extLst>
          </p:cNvPr>
          <p:cNvSpPr txBox="1"/>
          <p:nvPr/>
        </p:nvSpPr>
        <p:spPr>
          <a:xfrm>
            <a:off x="268754" y="1588681"/>
            <a:ext cx="8875246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/>
              <a:t>B. </a:t>
            </a:r>
            <a:r>
              <a:rPr lang="en-US" sz="2500" dirty="0"/>
              <a:t>___________________</a:t>
            </a:r>
          </a:p>
          <a:p>
            <a:r>
              <a:rPr lang="en-US" sz="2500" dirty="0"/>
              <a:t>Childminder 						20XX-present</a:t>
            </a:r>
          </a:p>
          <a:p>
            <a:r>
              <a:rPr lang="en-US" sz="2500" dirty="0"/>
              <a:t>• Supervise two children (aged 7 and 9) every Saturday while parents are away</a:t>
            </a:r>
          </a:p>
          <a:p>
            <a:r>
              <a:rPr lang="en-US" sz="2500" dirty="0"/>
              <a:t>• Help children do their homework and learn new concepts</a:t>
            </a:r>
          </a:p>
          <a:p>
            <a:r>
              <a:rPr lang="en-US" sz="2500" dirty="0"/>
              <a:t>Volunteer Tutor – Ha Noi Children’s Village 	Jul – Sep 20XX</a:t>
            </a:r>
          </a:p>
          <a:p>
            <a:r>
              <a:rPr lang="en-US" sz="2500" dirty="0"/>
              <a:t>• Tutored children aged 8-12 in </a:t>
            </a:r>
            <a:r>
              <a:rPr lang="en-US" sz="2500" dirty="0" err="1"/>
              <a:t>maths</a:t>
            </a:r>
            <a:r>
              <a:rPr lang="en-US" sz="2500" dirty="0"/>
              <a:t> and English at the local orphanage for three months</a:t>
            </a:r>
          </a:p>
          <a:p>
            <a:r>
              <a:rPr lang="en-US" sz="2500" dirty="0"/>
              <a:t>• Helped teachers make learning materials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5691" y="1557697"/>
            <a:ext cx="4490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experience</a:t>
            </a:r>
            <a:endParaRPr lang="vi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9197-88B7-8883-5B00-E93AE12524AD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F20CE5-2163-8E3C-E87C-CE90CF23C60D}"/>
              </a:ext>
            </a:extLst>
          </p:cNvPr>
          <p:cNvSpPr txBox="1"/>
          <p:nvPr/>
        </p:nvSpPr>
        <p:spPr>
          <a:xfrm>
            <a:off x="1321958" y="702213"/>
            <a:ext cx="6500083" cy="830997"/>
          </a:xfrm>
          <a:prstGeom prst="rect">
            <a:avLst/>
          </a:prstGeom>
          <a:noFill/>
          <a:ln>
            <a:solidFill>
              <a:srgbClr val="F9B61A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Hobbies and interests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Education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Work experience	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Skills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373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0FA6E27-3ABA-49C8-FFCA-D46CD7A64894}"/>
              </a:ext>
            </a:extLst>
          </p:cNvPr>
          <p:cNvSpPr txBox="1"/>
          <p:nvPr/>
        </p:nvSpPr>
        <p:spPr>
          <a:xfrm>
            <a:off x="535375" y="1947027"/>
            <a:ext cx="84798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C. </a:t>
            </a:r>
            <a:r>
              <a:rPr lang="en-US" sz="2800" dirty="0"/>
              <a:t>___________________</a:t>
            </a:r>
          </a:p>
          <a:p>
            <a:r>
              <a:rPr lang="en-US" sz="2800" dirty="0"/>
              <a:t>Fluent English: IELTS score 5.5</a:t>
            </a:r>
          </a:p>
          <a:p>
            <a:r>
              <a:rPr lang="en-US" sz="2800" dirty="0"/>
              <a:t>Digital skills: Good understanding of common digital software and platforms, basic coding skills</a:t>
            </a:r>
          </a:p>
          <a:p>
            <a:r>
              <a:rPr lang="en-US" sz="2800" dirty="0"/>
              <a:t>Effective communication skills</a:t>
            </a:r>
          </a:p>
          <a:p>
            <a:r>
              <a:rPr lang="en-US" sz="2800" dirty="0"/>
              <a:t>Excellent </a:t>
            </a:r>
            <a:r>
              <a:rPr lang="en-US" sz="2800" dirty="0" err="1"/>
              <a:t>organisation</a:t>
            </a:r>
            <a:r>
              <a:rPr lang="en-US" sz="2800" dirty="0"/>
              <a:t> skills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85821" y="1947027"/>
            <a:ext cx="4490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Skills</a:t>
            </a:r>
            <a:endParaRPr lang="vi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9197-88B7-8883-5B00-E93AE12524AD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F20CE5-2163-8E3C-E87C-CE90CF23C60D}"/>
              </a:ext>
            </a:extLst>
          </p:cNvPr>
          <p:cNvSpPr txBox="1"/>
          <p:nvPr/>
        </p:nvSpPr>
        <p:spPr>
          <a:xfrm>
            <a:off x="1321958" y="702213"/>
            <a:ext cx="6500083" cy="830997"/>
          </a:xfrm>
          <a:prstGeom prst="rect">
            <a:avLst/>
          </a:prstGeom>
          <a:noFill/>
          <a:ln>
            <a:solidFill>
              <a:srgbClr val="F9B61A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Hobbies and interests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Education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Work experience	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Skills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90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0FA6E27-3ABA-49C8-FFCA-D46CD7A64894}"/>
              </a:ext>
            </a:extLst>
          </p:cNvPr>
          <p:cNvSpPr txBox="1"/>
          <p:nvPr/>
        </p:nvSpPr>
        <p:spPr>
          <a:xfrm>
            <a:off x="535375" y="1947027"/>
            <a:ext cx="8479830" cy="1318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D. </a:t>
            </a:r>
            <a:r>
              <a:rPr lang="en-US" sz="2800" dirty="0"/>
              <a:t>___________________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Singing, reading, photography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13040" y="2082897"/>
            <a:ext cx="4490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Hobbies and interests</a:t>
            </a:r>
            <a:endParaRPr lang="vi-VN" sz="28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9197-88B7-8883-5B00-E93AE12524AD}"/>
              </a:ext>
            </a:extLst>
          </p:cNvPr>
          <p:cNvSpPr txBox="1"/>
          <p:nvPr/>
        </p:nvSpPr>
        <p:spPr>
          <a:xfrm>
            <a:off x="157543" y="30984"/>
            <a:ext cx="4617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F20CE5-2163-8E3C-E87C-CE90CF23C60D}"/>
              </a:ext>
            </a:extLst>
          </p:cNvPr>
          <p:cNvSpPr txBox="1"/>
          <p:nvPr/>
        </p:nvSpPr>
        <p:spPr>
          <a:xfrm>
            <a:off x="1321958" y="702213"/>
            <a:ext cx="6500083" cy="830997"/>
          </a:xfrm>
          <a:prstGeom prst="rect">
            <a:avLst/>
          </a:prstGeom>
          <a:noFill/>
          <a:ln>
            <a:solidFill>
              <a:srgbClr val="F9B61A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Hobbies and interests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Education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Work experience			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Skills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78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AE121F-1FEB-C1A7-9459-3EA9282D10E5}"/>
              </a:ext>
            </a:extLst>
          </p:cNvPr>
          <p:cNvSpPr txBox="1"/>
          <p:nvPr/>
        </p:nvSpPr>
        <p:spPr>
          <a:xfrm>
            <a:off x="157543" y="30984"/>
            <a:ext cx="6072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 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432CC0-A0FE-5178-BDA0-EFA89C90A0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26" r="5204"/>
          <a:stretch/>
        </p:blipFill>
        <p:spPr>
          <a:xfrm>
            <a:off x="72189" y="541421"/>
            <a:ext cx="5209674" cy="46020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BD9B5C-8A17-D393-EE2E-FF30DA0F5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290" y="677726"/>
            <a:ext cx="3176336" cy="369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82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20;p26">
            <a:extLst>
              <a:ext uri="{FF2B5EF4-FFF2-40B4-BE49-F238E27FC236}">
                <a16:creationId xmlns:a16="http://schemas.microsoft.com/office/drawing/2014/main" id="{B7A65C25-E7C3-A815-BC4F-DE027E9DDB71}"/>
              </a:ext>
            </a:extLst>
          </p:cNvPr>
          <p:cNvSpPr/>
          <p:nvPr/>
        </p:nvSpPr>
        <p:spPr>
          <a:xfrm>
            <a:off x="7288874" y="-108015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Google Shape;221;p26">
            <a:extLst>
              <a:ext uri="{FF2B5EF4-FFF2-40B4-BE49-F238E27FC236}">
                <a16:creationId xmlns:a16="http://schemas.microsoft.com/office/drawing/2014/main" id="{ACE9A708-C5FF-DDEC-47B4-5591C91A93ED}"/>
              </a:ext>
            </a:extLst>
          </p:cNvPr>
          <p:cNvSpPr/>
          <p:nvPr/>
        </p:nvSpPr>
        <p:spPr>
          <a:xfrm rot="10800000">
            <a:off x="8117871" y="561843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al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153312" y="33493"/>
            <a:ext cx="55855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7984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Look at the job advert in 1 again. Imagine that you also want to apply for the job. Write your own CV.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276" y="1821727"/>
            <a:ext cx="4051448" cy="3214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778CCC-3B60-EC47-BC62-BEE4BFA5C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3552306"/>
            <a:ext cx="1591194" cy="15911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80ADB-4D66-C354-795A-CCF895117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5614" y="3086100"/>
            <a:ext cx="2052257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93CF538-5577-06EB-B588-482E62ABCD03}"/>
              </a:ext>
            </a:extLst>
          </p:cNvPr>
          <p:cNvSpPr txBox="1"/>
          <p:nvPr/>
        </p:nvSpPr>
        <p:spPr>
          <a:xfrm>
            <a:off x="2286000" y="1970913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US" b="0" dirty="0">
                <a:effectLst/>
              </a:rPr>
            </a:br>
            <a:r>
              <a:rPr lang="en-US" sz="1800" b="1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POST-WRITIN</a:t>
            </a:r>
            <a:br>
              <a:rPr lang="en-US" dirty="0"/>
            </a:b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403343-6CEE-0530-48D6-05AD2A5A1F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A73C65-4609-E2CF-2F8C-FE4512189ED9}"/>
              </a:ext>
            </a:extLst>
          </p:cNvPr>
          <p:cNvSpPr txBox="1"/>
          <p:nvPr/>
        </p:nvSpPr>
        <p:spPr>
          <a:xfrm>
            <a:off x="126402" y="850768"/>
            <a:ext cx="4620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Cross-checking</a:t>
            </a:r>
            <a:endParaRPr lang="en-US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A8588A-3819-FC21-178B-B6C9330D0E40}"/>
              </a:ext>
            </a:extLst>
          </p:cNvPr>
          <p:cNvSpPr txBox="1"/>
          <p:nvPr/>
        </p:nvSpPr>
        <p:spPr>
          <a:xfrm>
            <a:off x="355465" y="1481314"/>
            <a:ext cx="615606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1" i="1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Suggested writing rubric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1. Organization: …/10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2. Legibility: …/10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3. Ideas: …/10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4. Word choice: …/10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5. Grammar use: …/10</a:t>
            </a:r>
            <a:endParaRPr lang="en-US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800" b="0" i="0" u="none" strike="noStrike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             TOTAL: …/50</a:t>
            </a:r>
            <a:endParaRPr lang="en-US" sz="2800" b="0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9263E7-5510-BC1E-891F-B94468CA53F4}"/>
              </a:ext>
            </a:extLst>
          </p:cNvPr>
          <p:cNvSpPr txBox="1"/>
          <p:nvPr/>
        </p:nvSpPr>
        <p:spPr>
          <a:xfrm>
            <a:off x="153312" y="33493"/>
            <a:ext cx="55855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POST-writing</a:t>
            </a:r>
            <a:endParaRPr lang="en-GB" sz="32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45482C-C8E2-1CAB-05CE-4E0377194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760" y="1579726"/>
            <a:ext cx="5035240" cy="301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11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7"/>
          <p:cNvSpPr txBox="1"/>
          <p:nvPr/>
        </p:nvSpPr>
        <p:spPr>
          <a:xfrm>
            <a:off x="1334339" y="2282142"/>
            <a:ext cx="64236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500" b="1" i="0" u="none" strike="noStrike" kern="0" cap="none" spc="0" normalizeH="0" baseline="0" noProof="0" dirty="0">
                <a:ln>
                  <a:noFill/>
                </a:ln>
                <a:solidFill>
                  <a:srgbClr val="F9B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WRITING YOUR CV</a:t>
            </a:r>
          </a:p>
        </p:txBody>
      </p:sp>
      <p:grpSp>
        <p:nvGrpSpPr>
          <p:cNvPr id="463" name="Google Shape;463;p37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464" name="Google Shape;464;p37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" name="Google Shape;465;p3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6" name="Google Shape;466;p37"/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7" name="Google Shape;467;p37"/>
          <p:cNvSpPr/>
          <p:nvPr/>
        </p:nvSpPr>
        <p:spPr>
          <a:xfrm>
            <a:off x="7888289" y="-59248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8" name="Google Shape;468;p37"/>
          <p:cNvSpPr/>
          <p:nvPr/>
        </p:nvSpPr>
        <p:spPr>
          <a:xfrm rot="5400000">
            <a:off x="7602236" y="-515636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69" name="Google Shape;469;p37"/>
          <p:cNvSpPr/>
          <p:nvPr/>
        </p:nvSpPr>
        <p:spPr>
          <a:xfrm>
            <a:off x="-1" y="695082"/>
            <a:ext cx="2004014" cy="1959678"/>
          </a:xfrm>
          <a:custGeom>
            <a:avLst/>
            <a:gdLst/>
            <a:ahLst/>
            <a:cxnLst/>
            <a:rect l="l" t="t" r="r" b="b"/>
            <a:pathLst>
              <a:path w="2929828" h="2929828" extrusionOk="0">
                <a:moveTo>
                  <a:pt x="0" y="0"/>
                </a:moveTo>
                <a:lnTo>
                  <a:pt x="2929828" y="0"/>
                </a:lnTo>
                <a:lnTo>
                  <a:pt x="2929828" y="2929828"/>
                </a:lnTo>
                <a:lnTo>
                  <a:pt x="0" y="29298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5FD62A-9BBA-E6C2-D979-0599C68E0097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B26B90-0816-A0FE-0463-BD5FA20628F1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F4025155-110A-BF2A-B9C7-0BC254D3BB81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7E57A75-C182-AC21-D568-7550C5084D36}"/>
              </a:ext>
            </a:extLst>
          </p:cNvPr>
          <p:cNvSpPr txBox="1"/>
          <p:nvPr/>
        </p:nvSpPr>
        <p:spPr>
          <a:xfrm>
            <a:off x="2438400" y="418267"/>
            <a:ext cx="531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Career paths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5F7852-031C-A46A-D414-6FB6C0C4B204}"/>
              </a:ext>
            </a:extLst>
          </p:cNvPr>
          <p:cNvSpPr/>
          <p:nvPr/>
        </p:nvSpPr>
        <p:spPr>
          <a:xfrm>
            <a:off x="3460883" y="3297103"/>
            <a:ext cx="4506662" cy="462031"/>
          </a:xfrm>
          <a:prstGeom prst="rect">
            <a:avLst/>
          </a:prstGeom>
          <a:solidFill>
            <a:srgbClr val="CB6CE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D3C29F-21EA-21DB-4F47-AF13056723C2}"/>
              </a:ext>
            </a:extLst>
          </p:cNvPr>
          <p:cNvSpPr/>
          <p:nvPr/>
        </p:nvSpPr>
        <p:spPr>
          <a:xfrm>
            <a:off x="1235266" y="3312817"/>
            <a:ext cx="2082254" cy="44631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F52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LESSON 6</a:t>
            </a:r>
          </a:p>
        </p:txBody>
      </p:sp>
      <p:sp>
        <p:nvSpPr>
          <p:cNvPr id="470" name="Google Shape;470;p37"/>
          <p:cNvSpPr/>
          <p:nvPr/>
        </p:nvSpPr>
        <p:spPr>
          <a:xfrm>
            <a:off x="7121221" y="2432776"/>
            <a:ext cx="2005679" cy="2190684"/>
          </a:xfrm>
          <a:custGeom>
            <a:avLst/>
            <a:gdLst/>
            <a:ahLst/>
            <a:cxnLst/>
            <a:rect l="l" t="t" r="r" b="b"/>
            <a:pathLst>
              <a:path w="4893563" h="5399794" extrusionOk="0">
                <a:moveTo>
                  <a:pt x="0" y="0"/>
                </a:moveTo>
                <a:lnTo>
                  <a:pt x="4893563" y="0"/>
                </a:lnTo>
                <a:lnTo>
                  <a:pt x="4893563" y="5399794"/>
                </a:lnTo>
                <a:lnTo>
                  <a:pt x="0" y="53997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17;p26">
            <a:extLst>
              <a:ext uri="{FF2B5EF4-FFF2-40B4-BE49-F238E27FC236}">
                <a16:creationId xmlns:a16="http://schemas.microsoft.com/office/drawing/2014/main" id="{B4885DCD-4226-516E-AE36-9D75564CF658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23" name="Google Shape;218;p26">
              <a:extLst>
                <a:ext uri="{FF2B5EF4-FFF2-40B4-BE49-F238E27FC236}">
                  <a16:creationId xmlns:a16="http://schemas.microsoft.com/office/drawing/2014/main" id="{AEAFBCA6-5E71-F5C9-4B51-FA78B9DD8EEF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Google Shape;219;p26">
              <a:extLst>
                <a:ext uri="{FF2B5EF4-FFF2-40B4-BE49-F238E27FC236}">
                  <a16:creationId xmlns:a16="http://schemas.microsoft.com/office/drawing/2014/main" id="{253ACF67-49EF-6D3F-B065-F2CAF492604F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20;p26">
            <a:extLst>
              <a:ext uri="{FF2B5EF4-FFF2-40B4-BE49-F238E27FC236}">
                <a16:creationId xmlns:a16="http://schemas.microsoft.com/office/drawing/2014/main" id="{D9C0E117-CEBD-8F36-99D2-5B1BB7331420}"/>
              </a:ext>
            </a:extLst>
          </p:cNvPr>
          <p:cNvSpPr/>
          <p:nvPr/>
        </p:nvSpPr>
        <p:spPr>
          <a:xfrm>
            <a:off x="7685698" y="-297312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6" name="Google Shape;221;p26">
            <a:extLst>
              <a:ext uri="{FF2B5EF4-FFF2-40B4-BE49-F238E27FC236}">
                <a16:creationId xmlns:a16="http://schemas.microsoft.com/office/drawing/2014/main" id="{E709A1D8-475C-5B26-96FD-1C4C5E1259B3}"/>
              </a:ext>
            </a:extLst>
          </p:cNvPr>
          <p:cNvSpPr/>
          <p:nvPr/>
        </p:nvSpPr>
        <p:spPr>
          <a:xfrm rot="5400000">
            <a:off x="7399645" y="-220462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7" name="Google Shape;228;p26">
            <a:extLst>
              <a:ext uri="{FF2B5EF4-FFF2-40B4-BE49-F238E27FC236}">
                <a16:creationId xmlns:a16="http://schemas.microsoft.com/office/drawing/2014/main" id="{89DC8BF7-0858-95B3-145C-E9130FDD57A3}"/>
              </a:ext>
            </a:extLst>
          </p:cNvPr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8" name="Google Shape;232;p26">
            <a:extLst>
              <a:ext uri="{FF2B5EF4-FFF2-40B4-BE49-F238E27FC236}">
                <a16:creationId xmlns:a16="http://schemas.microsoft.com/office/drawing/2014/main" id="{E4625CF5-3950-EA0A-845B-2D2F8A78D24B}"/>
              </a:ext>
            </a:extLst>
          </p:cNvPr>
          <p:cNvSpPr/>
          <p:nvPr/>
        </p:nvSpPr>
        <p:spPr>
          <a:xfrm rot="416649">
            <a:off x="6474079" y="2714395"/>
            <a:ext cx="2491292" cy="2169156"/>
          </a:xfrm>
          <a:custGeom>
            <a:avLst/>
            <a:gdLst/>
            <a:ahLst/>
            <a:cxnLst/>
            <a:rect l="l" t="t" r="r" b="b"/>
            <a:pathLst>
              <a:path w="7114851" h="5594051" extrusionOk="0">
                <a:moveTo>
                  <a:pt x="0" y="0"/>
                </a:moveTo>
                <a:lnTo>
                  <a:pt x="7114851" y="0"/>
                </a:lnTo>
                <a:lnTo>
                  <a:pt x="7114851" y="5594052"/>
                </a:lnTo>
                <a:lnTo>
                  <a:pt x="0" y="559405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03741" y="1394336"/>
            <a:ext cx="7593030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Write your own CV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304;p30">
            <a:extLst>
              <a:ext uri="{FF2B5EF4-FFF2-40B4-BE49-F238E27FC236}">
                <a16:creationId xmlns:a16="http://schemas.microsoft.com/office/drawing/2014/main" id="{BA249FE0-A206-A5E8-5310-3B40565E68B9}"/>
              </a:ext>
            </a:extLst>
          </p:cNvPr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10" name="Google Shape;305;p30">
              <a:extLst>
                <a:ext uri="{FF2B5EF4-FFF2-40B4-BE49-F238E27FC236}">
                  <a16:creationId xmlns:a16="http://schemas.microsoft.com/office/drawing/2014/main" id="{B3674F37-FE97-E0D9-4C2A-908882C5AC9D}"/>
                </a:ext>
              </a:extLst>
            </p:cNvPr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Google Shape;306;p30">
              <a:extLst>
                <a:ext uri="{FF2B5EF4-FFF2-40B4-BE49-F238E27FC236}">
                  <a16:creationId xmlns:a16="http://schemas.microsoft.com/office/drawing/2014/main" id="{3BD955FC-56FD-1D3F-F358-43B991DDE313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307;p30">
            <a:extLst>
              <a:ext uri="{FF2B5EF4-FFF2-40B4-BE49-F238E27FC236}">
                <a16:creationId xmlns:a16="http://schemas.microsoft.com/office/drawing/2014/main" id="{D910D723-98D9-437B-7773-9D2D0207B82F}"/>
              </a:ext>
            </a:extLst>
          </p:cNvPr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Google Shape;308;p30">
            <a:extLst>
              <a:ext uri="{FF2B5EF4-FFF2-40B4-BE49-F238E27FC236}">
                <a16:creationId xmlns:a16="http://schemas.microsoft.com/office/drawing/2014/main" id="{0B613E8C-CE85-371E-229C-11178BA4BA11}"/>
              </a:ext>
            </a:extLst>
          </p:cNvPr>
          <p:cNvSpPr/>
          <p:nvPr/>
        </p:nvSpPr>
        <p:spPr>
          <a:xfrm>
            <a:off x="4845600" y="-895615"/>
            <a:ext cx="2630064" cy="2636655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6" y="0"/>
                </a:lnTo>
                <a:lnTo>
                  <a:pt x="5260126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438" y="1443851"/>
            <a:ext cx="543633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Prepare Lesson 7 – Unit 9.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19CD65-B51F-5F52-AB33-A0D093477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616" y="1872603"/>
            <a:ext cx="2056700" cy="327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55CCAC-3F80-E31C-7C4D-59319D50FE2A}"/>
              </a:ext>
            </a:extLst>
          </p:cNvPr>
          <p:cNvSpPr/>
          <p:nvPr/>
        </p:nvSpPr>
        <p:spPr>
          <a:xfrm>
            <a:off x="6531459" y="421844"/>
            <a:ext cx="2562305" cy="4882106"/>
          </a:xfrm>
          <a:prstGeom prst="rect">
            <a:avLst/>
          </a:prstGeom>
          <a:noFill/>
        </p:spPr>
        <p:txBody>
          <a:bodyPr wrap="none" lIns="34290" tIns="17145" rIns="34290" bIns="17145">
            <a:spAutoFit/>
          </a:bodyPr>
          <a:lstStyle/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CHOOSE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THE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CORRECT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INFORMATION </a:t>
            </a:r>
          </a:p>
          <a:p>
            <a:pPr defTabSz="342900">
              <a:lnSpc>
                <a:spcPct val="150000"/>
              </a:lnSpc>
              <a:buClr>
                <a:srgbClr val="000000"/>
              </a:buClr>
            </a:pP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ABOUT</a:t>
            </a:r>
            <a:b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</a:b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WRITING</a:t>
            </a:r>
            <a:b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</a:br>
            <a:r>
              <a:rPr lang="en-US" sz="3000" b="1" i="1" kern="0" spc="19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Arial"/>
                <a:sym typeface="Arial"/>
              </a:rPr>
              <a:t> YOUR CV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1828" y="-2059"/>
            <a:ext cx="9144000" cy="671959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225982" y="114630"/>
            <a:ext cx="28009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Hướng dẫn từ A đến Z cách viết CV xin việc Tiếng Anh 2023 - Hallo Engl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00"/>
            <a:ext cx="6395445" cy="44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07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44EE-3BEF-FB97-9725-2C828C633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588" y="23360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21ED23-6332-6089-7832-95F8515734ED}"/>
              </a:ext>
            </a:extLst>
          </p:cNvPr>
          <p:cNvSpPr/>
          <p:nvPr/>
        </p:nvSpPr>
        <p:spPr>
          <a:xfrm>
            <a:off x="1296015" y="667265"/>
            <a:ext cx="6793885" cy="146203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800" b="1" dirty="0"/>
              <a:t>What does CV stand for?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FF58F85-C7A7-1055-3B19-3EFD379CAF1A}"/>
              </a:ext>
            </a:extLst>
          </p:cNvPr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 Vision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0BC94FD-5CC9-BD29-3DD7-84B7D7383DAA}"/>
              </a:ext>
            </a:extLst>
          </p:cNvPr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Career Venture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005F1F8E-98E9-D296-B24F-07929061F7FA}"/>
              </a:ext>
            </a:extLst>
          </p:cNvPr>
          <p:cNvSpPr/>
          <p:nvPr/>
        </p:nvSpPr>
        <p:spPr>
          <a:xfrm>
            <a:off x="4800600" y="2707146"/>
            <a:ext cx="3751118" cy="836154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Curriculum Vitae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0FC0705-0641-0020-A485-839C661914B8}"/>
              </a:ext>
            </a:extLst>
          </p:cNvPr>
          <p:cNvSpPr/>
          <p:nvPr/>
        </p:nvSpPr>
        <p:spPr>
          <a:xfrm>
            <a:off x="4800600" y="3912490"/>
            <a:ext cx="3751118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Validation</a:t>
            </a:r>
            <a:endParaRPr lang="en-US" sz="27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53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EC4786-CFFE-002D-D66F-115F0A223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35618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6F2E6E-13D9-8AF7-1AC0-678A0F78A117}"/>
              </a:ext>
            </a:extLst>
          </p:cNvPr>
          <p:cNvSpPr/>
          <p:nvPr/>
        </p:nvSpPr>
        <p:spPr>
          <a:xfrm>
            <a:off x="1009885" y="926687"/>
            <a:ext cx="7148945" cy="117200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of the following is NOT typically included in a CV?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B12FFF11-23C4-A73F-A598-C0F2C97F0566}"/>
              </a:ext>
            </a:extLst>
          </p:cNvPr>
          <p:cNvSpPr/>
          <p:nvPr/>
        </p:nvSpPr>
        <p:spPr>
          <a:xfrm>
            <a:off x="501769" y="2707144"/>
            <a:ext cx="3867029" cy="83615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statement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E4438E74-5B86-466B-1100-30C1803EA787}"/>
              </a:ext>
            </a:extLst>
          </p:cNvPr>
          <p:cNvSpPr/>
          <p:nvPr/>
        </p:nvSpPr>
        <p:spPr>
          <a:xfrm>
            <a:off x="501768" y="3912492"/>
            <a:ext cx="3867030" cy="83615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History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4C0261B-6948-3C4A-82E0-D98EBAC32CCF}"/>
              </a:ext>
            </a:extLst>
          </p:cNvPr>
          <p:cNvSpPr/>
          <p:nvPr/>
        </p:nvSpPr>
        <p:spPr>
          <a:xfrm>
            <a:off x="4775203" y="2707144"/>
            <a:ext cx="3817566" cy="836155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Hobbies and interests</a:t>
            </a: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7749AD6D-B80E-208E-E9C5-5EE37806F795}"/>
              </a:ext>
            </a:extLst>
          </p:cNvPr>
          <p:cNvSpPr/>
          <p:nvPr/>
        </p:nvSpPr>
        <p:spPr>
          <a:xfrm>
            <a:off x="4775202" y="3912492"/>
            <a:ext cx="3817567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 media passwords</a:t>
            </a:r>
          </a:p>
        </p:txBody>
      </p:sp>
    </p:spTree>
    <p:extLst>
      <p:ext uri="{BB962C8B-B14F-4D97-AF65-F5344CB8AC3E}">
        <p14:creationId xmlns:p14="http://schemas.microsoft.com/office/powerpoint/2010/main" val="106831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5212CF-89BC-B50C-2325-5B6BEE607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96" y="24787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B6B1F7-6109-A110-F1EA-6675AB74C58B}"/>
              </a:ext>
            </a:extLst>
          </p:cNvPr>
          <p:cNvSpPr/>
          <p:nvPr/>
        </p:nvSpPr>
        <p:spPr>
          <a:xfrm>
            <a:off x="1162050" y="407773"/>
            <a:ext cx="6515100" cy="1255313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purpose of a personal statement on a CV?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9793DBA-CCAF-FAE9-092A-58A85C369043}"/>
              </a:ext>
            </a:extLst>
          </p:cNvPr>
          <p:cNvSpPr/>
          <p:nvPr/>
        </p:nvSpPr>
        <p:spPr>
          <a:xfrm>
            <a:off x="424994" y="2289067"/>
            <a:ext cx="3958297" cy="1040247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list educational achievements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17E9A24F-2BEE-8099-F818-EA341DED3179}"/>
              </a:ext>
            </a:extLst>
          </p:cNvPr>
          <p:cNvSpPr/>
          <p:nvPr/>
        </p:nvSpPr>
        <p:spPr>
          <a:xfrm>
            <a:off x="424993" y="3619445"/>
            <a:ext cx="3958298" cy="1040247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provide a brief summary of skills and goals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D550FF1D-00D3-13E2-2ECA-8380FC3B34C5}"/>
              </a:ext>
            </a:extLst>
          </p:cNvPr>
          <p:cNvSpPr/>
          <p:nvPr/>
        </p:nvSpPr>
        <p:spPr>
          <a:xfrm>
            <a:off x="4760710" y="2289068"/>
            <a:ext cx="3958296" cy="104024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include contact information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C7B5B3C1-D715-95FC-78E4-D189618B4141}"/>
              </a:ext>
            </a:extLst>
          </p:cNvPr>
          <p:cNvSpPr/>
          <p:nvPr/>
        </p:nvSpPr>
        <p:spPr>
          <a:xfrm>
            <a:off x="4760710" y="3619444"/>
            <a:ext cx="3958296" cy="1040247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showcase professional experience</a:t>
            </a:r>
          </a:p>
        </p:txBody>
      </p:sp>
    </p:spTree>
    <p:extLst>
      <p:ext uri="{BB962C8B-B14F-4D97-AF65-F5344CB8AC3E}">
        <p14:creationId xmlns:p14="http://schemas.microsoft.com/office/powerpoint/2010/main" val="423887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E232E-734F-EF63-3335-AE7072468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6267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430ECBF-F023-5443-4BB1-26D90548ED23}"/>
              </a:ext>
            </a:extLst>
          </p:cNvPr>
          <p:cNvSpPr/>
          <p:nvPr/>
        </p:nvSpPr>
        <p:spPr>
          <a:xfrm>
            <a:off x="888384" y="942006"/>
            <a:ext cx="7342518" cy="119176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4. </a:t>
            </a:r>
            <a:r>
              <a:rPr lang="en-US" sz="2800" b="1" dirty="0">
                <a:solidFill>
                  <a:schemeClr val="tx1"/>
                </a:solidFill>
              </a:rPr>
              <a:t>How should you format your CV to make it visual appealing and easy to read?</a:t>
            </a: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696875C-CBCB-BDE0-B2FA-DA191592C4E1}"/>
              </a:ext>
            </a:extLst>
          </p:cNvPr>
          <p:cNvSpPr/>
          <p:nvPr/>
        </p:nvSpPr>
        <p:spPr>
          <a:xfrm>
            <a:off x="153314" y="2651450"/>
            <a:ext cx="4184096" cy="95189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Use a tiny font to fit more information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D2EB8B94-BE35-5F20-F5DB-31F614D90AE7}"/>
              </a:ext>
            </a:extLst>
          </p:cNvPr>
          <p:cNvSpPr/>
          <p:nvPr/>
        </p:nvSpPr>
        <p:spPr>
          <a:xfrm>
            <a:off x="153313" y="3844671"/>
            <a:ext cx="4262288" cy="95189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Print it in color to stand out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BD645D31-3C20-5EDA-9762-6E2636E99243}"/>
              </a:ext>
            </a:extLst>
          </p:cNvPr>
          <p:cNvSpPr/>
          <p:nvPr/>
        </p:nvSpPr>
        <p:spPr>
          <a:xfrm>
            <a:off x="4806593" y="2651450"/>
            <a:ext cx="4184094" cy="9518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Avoid using headings and subheadings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06C58AE4-4654-CF52-B3A3-C98119370B6A}"/>
              </a:ext>
            </a:extLst>
          </p:cNvPr>
          <p:cNvSpPr/>
          <p:nvPr/>
        </p:nvSpPr>
        <p:spPr>
          <a:xfrm>
            <a:off x="4728399" y="3844670"/>
            <a:ext cx="4262288" cy="95189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Organize information with clear headings and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6445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54AA63-CA63-10B2-DBBD-1828209AA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01" y="46267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856EE8-C701-D3D2-066D-1723291920CA}"/>
              </a:ext>
            </a:extLst>
          </p:cNvPr>
          <p:cNvSpPr/>
          <p:nvPr/>
        </p:nvSpPr>
        <p:spPr>
          <a:xfrm>
            <a:off x="997528" y="1052643"/>
            <a:ext cx="7148945" cy="10595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5. </a:t>
            </a:r>
            <a:r>
              <a:rPr lang="en-US" sz="2800" b="1" dirty="0"/>
              <a:t>Which section of the CV should include your academic qualifications and achievements?</a:t>
            </a:r>
            <a:endParaRPr lang="en-US" sz="2700" b="1" dirty="0"/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4B4286A6-04DF-E739-23CA-2EF8CDBAC04A}"/>
              </a:ext>
            </a:extLst>
          </p:cNvPr>
          <p:cNvSpPr/>
          <p:nvPr/>
        </p:nvSpPr>
        <p:spPr>
          <a:xfrm>
            <a:off x="814704" y="2702193"/>
            <a:ext cx="3512127" cy="841108"/>
          </a:xfrm>
          <a:prstGeom prst="flowChartAlternateProcess">
            <a:avLst/>
          </a:prstGeom>
          <a:solidFill>
            <a:srgbClr val="CB6C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Education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22B6BE30-8BA6-CD23-63A0-AF164A839F6F}"/>
              </a:ext>
            </a:extLst>
          </p:cNvPr>
          <p:cNvSpPr/>
          <p:nvPr/>
        </p:nvSpPr>
        <p:spPr>
          <a:xfrm>
            <a:off x="814703" y="3912491"/>
            <a:ext cx="3512127" cy="836155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Hobbies and interests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3274B987-52D4-B5B5-F58A-068DD08D739D}"/>
              </a:ext>
            </a:extLst>
          </p:cNvPr>
          <p:cNvSpPr/>
          <p:nvPr/>
        </p:nvSpPr>
        <p:spPr>
          <a:xfrm>
            <a:off x="4817170" y="2693774"/>
            <a:ext cx="3512127" cy="84952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Work experience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67221753-54B4-1B85-249D-6DE1FC4C103B}"/>
              </a:ext>
            </a:extLst>
          </p:cNvPr>
          <p:cNvSpPr/>
          <p:nvPr/>
        </p:nvSpPr>
        <p:spPr>
          <a:xfrm>
            <a:off x="4817169" y="3912491"/>
            <a:ext cx="3512127" cy="836155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Personal statement</a:t>
            </a:r>
            <a:endParaRPr lang="en-US" sz="2475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9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F7EEE3D-BD95-34D7-D406-1F80D97AD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777" y="122643"/>
            <a:ext cx="5406254" cy="10546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FA5EC0-BE9F-052D-D8B6-490E70F1EBAB}"/>
              </a:ext>
            </a:extLst>
          </p:cNvPr>
          <p:cNvSpPr/>
          <p:nvPr/>
        </p:nvSpPr>
        <p:spPr>
          <a:xfrm>
            <a:off x="997527" y="624264"/>
            <a:ext cx="7148945" cy="124032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6. </a:t>
            </a:r>
            <a:r>
              <a:rPr lang="en-US" sz="2800" b="1" dirty="0"/>
              <a:t>What should you include in the "Work Experience" section of your CV?</a:t>
            </a:r>
            <a:endParaRPr lang="en-US" sz="2700" b="1" dirty="0"/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27EC1F8B-BB32-ADE4-C83E-C528EF1276AE}"/>
              </a:ext>
            </a:extLst>
          </p:cNvPr>
          <p:cNvSpPr/>
          <p:nvPr/>
        </p:nvSpPr>
        <p:spPr>
          <a:xfrm>
            <a:off x="575292" y="2143724"/>
            <a:ext cx="3719384" cy="1239011"/>
          </a:xfrm>
          <a:prstGeom prst="flowChartAlternateProcess">
            <a:avLst/>
          </a:prstGeom>
          <a:solidFill>
            <a:srgbClr val="608D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Details about relevant jobs, internships, or volunteer experiences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7FFBCC1F-36C2-5A82-6392-63D129077DBB}"/>
              </a:ext>
            </a:extLst>
          </p:cNvPr>
          <p:cNvSpPr/>
          <p:nvPr/>
        </p:nvSpPr>
        <p:spPr>
          <a:xfrm>
            <a:off x="4849326" y="2143725"/>
            <a:ext cx="3719382" cy="1239010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Your favorite food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C476B26A-3125-FB4F-01B9-1A12C5601035}"/>
              </a:ext>
            </a:extLst>
          </p:cNvPr>
          <p:cNvSpPr/>
          <p:nvPr/>
        </p:nvSpPr>
        <p:spPr>
          <a:xfrm>
            <a:off x="575292" y="3661875"/>
            <a:ext cx="3719383" cy="123901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Your favorite TV shows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6" name="Arrow: Chevron 3">
            <a:extLst>
              <a:ext uri="{FF2B5EF4-FFF2-40B4-BE49-F238E27FC236}">
                <a16:creationId xmlns:a16="http://schemas.microsoft.com/office/drawing/2014/main" id="{1ECF6557-93F8-9B4E-BF03-35EBA6D37CB7}"/>
              </a:ext>
            </a:extLst>
          </p:cNvPr>
          <p:cNvSpPr/>
          <p:nvPr/>
        </p:nvSpPr>
        <p:spPr>
          <a:xfrm>
            <a:off x="4849326" y="3661875"/>
            <a:ext cx="3719382" cy="1239010"/>
          </a:xfrm>
          <a:prstGeom prst="flowChartAlternateProcess">
            <a:avLst/>
          </a:prstGeom>
          <a:solidFill>
            <a:srgbClr val="F9B6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 list of friends</a:t>
            </a:r>
            <a:endParaRPr lang="en-US" sz="2475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2302</TotalTime>
  <Words>702</Words>
  <Application>Microsoft Office PowerPoint</Application>
  <PresentationFormat>On-screen Show (16:9)</PresentationFormat>
  <Paragraphs>115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Adobe Gothic Std B</vt:lpstr>
      <vt:lpstr>Arial</vt:lpstr>
      <vt:lpstr>Bookman Old Style</vt:lpstr>
      <vt:lpstr>Calibri</vt:lpstr>
      <vt:lpstr>Calibri Light</vt:lpstr>
      <vt:lpstr>Montserrat Medium</vt:lpstr>
      <vt:lpstr>Myriad Pro</vt:lpstr>
      <vt:lpstr>Open Sans</vt:lpstr>
      <vt:lpstr>UTM Facebook K&amp;T</vt:lpstr>
      <vt:lpstr>UTM-Avo</vt:lpstr>
      <vt:lpstr>UTMAvoBold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102</cp:revision>
  <dcterms:created xsi:type="dcterms:W3CDTF">2020-12-09T02:04:09Z</dcterms:created>
  <dcterms:modified xsi:type="dcterms:W3CDTF">2025-08-29T10:28:17Z</dcterms:modified>
</cp:coreProperties>
</file>