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71" r:id="rId2"/>
    <p:sldId id="361" r:id="rId3"/>
    <p:sldId id="345" r:id="rId4"/>
    <p:sldId id="359" r:id="rId5"/>
    <p:sldId id="346" r:id="rId6"/>
    <p:sldId id="347" r:id="rId7"/>
    <p:sldId id="348" r:id="rId8"/>
    <p:sldId id="349" r:id="rId9"/>
    <p:sldId id="350" r:id="rId10"/>
    <p:sldId id="351" r:id="rId11"/>
    <p:sldId id="352" r:id="rId12"/>
    <p:sldId id="336" r:id="rId13"/>
    <p:sldId id="337" r:id="rId14"/>
    <p:sldId id="338" r:id="rId15"/>
    <p:sldId id="339" r:id="rId16"/>
    <p:sldId id="340" r:id="rId17"/>
    <p:sldId id="363" r:id="rId18"/>
    <p:sldId id="362" r:id="rId19"/>
    <p:sldId id="364" r:id="rId20"/>
    <p:sldId id="343" r:id="rId21"/>
    <p:sldId id="344" r:id="rId22"/>
    <p:sldId id="325" r:id="rId23"/>
    <p:sldId id="317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56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A493C6"/>
    <a:srgbClr val="D0DEEC"/>
    <a:srgbClr val="6593C3"/>
    <a:srgbClr val="F7DADE"/>
    <a:srgbClr val="FF9801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95" autoAdjust="0"/>
    <p:restoredTop sz="94233" autoAdjust="0"/>
  </p:normalViewPr>
  <p:slideViewPr>
    <p:cSldViewPr snapToGrid="0" showGuides="1">
      <p:cViewPr varScale="1">
        <p:scale>
          <a:sx n="130" d="100"/>
          <a:sy n="130" d="100"/>
        </p:scale>
        <p:origin x="125" y="96"/>
      </p:cViewPr>
      <p:guideLst>
        <p:guide orient="horz" pos="2160"/>
        <p:guide pos="2856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h Hoàng" userId="db1c75afbc7b14be" providerId="LiveId" clId="{A1FF7321-9132-4050-8B98-AB8CAA2F242C}"/>
    <pc:docChg chg="modSld">
      <pc:chgData name="Linh Hoàng" userId="db1c75afbc7b14be" providerId="LiveId" clId="{A1FF7321-9132-4050-8B98-AB8CAA2F242C}" dt="2024-07-08T01:30:48.740" v="0" actId="2711"/>
      <pc:docMkLst>
        <pc:docMk/>
      </pc:docMkLst>
      <pc:sldChg chg="modSp mod">
        <pc:chgData name="Linh Hoàng" userId="db1c75afbc7b14be" providerId="LiveId" clId="{A1FF7321-9132-4050-8B98-AB8CAA2F242C}" dt="2024-07-08T01:30:48.740" v="0" actId="2711"/>
        <pc:sldMkLst>
          <pc:docMk/>
          <pc:sldMk cId="2608455479" sldId="290"/>
        </pc:sldMkLst>
        <pc:spChg chg="mod">
          <ac:chgData name="Linh Hoàng" userId="db1c75afbc7b14be" providerId="LiveId" clId="{A1FF7321-9132-4050-8B98-AB8CAA2F242C}" dt="2024-07-08T01:30:48.740" v="0" actId="2711"/>
          <ac:spMkLst>
            <pc:docMk/>
            <pc:sldMk cId="2608455479" sldId="290"/>
            <ac:spMk id="5" creationId="{B3310017-C49E-E120-6E55-F5469087B6CA}"/>
          </ac:spMkLst>
        </pc:spChg>
        <pc:spChg chg="mod">
          <ac:chgData name="Linh Hoàng" userId="db1c75afbc7b14be" providerId="LiveId" clId="{A1FF7321-9132-4050-8B98-AB8CAA2F242C}" dt="2024-07-08T01:30:48.740" v="0" actId="2711"/>
          <ac:spMkLst>
            <pc:docMk/>
            <pc:sldMk cId="2608455479" sldId="290"/>
            <ac:spMk id="6" creationId="{FE158120-3A41-3621-B520-DF16EC22536E}"/>
          </ac:spMkLst>
        </pc:spChg>
        <pc:spChg chg="mod">
          <ac:chgData name="Linh Hoàng" userId="db1c75afbc7b14be" providerId="LiveId" clId="{A1FF7321-9132-4050-8B98-AB8CAA2F242C}" dt="2024-07-08T01:30:48.740" v="0" actId="2711"/>
          <ac:spMkLst>
            <pc:docMk/>
            <pc:sldMk cId="2608455479" sldId="290"/>
            <ac:spMk id="10" creationId="{EEF49787-98CF-3B24-FB91-B6ADA786A0D7}"/>
          </ac:spMkLst>
        </pc:spChg>
        <pc:spChg chg="mod">
          <ac:chgData name="Linh Hoàng" userId="db1c75afbc7b14be" providerId="LiveId" clId="{A1FF7321-9132-4050-8B98-AB8CAA2F242C}" dt="2024-07-08T01:30:48.740" v="0" actId="2711"/>
          <ac:spMkLst>
            <pc:docMk/>
            <pc:sldMk cId="2608455479" sldId="290"/>
            <ac:spMk id="16" creationId="{DB587760-E9EB-2AA7-4AD9-FC4210329B36}"/>
          </ac:spMkLst>
        </pc:spChg>
        <pc:spChg chg="mod">
          <ac:chgData name="Linh Hoàng" userId="db1c75afbc7b14be" providerId="LiveId" clId="{A1FF7321-9132-4050-8B98-AB8CAA2F242C}" dt="2024-07-08T01:30:48.740" v="0" actId="2711"/>
          <ac:spMkLst>
            <pc:docMk/>
            <pc:sldMk cId="2608455479" sldId="290"/>
            <ac:spMk id="17" creationId="{5775D4B0-A700-A257-D559-E6EE6CA3229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012496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1673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2078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1023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2890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7247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0889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372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9098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0" name="Google Shape;10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06679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33304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5" name="Google Shape;14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219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8" name="Google Shape;16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923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1" name="Google Shape;19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989576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4" name="Google Shape;21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05712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7" name="Google Shape;23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1172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4.png"/><Relationship Id="rId3" Type="http://schemas.openxmlformats.org/officeDocument/2006/relationships/image" Target="../media/image5.jpg"/><Relationship Id="rId7" Type="http://schemas.openxmlformats.org/officeDocument/2006/relationships/image" Target="../media/image35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5.png"/><Relationship Id="rId5" Type="http://schemas.openxmlformats.org/officeDocument/2006/relationships/image" Target="../media/image19.gif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14.png"/><Relationship Id="rId1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8.png"/><Relationship Id="rId3" Type="http://schemas.openxmlformats.org/officeDocument/2006/relationships/image" Target="../media/image17.jpg"/><Relationship Id="rId7" Type="http://schemas.openxmlformats.org/officeDocument/2006/relationships/image" Target="../media/image22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5.png"/><Relationship Id="rId5" Type="http://schemas.openxmlformats.org/officeDocument/2006/relationships/image" Target="../media/image19.gif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36.png"/><Relationship Id="rId1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9.png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6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5.png"/><Relationship Id="rId3" Type="http://schemas.openxmlformats.org/officeDocument/2006/relationships/image" Target="../media/image17.jpg"/><Relationship Id="rId7" Type="http://schemas.openxmlformats.org/officeDocument/2006/relationships/image" Target="../media/image21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gif"/><Relationship Id="rId10" Type="http://schemas.openxmlformats.org/officeDocument/2006/relationships/image" Target="../media/image1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5.jpg"/><Relationship Id="rId7" Type="http://schemas.openxmlformats.org/officeDocument/2006/relationships/image" Target="../media/image26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5.png"/><Relationship Id="rId5" Type="http://schemas.openxmlformats.org/officeDocument/2006/relationships/image" Target="../media/image19.gif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14.png"/><Relationship Id="rId1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8.png"/><Relationship Id="rId3" Type="http://schemas.openxmlformats.org/officeDocument/2006/relationships/image" Target="../media/image29.jpg"/><Relationship Id="rId7" Type="http://schemas.openxmlformats.org/officeDocument/2006/relationships/image" Target="../media/image3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5.png"/><Relationship Id="rId5" Type="http://schemas.openxmlformats.org/officeDocument/2006/relationships/image" Target="../media/image19.gif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14.png"/><Relationship Id="rId1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5.png"/><Relationship Id="rId3" Type="http://schemas.openxmlformats.org/officeDocument/2006/relationships/image" Target="../media/image32.jpg"/><Relationship Id="rId7" Type="http://schemas.openxmlformats.org/officeDocument/2006/relationships/image" Target="../media/image33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gif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14.png"/><Relationship Id="rId1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29.jpg"/><Relationship Id="rId7" Type="http://schemas.openxmlformats.org/officeDocument/2006/relationships/image" Target="../media/image34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5.png"/><Relationship Id="rId5" Type="http://schemas.openxmlformats.org/officeDocument/2006/relationships/image" Target="../media/image19.gif"/><Relationship Id="rId10" Type="http://schemas.openxmlformats.org/officeDocument/2006/relationships/image" Target="../media/image1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7" descr="C:\Users\ADMIN\Desktop\Bach tuyet\54774f4bc8287c7337fadd5fbb419da6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7" descr="C:\Users\ADMIN\Desktop\Bach tuyet\Bambi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244661" flipH="1">
            <a:off x="2469406" y="3047521"/>
            <a:ext cx="990600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7" descr="C:\Users\ADMIN\Desktop\Bach tuyet\esquilo001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1128333" flipH="1">
            <a:off x="5763686" y="3311450"/>
            <a:ext cx="990600" cy="1084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7" descr="C:\Users\ADMIN\Desktop\Bach tuyet\767e08fbae2de8679fbba6d8cecba19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1247476" flipH="1">
            <a:off x="4365261" y="3288861"/>
            <a:ext cx="819150" cy="1144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7" descr="C:\Users\ADMIN\Desktop\Bach tuyet\43ebd44d263606f876d42fd2f199ea61 (3)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1555810" flipH="1">
            <a:off x="7138638" y="2936874"/>
            <a:ext cx="1746083" cy="1587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7" descr="C:\Users\ADMIN\Desktop\Bach tuyet\arbre-majestueux-42629281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05262" y="-402373"/>
            <a:ext cx="5257800" cy="5901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7" descr="C:\Users\ADMIN\Desktop\Bach tuyet\511929473-photo-clip-tre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885270" y="-563882"/>
            <a:ext cx="5410200" cy="5707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7" descr="C:\Users\ADMIN\Desktop\Bach tuyet\511929473-photo-clip-tre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438400" y="-563881"/>
            <a:ext cx="5410200" cy="5707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7" descr="C:\Users\ADMIN\Desktop\Bach tuyet\arbre-majestueux-42629281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991387" y="-412136"/>
            <a:ext cx="5257800" cy="5901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7" descr="C:\Users\ADMIN\Desktop\Tai nguyen thiet ke tro choi\Bảng gỗ\wooden-blank-sign-clipart-1.jp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601273" y="-1942568"/>
            <a:ext cx="5941454" cy="3865609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7"/>
          <p:cNvSpPr txBox="1"/>
          <p:nvPr/>
        </p:nvSpPr>
        <p:spPr>
          <a:xfrm>
            <a:off x="1826378" y="109402"/>
            <a:ext cx="5403876" cy="200901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Calibri"/>
                <a:cs typeface="Calibri"/>
                <a:sym typeface="Calibri"/>
              </a:rPr>
              <a:t>6. people who belong to an organization whose job is to put out fires and to rescue people from fires</a:t>
            </a:r>
            <a:endParaRPr sz="2800" b="1" i="0" u="none" strike="noStrike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7" name="Google Shape;227;p7" descr="C:\Users\ADMIN\Desktop\Tai nguyen thiet ke tro choi\Bảng gỗ\Picture1 (2).png">
            <a:hlinkClick r:id="" action="ppaction://hlinkshowjump?jump=nextslide"/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696200" y="357534"/>
            <a:ext cx="1212850" cy="515608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7"/>
          <p:cNvSpPr/>
          <p:nvPr/>
        </p:nvSpPr>
        <p:spPr>
          <a:xfrm>
            <a:off x="3976123" y="3269460"/>
            <a:ext cx="3012828" cy="2047421"/>
          </a:xfrm>
          <a:prstGeom prst="irregularSeal1">
            <a:avLst/>
          </a:prstGeom>
          <a:solidFill>
            <a:srgbClr val="FFFF00"/>
          </a:solidFill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400" b="1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correct </a:t>
            </a:r>
            <a:endParaRPr sz="2400" b="1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7"/>
          <p:cNvSpPr/>
          <p:nvPr/>
        </p:nvSpPr>
        <p:spPr>
          <a:xfrm>
            <a:off x="551749" y="2270163"/>
            <a:ext cx="1828800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A. 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firemen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7"/>
          <p:cNvSpPr/>
          <p:nvPr/>
        </p:nvSpPr>
        <p:spPr>
          <a:xfrm>
            <a:off x="2706394" y="2266881"/>
            <a:ext cx="1955388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B. 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fire brigade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7"/>
          <p:cNvSpPr/>
          <p:nvPr/>
        </p:nvSpPr>
        <p:spPr>
          <a:xfrm>
            <a:off x="4886752" y="2266882"/>
            <a:ext cx="2083212" cy="81572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C. 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firefighters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7"/>
          <p:cNvSpPr/>
          <p:nvPr/>
        </p:nvSpPr>
        <p:spPr>
          <a:xfrm>
            <a:off x="7207622" y="2270163"/>
            <a:ext cx="2063750" cy="812439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All of them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3" name="Google Shape;233;p7" descr="C:\Users\ADMIN\Desktop\Bach tuyet\Snow_white_transparent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-168202" y="2435545"/>
            <a:ext cx="1369010" cy="2950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7" descr="C:\Users\ADMIN\Desktop\Tai nguyen thiet ke tro choi\Bảng gỗ\Picture1 (2).png">
            <a:hlinkClick r:id="" action="ppaction://hlinkshowjump?jump=previousslide"/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 flipH="1">
            <a:off x="152400" y="379742"/>
            <a:ext cx="1235075" cy="515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152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Google Shape;239;p8" descr="C:\Users\ADMIN\Desktop\Bach tuyet\ a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6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8" descr="C:\Users\ADMIN\Desktop\Bach tuyet\Bambi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244661" flipH="1">
            <a:off x="7282394" y="2998013"/>
            <a:ext cx="990600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8" descr="C:\Users\ADMIN\Desktop\Bach tuyet\esquilo001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1128333" flipH="1">
            <a:off x="5439386" y="3543516"/>
            <a:ext cx="990600" cy="1084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8" descr="C:\Users\ADMIN\Desktop\Bach tuyet\767e08fbae2de8679fbba6d8cecba19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1247476" flipH="1">
            <a:off x="1852783" y="3746236"/>
            <a:ext cx="819150" cy="1144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8" descr="C:\Users\ADMIN\Desktop\Bach tuyet\arbre-majestueux-42629281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27347" y="-377557"/>
            <a:ext cx="5257800" cy="5901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8" descr="C:\Users\ADMIN\Desktop\Bach tuyet\511929473-photo-clip-tre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34016" y="-592456"/>
            <a:ext cx="5410200" cy="5707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8" descr="C:\Users\ADMIN\Desktop\Bach tuyet\Bashful2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-1796703">
            <a:off x="3496848" y="3139362"/>
            <a:ext cx="972719" cy="1731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8" descr="C:\Users\ADMIN\Desktop\Bach tuyet\511929473-photo-clip-tre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828800" y="-532585"/>
            <a:ext cx="5410200" cy="5707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8" descr="C:\Users\ADMIN\Desktop\Bach tuyet\arbre-majestueux-42629281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810000" y="-476250"/>
            <a:ext cx="5257800" cy="5901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8" descr="C:\Users\ADMIN\Desktop\Tai nguyen thiet ke tro choi\Bảng gỗ\wooden-blank-sign-clipart-1.jp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97778" y="-1211974"/>
            <a:ext cx="8116315" cy="3059906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8"/>
          <p:cNvSpPr txBox="1"/>
          <p:nvPr/>
        </p:nvSpPr>
        <p:spPr>
          <a:xfrm>
            <a:off x="1406633" y="599462"/>
            <a:ext cx="6177290" cy="105556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Calibri"/>
                <a:cs typeface="Calibri"/>
                <a:sym typeface="Calibri"/>
              </a:rPr>
              <a:t>7. a person whose job is to keep or check financial accounts.</a:t>
            </a:r>
            <a:endParaRPr lang="en-US" sz="2800" b="1" i="0" u="none" strike="noStrike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0" name="Google Shape;250;p8" descr="C:\Users\ADMIN\Desktop\Tai nguyen thiet ke tro choi\Bảng gỗ\Picture1 (2).png">
            <a:hlinkClick r:id="" action="ppaction://hlinkshowjump?jump=nextslide"/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632691" y="57150"/>
            <a:ext cx="1212850" cy="515608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8"/>
          <p:cNvSpPr/>
          <p:nvPr/>
        </p:nvSpPr>
        <p:spPr>
          <a:xfrm>
            <a:off x="5071911" y="2802977"/>
            <a:ext cx="3012828" cy="2047421"/>
          </a:xfrm>
          <a:prstGeom prst="irregularSeal1">
            <a:avLst/>
          </a:prstGeom>
          <a:solidFill>
            <a:srgbClr val="FFFF00"/>
          </a:solidFill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400" b="1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correct</a:t>
            </a:r>
            <a:endParaRPr sz="2400" b="1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8"/>
          <p:cNvSpPr/>
          <p:nvPr/>
        </p:nvSpPr>
        <p:spPr>
          <a:xfrm>
            <a:off x="365828" y="2137273"/>
            <a:ext cx="1828800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A. 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cashier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8"/>
          <p:cNvSpPr/>
          <p:nvPr/>
        </p:nvSpPr>
        <p:spPr>
          <a:xfrm>
            <a:off x="2542967" y="2138399"/>
            <a:ext cx="1828800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 B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carpenter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8"/>
          <p:cNvSpPr/>
          <p:nvPr/>
        </p:nvSpPr>
        <p:spPr>
          <a:xfrm>
            <a:off x="4732960" y="2132548"/>
            <a:ext cx="1895816" cy="84834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accountant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8"/>
          <p:cNvSpPr/>
          <p:nvPr/>
        </p:nvSpPr>
        <p:spPr>
          <a:xfrm>
            <a:off x="6984302" y="2159341"/>
            <a:ext cx="1978710" cy="845518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D. 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CEO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6" name="Google Shape;256;p8" descr="C:\Users\ADMIN\Desktop\Tai nguyen thiet ke tro choi\Bảng gỗ\Picture1 (2).png">
            <a:hlinkClick r:id="" action="ppaction://hlinkshowjump?jump=previousslide"/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flipH="1">
            <a:off x="320675" y="90186"/>
            <a:ext cx="1235075" cy="515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8" descr="C:\Users\ADMIN\Desktop\Bach tuyet\43ebd44d263606f876d42fd2f199ea61 (6).jp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 flipH="1">
            <a:off x="-214080" y="2573109"/>
            <a:ext cx="2304583" cy="3315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826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-633116" y="25394"/>
            <a:ext cx="44931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PRONUNCIATION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9C65B6-AA91-4C5E-9E66-25FA485F8042}"/>
              </a:ext>
            </a:extLst>
          </p:cNvPr>
          <p:cNvSpPr txBox="1"/>
          <p:nvPr/>
        </p:nvSpPr>
        <p:spPr>
          <a:xfrm>
            <a:off x="540327" y="1215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ounded Rectangle 7">
            <a:extLst>
              <a:ext uri="{FF2B5EF4-FFF2-40B4-BE49-F238E27FC236}">
                <a16:creationId xmlns:a16="http://schemas.microsoft.com/office/drawing/2014/main" id="{8AFC6610-BD2F-4ED2-AC28-87B524DA446D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ECFF17-7230-4981-B2F9-11DC4AD0EC21}"/>
              </a:ext>
            </a:extLst>
          </p:cNvPr>
          <p:cNvSpPr txBox="1"/>
          <p:nvPr/>
        </p:nvSpPr>
        <p:spPr>
          <a:xfrm>
            <a:off x="443330" y="783023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9A30D19-226C-4D40-8A32-43DECD8D3AEE}"/>
              </a:ext>
            </a:extLst>
          </p:cNvPr>
          <p:cNvSpPr/>
          <p:nvPr/>
        </p:nvSpPr>
        <p:spPr>
          <a:xfrm>
            <a:off x="828996" y="782055"/>
            <a:ext cx="74213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Listen and repeat.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81C100-5441-4FE7-A1DE-C463B37D67B3}"/>
              </a:ext>
            </a:extLst>
          </p:cNvPr>
          <p:cNvSpPr txBox="1"/>
          <p:nvPr/>
        </p:nvSpPr>
        <p:spPr>
          <a:xfrm>
            <a:off x="185640" y="1672784"/>
            <a:ext cx="7855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/>
              <a:t>1</a:t>
            </a:r>
            <a:r>
              <a:rPr lang="en-US" sz="2800" dirty="0"/>
              <a:t>. It </a:t>
            </a:r>
            <a:r>
              <a:rPr lang="en-US" sz="2800" b="1" dirty="0">
                <a:solidFill>
                  <a:srgbClr val="C00000"/>
                </a:solidFill>
              </a:rPr>
              <a:t>depends</a:t>
            </a:r>
            <a:r>
              <a:rPr lang="en-US" sz="2800" dirty="0"/>
              <a:t> on the </a:t>
            </a:r>
            <a:r>
              <a:rPr lang="en-US" sz="2800" b="1" dirty="0">
                <a:solidFill>
                  <a:srgbClr val="C00000"/>
                </a:solidFill>
              </a:rPr>
              <a:t>industry</a:t>
            </a:r>
            <a:r>
              <a:rPr lang="en-US" sz="2800" dirty="0"/>
              <a:t> and the </a:t>
            </a:r>
            <a:r>
              <a:rPr lang="en-US" sz="2800" b="1" dirty="0">
                <a:solidFill>
                  <a:srgbClr val="C00000"/>
                </a:solidFill>
              </a:rPr>
              <a:t>field</a:t>
            </a:r>
            <a:r>
              <a:rPr lang="en-US" sz="2800" dirty="0"/>
              <a:t> of </a:t>
            </a:r>
            <a:r>
              <a:rPr lang="en-US" sz="2800" b="1" dirty="0">
                <a:solidFill>
                  <a:srgbClr val="C00000"/>
                </a:solidFill>
              </a:rPr>
              <a:t>work</a:t>
            </a:r>
            <a:r>
              <a:rPr lang="en-US" sz="2800" dirty="0"/>
              <a:t> that you're </a:t>
            </a:r>
            <a:r>
              <a:rPr lang="en-US" sz="2800" b="1" dirty="0">
                <a:solidFill>
                  <a:srgbClr val="C00000"/>
                </a:solidFill>
              </a:rPr>
              <a:t>interested</a:t>
            </a:r>
            <a:r>
              <a:rPr lang="en-US" sz="2800" dirty="0"/>
              <a:t> in.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8AF89C-7DDB-4D0B-929A-3C020AC7FFF8}"/>
              </a:ext>
            </a:extLst>
          </p:cNvPr>
          <p:cNvSpPr txBox="1"/>
          <p:nvPr/>
        </p:nvSpPr>
        <p:spPr>
          <a:xfrm>
            <a:off x="185640" y="2706444"/>
            <a:ext cx="9057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2</a:t>
            </a:r>
            <a:r>
              <a:rPr lang="en-US" sz="2800" dirty="0"/>
              <a:t>. There're many </a:t>
            </a:r>
            <a:r>
              <a:rPr lang="en-US" sz="2800" b="1" dirty="0">
                <a:solidFill>
                  <a:srgbClr val="C00000"/>
                </a:solidFill>
              </a:rPr>
              <a:t>jobs</a:t>
            </a:r>
            <a:r>
              <a:rPr lang="en-US" sz="2800" dirty="0"/>
              <a:t> that </a:t>
            </a:r>
            <a:r>
              <a:rPr lang="en-US" sz="2800" b="1" dirty="0">
                <a:solidFill>
                  <a:srgbClr val="C00000"/>
                </a:solidFill>
              </a:rPr>
              <a:t>don’t</a:t>
            </a:r>
            <a:r>
              <a:rPr lang="en-US" sz="2800" dirty="0"/>
              <a:t> </a:t>
            </a:r>
            <a:r>
              <a:rPr lang="en-US" sz="2800" b="1" dirty="0">
                <a:solidFill>
                  <a:srgbClr val="C00000"/>
                </a:solidFill>
              </a:rPr>
              <a:t>require</a:t>
            </a:r>
            <a:r>
              <a:rPr lang="en-US" sz="2800" dirty="0"/>
              <a:t> a </a:t>
            </a:r>
            <a:r>
              <a:rPr lang="en-US" sz="2800" b="1" dirty="0">
                <a:solidFill>
                  <a:srgbClr val="C00000"/>
                </a:solidFill>
              </a:rPr>
              <a:t>university degree.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8727BD-303D-4472-91D1-35A2B865B02C}"/>
              </a:ext>
            </a:extLst>
          </p:cNvPr>
          <p:cNvSpPr txBox="1"/>
          <p:nvPr/>
        </p:nvSpPr>
        <p:spPr>
          <a:xfrm>
            <a:off x="141317" y="3460497"/>
            <a:ext cx="80087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/>
              <a:t>3</a:t>
            </a:r>
            <a:r>
              <a:rPr lang="en-US" sz="2800" dirty="0"/>
              <a:t>. These </a:t>
            </a:r>
            <a:r>
              <a:rPr lang="en-US" sz="2800" b="1" dirty="0">
                <a:solidFill>
                  <a:srgbClr val="C00000"/>
                </a:solidFill>
              </a:rPr>
              <a:t>soft skills </a:t>
            </a:r>
            <a:r>
              <a:rPr lang="en-US" sz="2800" dirty="0"/>
              <a:t>will </a:t>
            </a:r>
            <a:r>
              <a:rPr lang="en-US" sz="2800" b="1" dirty="0">
                <a:solidFill>
                  <a:srgbClr val="C00000"/>
                </a:solidFill>
              </a:rPr>
              <a:t>help</a:t>
            </a:r>
            <a:r>
              <a:rPr lang="en-US" sz="2800" b="1" dirty="0"/>
              <a:t> </a:t>
            </a:r>
            <a:r>
              <a:rPr lang="en-US" sz="2800" dirty="0"/>
              <a:t>you </a:t>
            </a:r>
            <a:r>
              <a:rPr lang="en-US" sz="2800" b="1" dirty="0">
                <a:solidFill>
                  <a:srgbClr val="C00000"/>
                </a:solidFill>
              </a:rPr>
              <a:t>adapt</a:t>
            </a:r>
            <a:r>
              <a:rPr lang="en-US" sz="2800" b="1" dirty="0"/>
              <a:t> </a:t>
            </a:r>
            <a:r>
              <a:rPr lang="en-US" sz="2800" dirty="0"/>
              <a:t>to </a:t>
            </a:r>
            <a:r>
              <a:rPr lang="en-US" sz="2800" b="1" dirty="0">
                <a:solidFill>
                  <a:srgbClr val="C00000"/>
                </a:solidFill>
              </a:rPr>
              <a:t>changes</a:t>
            </a:r>
            <a:r>
              <a:rPr lang="en-US" sz="2800" dirty="0"/>
              <a:t> and </a:t>
            </a:r>
            <a:r>
              <a:rPr lang="en-US" sz="2800" b="1" dirty="0">
                <a:solidFill>
                  <a:srgbClr val="C00000"/>
                </a:solidFill>
              </a:rPr>
              <a:t>come</a:t>
            </a:r>
            <a:r>
              <a:rPr lang="en-US" sz="2800" dirty="0"/>
              <a:t> </a:t>
            </a:r>
            <a:r>
              <a:rPr lang="en-US" sz="2800" b="1" dirty="0">
                <a:solidFill>
                  <a:srgbClr val="C00000"/>
                </a:solidFill>
              </a:rPr>
              <a:t>up</a:t>
            </a:r>
            <a:r>
              <a:rPr lang="en-US" sz="2800" dirty="0"/>
              <a:t> with </a:t>
            </a:r>
            <a:r>
              <a:rPr lang="en-US" sz="2800" b="1" dirty="0">
                <a:solidFill>
                  <a:srgbClr val="C00000"/>
                </a:solidFill>
              </a:rPr>
              <a:t>solutions</a:t>
            </a:r>
            <a:r>
              <a:rPr lang="en-US" sz="2800" dirty="0"/>
              <a:t> to </a:t>
            </a:r>
            <a:r>
              <a:rPr lang="en-US" sz="2800" b="1" dirty="0">
                <a:solidFill>
                  <a:srgbClr val="C00000"/>
                </a:solidFill>
              </a:rPr>
              <a:t>challenging problems.</a:t>
            </a:r>
          </a:p>
        </p:txBody>
      </p:sp>
      <p:pic>
        <p:nvPicPr>
          <p:cNvPr id="8" name="069">
            <a:hlinkClick r:id="" action="ppaction://media"/>
            <a:extLst>
              <a:ext uri="{FF2B5EF4-FFF2-40B4-BE49-F238E27FC236}">
                <a16:creationId xmlns:a16="http://schemas.microsoft.com/office/drawing/2014/main" id="{578B0C33-0225-4E54-8C1C-2672E7AE9F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48225" y="105317"/>
            <a:ext cx="495260" cy="4952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78D4E88-F57A-5BBD-E65C-7B393DEC8D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2640" y="4560331"/>
            <a:ext cx="3053967" cy="49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59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6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9C65B6-AA91-4C5E-9E66-25FA485F8042}"/>
              </a:ext>
            </a:extLst>
          </p:cNvPr>
          <p:cNvSpPr txBox="1"/>
          <p:nvPr/>
        </p:nvSpPr>
        <p:spPr>
          <a:xfrm>
            <a:off x="540327" y="1215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ounded Rectangle 7">
            <a:extLst>
              <a:ext uri="{FF2B5EF4-FFF2-40B4-BE49-F238E27FC236}">
                <a16:creationId xmlns:a16="http://schemas.microsoft.com/office/drawing/2014/main" id="{8AFC6610-BD2F-4ED2-AC28-87B524DA446D}"/>
              </a:ext>
            </a:extLst>
          </p:cNvPr>
          <p:cNvSpPr/>
          <p:nvPr/>
        </p:nvSpPr>
        <p:spPr>
          <a:xfrm>
            <a:off x="403741" y="958181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ECFF17-7230-4981-B2F9-11DC4AD0EC21}"/>
              </a:ext>
            </a:extLst>
          </p:cNvPr>
          <p:cNvSpPr txBox="1"/>
          <p:nvPr/>
        </p:nvSpPr>
        <p:spPr>
          <a:xfrm>
            <a:off x="426371" y="868397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9A30D19-226C-4D40-8A32-43DECD8D3AEE}"/>
              </a:ext>
            </a:extLst>
          </p:cNvPr>
          <p:cNvSpPr/>
          <p:nvPr/>
        </p:nvSpPr>
        <p:spPr>
          <a:xfrm>
            <a:off x="784776" y="885537"/>
            <a:ext cx="8364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cs typeface="Arial" panose="020B0604020202020204" pitchFamily="34" charset="0"/>
              </a:rPr>
              <a:t>Underline the stressed words in the sentences.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81C100-5441-4FE7-A1DE-C463B37D67B3}"/>
              </a:ext>
            </a:extLst>
          </p:cNvPr>
          <p:cNvSpPr txBox="1"/>
          <p:nvPr/>
        </p:nvSpPr>
        <p:spPr>
          <a:xfrm>
            <a:off x="592218" y="1697999"/>
            <a:ext cx="8364882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</a:rPr>
              <a:t>1. </a:t>
            </a:r>
            <a:r>
              <a:rPr lang="en-US" sz="2800" dirty="0"/>
              <a:t>I’d like to apply for the position of Assistant Teacher.</a:t>
            </a:r>
          </a:p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</a:rPr>
              <a:t>2. </a:t>
            </a:r>
            <a:r>
              <a:rPr lang="en-US" sz="2800" dirty="0"/>
              <a:t>We’ve received a lot of application letters.</a:t>
            </a:r>
          </a:p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</a:rPr>
              <a:t>3. </a:t>
            </a:r>
            <a:r>
              <a:rPr lang="en-US" sz="2800" dirty="0"/>
              <a:t>We’ve chosen the best applicants to interview.</a:t>
            </a:r>
          </a:p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</a:rPr>
              <a:t>4. </a:t>
            </a:r>
            <a:r>
              <a:rPr lang="en-US" sz="2800" dirty="0"/>
              <a:t>Successful applicants will start work in the new office.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88C8D4-6471-4383-93AD-901A0F1E34BD}"/>
              </a:ext>
            </a:extLst>
          </p:cNvPr>
          <p:cNvCxnSpPr>
            <a:cxnSpLocks/>
          </p:cNvCxnSpPr>
          <p:nvPr/>
        </p:nvCxnSpPr>
        <p:spPr>
          <a:xfrm>
            <a:off x="1464007" y="2269671"/>
            <a:ext cx="47519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3D62BB9-8F0D-40A4-8B61-95B5F1841573}"/>
              </a:ext>
            </a:extLst>
          </p:cNvPr>
          <p:cNvCxnSpPr>
            <a:cxnSpLocks/>
          </p:cNvCxnSpPr>
          <p:nvPr/>
        </p:nvCxnSpPr>
        <p:spPr>
          <a:xfrm>
            <a:off x="2436352" y="2269671"/>
            <a:ext cx="705889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94A0618-F6E6-4D6E-9489-C7A24E3E3EF3}"/>
              </a:ext>
            </a:extLst>
          </p:cNvPr>
          <p:cNvCxnSpPr>
            <a:cxnSpLocks/>
          </p:cNvCxnSpPr>
          <p:nvPr/>
        </p:nvCxnSpPr>
        <p:spPr>
          <a:xfrm>
            <a:off x="4356596" y="2285999"/>
            <a:ext cx="122124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7D4CDDB-D714-499D-9045-736EB9CDF483}"/>
              </a:ext>
            </a:extLst>
          </p:cNvPr>
          <p:cNvCxnSpPr>
            <a:cxnSpLocks/>
          </p:cNvCxnSpPr>
          <p:nvPr/>
        </p:nvCxnSpPr>
        <p:spPr>
          <a:xfrm>
            <a:off x="5905970" y="2282160"/>
            <a:ext cx="260164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636031E-5BAA-475C-A249-C4CD42AEC4F7}"/>
              </a:ext>
            </a:extLst>
          </p:cNvPr>
          <p:cNvCxnSpPr>
            <a:cxnSpLocks/>
          </p:cNvCxnSpPr>
          <p:nvPr/>
        </p:nvCxnSpPr>
        <p:spPr>
          <a:xfrm>
            <a:off x="2037407" y="2939754"/>
            <a:ext cx="119703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8F407C8-2AD0-45E0-B75A-6E2D1D5A5A9D}"/>
              </a:ext>
            </a:extLst>
          </p:cNvPr>
          <p:cNvCxnSpPr>
            <a:cxnSpLocks/>
          </p:cNvCxnSpPr>
          <p:nvPr/>
        </p:nvCxnSpPr>
        <p:spPr>
          <a:xfrm flipV="1">
            <a:off x="4421910" y="2939754"/>
            <a:ext cx="2605907" cy="283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738BF68-1B1F-4827-81AA-A47478948CFA}"/>
              </a:ext>
            </a:extLst>
          </p:cNvPr>
          <p:cNvCxnSpPr>
            <a:cxnSpLocks/>
          </p:cNvCxnSpPr>
          <p:nvPr/>
        </p:nvCxnSpPr>
        <p:spPr>
          <a:xfrm>
            <a:off x="2050509" y="3550990"/>
            <a:ext cx="99970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CD91F62-D92F-4555-98A5-9F7CE3F5ABC1}"/>
              </a:ext>
            </a:extLst>
          </p:cNvPr>
          <p:cNvCxnSpPr>
            <a:cxnSpLocks/>
          </p:cNvCxnSpPr>
          <p:nvPr/>
        </p:nvCxnSpPr>
        <p:spPr>
          <a:xfrm flipH="1">
            <a:off x="3687333" y="3550990"/>
            <a:ext cx="217465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DED2316-6570-416B-9537-CD5B3373B582}"/>
              </a:ext>
            </a:extLst>
          </p:cNvPr>
          <p:cNvCxnSpPr>
            <a:cxnSpLocks/>
          </p:cNvCxnSpPr>
          <p:nvPr/>
        </p:nvCxnSpPr>
        <p:spPr>
          <a:xfrm>
            <a:off x="7168896" y="4192969"/>
            <a:ext cx="150397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BCC3E14-16E0-4FEB-9C14-F3BE861D6154}"/>
              </a:ext>
            </a:extLst>
          </p:cNvPr>
          <p:cNvCxnSpPr>
            <a:cxnSpLocks/>
          </p:cNvCxnSpPr>
          <p:nvPr/>
        </p:nvCxnSpPr>
        <p:spPr>
          <a:xfrm>
            <a:off x="6348305" y="3560673"/>
            <a:ext cx="135902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5B4F95E-50E2-4DB2-BD86-6BC1735E1D72}"/>
              </a:ext>
            </a:extLst>
          </p:cNvPr>
          <p:cNvCxnSpPr>
            <a:cxnSpLocks/>
          </p:cNvCxnSpPr>
          <p:nvPr/>
        </p:nvCxnSpPr>
        <p:spPr>
          <a:xfrm>
            <a:off x="1039603" y="4192969"/>
            <a:ext cx="304471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4C527E5-F947-42AC-9719-CF1FF3BB2FF5}"/>
              </a:ext>
            </a:extLst>
          </p:cNvPr>
          <p:cNvCxnSpPr>
            <a:cxnSpLocks/>
          </p:cNvCxnSpPr>
          <p:nvPr/>
        </p:nvCxnSpPr>
        <p:spPr>
          <a:xfrm>
            <a:off x="4713699" y="4192969"/>
            <a:ext cx="154079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6" name="070">
            <a:hlinkClick r:id="" action="ppaction://media"/>
            <a:extLst>
              <a:ext uri="{FF2B5EF4-FFF2-40B4-BE49-F238E27FC236}">
                <a16:creationId xmlns:a16="http://schemas.microsoft.com/office/drawing/2014/main" id="{6185880D-3FD6-431B-8CE6-AFCEAAAF09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51361" y="84494"/>
            <a:ext cx="512501" cy="5125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EA5B92-D0AA-102C-C9E4-1766C8426D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029" y="4542235"/>
            <a:ext cx="2994212" cy="48489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6D4E183-82C9-B9A7-C57A-D7DEEECFE2F0}"/>
              </a:ext>
            </a:extLst>
          </p:cNvPr>
          <p:cNvSpPr txBox="1"/>
          <p:nvPr/>
        </p:nvSpPr>
        <p:spPr>
          <a:xfrm>
            <a:off x="-633116" y="25394"/>
            <a:ext cx="44931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PRONUNCIATION</a:t>
            </a:r>
          </a:p>
        </p:txBody>
      </p:sp>
    </p:spTree>
    <p:extLst>
      <p:ext uri="{BB962C8B-B14F-4D97-AF65-F5344CB8AC3E}">
        <p14:creationId xmlns:p14="http://schemas.microsoft.com/office/powerpoint/2010/main" val="32594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7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501664" y="117888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DFD38C5-4304-4A3D-A76B-F85AD8642A3D}"/>
              </a:ext>
            </a:extLst>
          </p:cNvPr>
          <p:cNvGrpSpPr/>
          <p:nvPr/>
        </p:nvGrpSpPr>
        <p:grpSpPr>
          <a:xfrm>
            <a:off x="165703" y="647595"/>
            <a:ext cx="376955" cy="553998"/>
            <a:chOff x="403741" y="768171"/>
            <a:chExt cx="376955" cy="553998"/>
          </a:xfrm>
        </p:grpSpPr>
        <p:sp>
          <p:nvSpPr>
            <p:cNvPr id="25" name="Rounded Rectangle 7">
              <a:extLst>
                <a:ext uri="{FF2B5EF4-FFF2-40B4-BE49-F238E27FC236}">
                  <a16:creationId xmlns:a16="http://schemas.microsoft.com/office/drawing/2014/main" id="{E150BA21-469D-4A60-85B3-ED93B8EF25C9}"/>
                </a:ext>
              </a:extLst>
            </p:cNvPr>
            <p:cNvSpPr/>
            <p:nvPr/>
          </p:nvSpPr>
          <p:spPr>
            <a:xfrm>
              <a:off x="403741" y="879973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57BD62E-0B1F-40A0-801B-F95080E57E7C}"/>
                </a:ext>
              </a:extLst>
            </p:cNvPr>
            <p:cNvSpPr txBox="1"/>
            <p:nvPr/>
          </p:nvSpPr>
          <p:spPr>
            <a:xfrm>
              <a:off x="423536" y="768171"/>
              <a:ext cx="3373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>
                  <a:solidFill>
                    <a:schemeClr val="bg1"/>
                  </a:solidFill>
                  <a:latin typeface="Myriad Pro" pitchFamily="34" charset="0"/>
                </a:rPr>
                <a:t>1</a:t>
              </a: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C7DA39DC-01AE-471A-82C2-098DF5CFAFF6}"/>
              </a:ext>
            </a:extLst>
          </p:cNvPr>
          <p:cNvSpPr/>
          <p:nvPr/>
        </p:nvSpPr>
        <p:spPr>
          <a:xfrm>
            <a:off x="607941" y="703275"/>
            <a:ext cx="86856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cs typeface="Arial" panose="020B0604020202020204" pitchFamily="34" charset="0"/>
              </a:rPr>
              <a:t>Match to make phrases.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1735A8-9204-821C-13FB-303018471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078494" y="4626853"/>
            <a:ext cx="2943028" cy="48944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B76C3B52-3EA1-0DED-CEBD-4C9191E0B52C}"/>
              </a:ext>
            </a:extLst>
          </p:cNvPr>
          <p:cNvGrpSpPr/>
          <p:nvPr/>
        </p:nvGrpSpPr>
        <p:grpSpPr>
          <a:xfrm>
            <a:off x="97391" y="981106"/>
            <a:ext cx="8911271" cy="873456"/>
            <a:chOff x="96251" y="518616"/>
            <a:chExt cx="7964907" cy="873456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5D367E6C-A8FE-5F1B-9AFA-789E0D261A61}"/>
                </a:ext>
              </a:extLst>
            </p:cNvPr>
            <p:cNvSpPr/>
            <p:nvPr/>
          </p:nvSpPr>
          <p:spPr>
            <a:xfrm>
              <a:off x="377975" y="752898"/>
              <a:ext cx="1419367" cy="369332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have</a:t>
              </a: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52C2378-33DA-7798-6361-DC95B8F293C7}"/>
                </a:ext>
              </a:extLst>
            </p:cNvPr>
            <p:cNvSpPr/>
            <p:nvPr/>
          </p:nvSpPr>
          <p:spPr>
            <a:xfrm>
              <a:off x="3732304" y="641444"/>
              <a:ext cx="4328854" cy="614149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to manage difficult situations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11DD889-A1AA-E739-0963-502F13C6DA70}"/>
                </a:ext>
              </a:extLst>
            </p:cNvPr>
            <p:cNvSpPr/>
            <p:nvPr/>
          </p:nvSpPr>
          <p:spPr>
            <a:xfrm>
              <a:off x="96251" y="727999"/>
              <a:ext cx="361340" cy="395204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1</a:t>
              </a: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8585DC9-66B0-AA19-E0BB-FF9C91435AE6}"/>
                </a:ext>
              </a:extLst>
            </p:cNvPr>
            <p:cNvSpPr/>
            <p:nvPr/>
          </p:nvSpPr>
          <p:spPr>
            <a:xfrm>
              <a:off x="2268837" y="518616"/>
              <a:ext cx="1605332" cy="873456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stressful situations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6610F7F-2801-FADC-5B38-195ECCDF00A4}"/>
                </a:ext>
              </a:extLst>
            </p:cNvPr>
            <p:cNvSpPr/>
            <p:nvPr/>
          </p:nvSpPr>
          <p:spPr>
            <a:xfrm>
              <a:off x="2080805" y="729795"/>
              <a:ext cx="393492" cy="437446"/>
            </a:xfrm>
            <a:prstGeom prst="ellipse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2128B45-0813-F484-55F0-6BC81B493D53}"/>
              </a:ext>
            </a:extLst>
          </p:cNvPr>
          <p:cNvGrpSpPr/>
          <p:nvPr/>
        </p:nvGrpSpPr>
        <p:grpSpPr>
          <a:xfrm>
            <a:off x="33935" y="1969423"/>
            <a:ext cx="8923703" cy="886272"/>
            <a:chOff x="96251" y="518616"/>
            <a:chExt cx="7976019" cy="873456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68127F43-28E9-8072-C360-F88E4546290D}"/>
                </a:ext>
              </a:extLst>
            </p:cNvPr>
            <p:cNvSpPr/>
            <p:nvPr/>
          </p:nvSpPr>
          <p:spPr>
            <a:xfrm>
              <a:off x="373158" y="727040"/>
              <a:ext cx="1419367" cy="421128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develop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9F5C2F3-2857-C34E-AEFC-7DAD0A551DC5}"/>
                </a:ext>
              </a:extLst>
            </p:cNvPr>
            <p:cNvSpPr/>
            <p:nvPr/>
          </p:nvSpPr>
          <p:spPr>
            <a:xfrm>
              <a:off x="3743416" y="600947"/>
              <a:ext cx="4328854" cy="750628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try to achieve something you like very much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FF1DC63-C7BF-82CC-F2EC-0C01912137C8}"/>
                </a:ext>
              </a:extLst>
            </p:cNvPr>
            <p:cNvSpPr/>
            <p:nvPr/>
          </p:nvSpPr>
          <p:spPr>
            <a:xfrm>
              <a:off x="96251" y="727999"/>
              <a:ext cx="361340" cy="382639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2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58D35C0-0878-2BCE-A336-B0298D59E258}"/>
                </a:ext>
              </a:extLst>
            </p:cNvPr>
            <p:cNvSpPr/>
            <p:nvPr/>
          </p:nvSpPr>
          <p:spPr>
            <a:xfrm>
              <a:off x="2297373" y="518616"/>
              <a:ext cx="1576795" cy="873456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one’s passion for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6C8B9A7-BCBC-603E-157C-245CAFF0A41C}"/>
                </a:ext>
              </a:extLst>
            </p:cNvPr>
            <p:cNvSpPr/>
            <p:nvPr/>
          </p:nvSpPr>
          <p:spPr>
            <a:xfrm>
              <a:off x="2080805" y="729795"/>
              <a:ext cx="393492" cy="437446"/>
            </a:xfrm>
            <a:prstGeom prst="ellipse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b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89406B4-67C8-00C7-1983-32BF38A318B5}"/>
              </a:ext>
            </a:extLst>
          </p:cNvPr>
          <p:cNvGrpSpPr/>
          <p:nvPr/>
        </p:nvGrpSpPr>
        <p:grpSpPr>
          <a:xfrm>
            <a:off x="65464" y="2892870"/>
            <a:ext cx="8943198" cy="775232"/>
            <a:chOff x="96251" y="518616"/>
            <a:chExt cx="7993443" cy="873456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031CA20D-CFF4-293F-3C79-F180803529E9}"/>
                </a:ext>
              </a:extLst>
            </p:cNvPr>
            <p:cNvSpPr/>
            <p:nvPr/>
          </p:nvSpPr>
          <p:spPr>
            <a:xfrm>
              <a:off x="373158" y="727999"/>
              <a:ext cx="1419367" cy="473542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deal with</a:t>
              </a:r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FBC9E3C-E41B-9816-8F1D-DBEA6A69C6DE}"/>
                </a:ext>
              </a:extLst>
            </p:cNvPr>
            <p:cNvSpPr/>
            <p:nvPr/>
          </p:nvSpPr>
          <p:spPr>
            <a:xfrm>
              <a:off x="3760840" y="527141"/>
              <a:ext cx="4328854" cy="847777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  to be friendly and energetic, and to find it easy to talk to people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3EACA842-BC94-AAAD-3259-F9847626664C}"/>
                </a:ext>
              </a:extLst>
            </p:cNvPr>
            <p:cNvSpPr/>
            <p:nvPr/>
          </p:nvSpPr>
          <p:spPr>
            <a:xfrm>
              <a:off x="96251" y="727999"/>
              <a:ext cx="361527" cy="437446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3</a:t>
              </a: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91D9A53-3739-0D40-B97C-0206A44055E8}"/>
                </a:ext>
              </a:extLst>
            </p:cNvPr>
            <p:cNvSpPr/>
            <p:nvPr/>
          </p:nvSpPr>
          <p:spPr>
            <a:xfrm>
              <a:off x="2297373" y="518616"/>
              <a:ext cx="1594218" cy="873456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an outgoing personality</a:t>
              </a: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E6092BA3-AF4C-1DEE-1CD6-DD36EF77A42A}"/>
                </a:ext>
              </a:extLst>
            </p:cNvPr>
            <p:cNvSpPr/>
            <p:nvPr/>
          </p:nvSpPr>
          <p:spPr>
            <a:xfrm>
              <a:off x="2080805" y="729795"/>
              <a:ext cx="393492" cy="492434"/>
            </a:xfrm>
            <a:prstGeom prst="ellipse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c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09A6B6F-7BC4-688D-C32F-F20EF096BF80}"/>
              </a:ext>
            </a:extLst>
          </p:cNvPr>
          <p:cNvGrpSpPr/>
          <p:nvPr/>
        </p:nvGrpSpPr>
        <p:grpSpPr>
          <a:xfrm>
            <a:off x="65464" y="3727228"/>
            <a:ext cx="8911271" cy="695076"/>
            <a:chOff x="96251" y="518616"/>
            <a:chExt cx="7964907" cy="879688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8667660B-6B24-F7BD-F82D-B028EEC217F6}"/>
                </a:ext>
              </a:extLst>
            </p:cNvPr>
            <p:cNvSpPr/>
            <p:nvPr/>
          </p:nvSpPr>
          <p:spPr>
            <a:xfrm>
              <a:off x="373158" y="677540"/>
              <a:ext cx="1419367" cy="524001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gain</a:t>
              </a: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7D0057F6-B7CA-CCB1-5A2D-DC8E400B7E42}"/>
                </a:ext>
              </a:extLst>
            </p:cNvPr>
            <p:cNvSpPr/>
            <p:nvPr/>
          </p:nvSpPr>
          <p:spPr>
            <a:xfrm>
              <a:off x="3732304" y="553748"/>
              <a:ext cx="4328854" cy="844556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to build abilities to communicate with others and work well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933F82D-94F8-5BC3-6457-F7A0D50DA1EC}"/>
                </a:ext>
              </a:extLst>
            </p:cNvPr>
            <p:cNvSpPr/>
            <p:nvPr/>
          </p:nvSpPr>
          <p:spPr>
            <a:xfrm>
              <a:off x="96251" y="669622"/>
              <a:ext cx="361527" cy="531919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4</a:t>
              </a: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2DD06CE1-2362-FBB8-072E-9BDC2DF1CC82}"/>
                </a:ext>
              </a:extLst>
            </p:cNvPr>
            <p:cNvSpPr/>
            <p:nvPr/>
          </p:nvSpPr>
          <p:spPr>
            <a:xfrm>
              <a:off x="2334345" y="518616"/>
              <a:ext cx="1576795" cy="873456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soft skills</a:t>
              </a: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39D1EBF-8987-D78A-ECA2-5B722AEE09DE}"/>
                </a:ext>
              </a:extLst>
            </p:cNvPr>
            <p:cNvSpPr/>
            <p:nvPr/>
          </p:nvSpPr>
          <p:spPr>
            <a:xfrm>
              <a:off x="2080805" y="729795"/>
              <a:ext cx="393492" cy="512275"/>
            </a:xfrm>
            <a:prstGeom prst="ellipse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d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2DACB7B-604E-8C48-3FC1-8EF2D508A6F8}"/>
              </a:ext>
            </a:extLst>
          </p:cNvPr>
          <p:cNvGrpSpPr/>
          <p:nvPr/>
        </p:nvGrpSpPr>
        <p:grpSpPr>
          <a:xfrm>
            <a:off x="65464" y="4406059"/>
            <a:ext cx="8911271" cy="724275"/>
            <a:chOff x="96251" y="450303"/>
            <a:chExt cx="7964907" cy="873456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2689C08A-7EB2-7A02-B0F3-9FC845A90CA6}"/>
                </a:ext>
              </a:extLst>
            </p:cNvPr>
            <p:cNvSpPr/>
            <p:nvPr/>
          </p:nvSpPr>
          <p:spPr>
            <a:xfrm>
              <a:off x="373158" y="677540"/>
              <a:ext cx="1419367" cy="524001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pursue</a:t>
              </a: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4CE32C1B-62AF-E579-8B6C-E424C64DAAE3}"/>
                </a:ext>
              </a:extLst>
            </p:cNvPr>
            <p:cNvSpPr/>
            <p:nvPr/>
          </p:nvSpPr>
          <p:spPr>
            <a:xfrm>
              <a:off x="3732304" y="641444"/>
              <a:ext cx="4328854" cy="614149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to get experience of particular job</a:t>
              </a: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CC003D8-BDDD-2CC2-580F-E39535938CBA}"/>
                </a:ext>
              </a:extLst>
            </p:cNvPr>
            <p:cNvSpPr/>
            <p:nvPr/>
          </p:nvSpPr>
          <p:spPr>
            <a:xfrm>
              <a:off x="96251" y="727998"/>
              <a:ext cx="361527" cy="437446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5</a:t>
              </a: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83C63DAF-61E8-3015-9510-46547C30998C}"/>
                </a:ext>
              </a:extLst>
            </p:cNvPr>
            <p:cNvSpPr/>
            <p:nvPr/>
          </p:nvSpPr>
          <p:spPr>
            <a:xfrm>
              <a:off x="2321829" y="450303"/>
              <a:ext cx="1576795" cy="873456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work experience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6E4B856-FEF3-C7F6-53BA-79ECFF10281D}"/>
                </a:ext>
              </a:extLst>
            </p:cNvPr>
            <p:cNvSpPr/>
            <p:nvPr/>
          </p:nvSpPr>
          <p:spPr>
            <a:xfrm>
              <a:off x="2080806" y="729795"/>
              <a:ext cx="365311" cy="524001"/>
            </a:xfrm>
            <a:prstGeom prst="ellipse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e</a:t>
              </a:r>
            </a:p>
          </p:txBody>
        </p:sp>
      </p:grp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9CFE9C9-4109-3191-3B48-782857F0F169}"/>
              </a:ext>
            </a:extLst>
          </p:cNvPr>
          <p:cNvCxnSpPr>
            <a:stCxn id="8" idx="3"/>
            <a:endCxn id="29" idx="2"/>
          </p:cNvCxnSpPr>
          <p:nvPr/>
        </p:nvCxnSpPr>
        <p:spPr>
          <a:xfrm>
            <a:off x="2000601" y="1400054"/>
            <a:ext cx="285215" cy="18987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D7E89072-AB14-CD15-6627-2875B738859A}"/>
              </a:ext>
            </a:extLst>
          </p:cNvPr>
          <p:cNvCxnSpPr>
            <a:cxnSpLocks/>
            <a:stCxn id="15" idx="3"/>
            <a:endCxn id="35" idx="2"/>
          </p:cNvCxnSpPr>
          <p:nvPr/>
        </p:nvCxnSpPr>
        <p:spPr>
          <a:xfrm>
            <a:off x="1931754" y="2394559"/>
            <a:ext cx="354062" cy="17019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3F4F97E5-9317-BBFF-4F4C-87F9745B6C80}"/>
              </a:ext>
            </a:extLst>
          </p:cNvPr>
          <p:cNvCxnSpPr>
            <a:stCxn id="21" idx="3"/>
            <a:endCxn id="13" idx="2"/>
          </p:cNvCxnSpPr>
          <p:nvPr/>
        </p:nvCxnSpPr>
        <p:spPr>
          <a:xfrm flipV="1">
            <a:off x="1963284" y="1411008"/>
            <a:ext cx="354459" cy="18778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90D27FAE-8563-9217-93CD-422BBF0A0EA0}"/>
              </a:ext>
            </a:extLst>
          </p:cNvPr>
          <p:cNvCxnSpPr>
            <a:stCxn id="31" idx="3"/>
            <a:endCxn id="41" idx="2"/>
          </p:cNvCxnSpPr>
          <p:nvPr/>
        </p:nvCxnSpPr>
        <p:spPr>
          <a:xfrm>
            <a:off x="1963284" y="4059817"/>
            <a:ext cx="322533" cy="7952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4EC937F5-C7DA-5876-7AB7-BA361B673952}"/>
              </a:ext>
            </a:extLst>
          </p:cNvPr>
          <p:cNvCxnSpPr>
            <a:stCxn id="37" idx="3"/>
            <a:endCxn id="19" idx="2"/>
          </p:cNvCxnSpPr>
          <p:nvPr/>
        </p:nvCxnSpPr>
        <p:spPr>
          <a:xfrm flipV="1">
            <a:off x="1963284" y="2405634"/>
            <a:ext cx="291003" cy="24061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35CF0048-4881-7584-49A6-71E21A0EBB37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89E935-A515-2FC0-E21B-16A58E784A5F}"/>
              </a:ext>
            </a:extLst>
          </p:cNvPr>
          <p:cNvSpPr txBox="1"/>
          <p:nvPr/>
        </p:nvSpPr>
        <p:spPr>
          <a:xfrm>
            <a:off x="-694076" y="46589"/>
            <a:ext cx="44931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393550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77182" y="11576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E150BA21-469D-4A60-85B3-ED93B8EF25C9}"/>
              </a:ext>
            </a:extLst>
          </p:cNvPr>
          <p:cNvSpPr/>
          <p:nvPr/>
        </p:nvSpPr>
        <p:spPr>
          <a:xfrm>
            <a:off x="134101" y="903421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57BD62E-0B1F-40A0-801B-F95080E57E7C}"/>
              </a:ext>
            </a:extLst>
          </p:cNvPr>
          <p:cNvSpPr txBox="1"/>
          <p:nvPr/>
        </p:nvSpPr>
        <p:spPr>
          <a:xfrm>
            <a:off x="139145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7DA39DC-01AE-471A-82C2-098DF5CFAFF6}"/>
              </a:ext>
            </a:extLst>
          </p:cNvPr>
          <p:cNvSpPr/>
          <p:nvPr/>
        </p:nvSpPr>
        <p:spPr>
          <a:xfrm>
            <a:off x="497631" y="868823"/>
            <a:ext cx="85760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cs typeface="Arial" panose="020B0604020202020204" pitchFamily="34" charset="0"/>
              </a:rPr>
              <a:t>Complete the sentences using the correct form of the phrases in 1.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882424-9F3E-40FD-BC81-308B4BF88AB2}"/>
              </a:ext>
            </a:extLst>
          </p:cNvPr>
          <p:cNvSpPr txBox="1"/>
          <p:nvPr/>
        </p:nvSpPr>
        <p:spPr>
          <a:xfrm>
            <a:off x="171144" y="1658095"/>
            <a:ext cx="82855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rgbClr val="002060"/>
                </a:solidFill>
              </a:rPr>
              <a:t>1. </a:t>
            </a:r>
            <a:r>
              <a:rPr lang="en-US" sz="2500" dirty="0"/>
              <a:t>She left her current job in order to ___________________ music.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F5C61E-1D02-4D78-986F-53D57273AB28}"/>
              </a:ext>
            </a:extLst>
          </p:cNvPr>
          <p:cNvSpPr txBox="1"/>
          <p:nvPr/>
        </p:nvSpPr>
        <p:spPr>
          <a:xfrm>
            <a:off x="171144" y="2437421"/>
            <a:ext cx="827102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rgbClr val="002060"/>
                </a:solidFill>
              </a:rPr>
              <a:t>2. </a:t>
            </a:r>
            <a:r>
              <a:rPr lang="en-US" sz="2500" dirty="0"/>
              <a:t>I have earned some money and ____________________ from my previous part-time jobs.</a:t>
            </a:r>
          </a:p>
          <a:p>
            <a:endParaRPr lang="en-US" sz="25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42F059-0DE5-4AC2-8872-889DBCC26735}"/>
              </a:ext>
            </a:extLst>
          </p:cNvPr>
          <p:cNvSpPr txBox="1"/>
          <p:nvPr/>
        </p:nvSpPr>
        <p:spPr>
          <a:xfrm>
            <a:off x="200188" y="3288594"/>
            <a:ext cx="80353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rgbClr val="002060"/>
                </a:solidFill>
              </a:rPr>
              <a:t>3. </a:t>
            </a:r>
            <a:r>
              <a:rPr lang="en-US" sz="2500" dirty="0"/>
              <a:t>If you _________________________, </a:t>
            </a:r>
          </a:p>
          <a:p>
            <a:r>
              <a:rPr lang="en-US" sz="2500" dirty="0"/>
              <a:t>it will be an advantage when you apply for this job.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50315A-D033-4335-8012-4AB078C55EBB}"/>
              </a:ext>
            </a:extLst>
          </p:cNvPr>
          <p:cNvSpPr txBox="1"/>
          <p:nvPr/>
        </p:nvSpPr>
        <p:spPr>
          <a:xfrm>
            <a:off x="5055328" y="1675647"/>
            <a:ext cx="315586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>
                <a:solidFill>
                  <a:srgbClr val="C00000"/>
                </a:solidFill>
              </a:rPr>
              <a:t>pursue her passion for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759418-E408-4E53-9C33-C8668DB680A2}"/>
              </a:ext>
            </a:extLst>
          </p:cNvPr>
          <p:cNvSpPr txBox="1"/>
          <p:nvPr/>
        </p:nvSpPr>
        <p:spPr>
          <a:xfrm>
            <a:off x="4630311" y="2454329"/>
            <a:ext cx="335508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>
                <a:solidFill>
                  <a:srgbClr val="C00000"/>
                </a:solidFill>
              </a:rPr>
              <a:t>gained work experience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3BC6A6-B8D7-4058-B49E-9A168F1FE3CA}"/>
              </a:ext>
            </a:extLst>
          </p:cNvPr>
          <p:cNvSpPr txBox="1"/>
          <p:nvPr/>
        </p:nvSpPr>
        <p:spPr>
          <a:xfrm>
            <a:off x="1375999" y="3293655"/>
            <a:ext cx="404296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>
                <a:solidFill>
                  <a:srgbClr val="C00000"/>
                </a:solidFill>
              </a:rPr>
              <a:t>have an outgoing personality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A90C4BA-3072-63D6-C82A-470965F2F0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83186" y="3079029"/>
            <a:ext cx="1973172" cy="19063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3A2F82-63D1-2AD7-0B83-DCD25907EDAC}"/>
              </a:ext>
            </a:extLst>
          </p:cNvPr>
          <p:cNvSpPr txBox="1"/>
          <p:nvPr/>
        </p:nvSpPr>
        <p:spPr>
          <a:xfrm>
            <a:off x="184421" y="72310"/>
            <a:ext cx="38533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VOCABULARY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82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77182" y="11576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E150BA21-469D-4A60-85B3-ED93B8EF25C9}"/>
              </a:ext>
            </a:extLst>
          </p:cNvPr>
          <p:cNvSpPr/>
          <p:nvPr/>
        </p:nvSpPr>
        <p:spPr>
          <a:xfrm>
            <a:off x="72871" y="89200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57BD62E-0B1F-40A0-801B-F95080E57E7C}"/>
              </a:ext>
            </a:extLst>
          </p:cNvPr>
          <p:cNvSpPr txBox="1"/>
          <p:nvPr/>
        </p:nvSpPr>
        <p:spPr>
          <a:xfrm>
            <a:off x="89480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882424-9F3E-40FD-BC81-308B4BF88AB2}"/>
              </a:ext>
            </a:extLst>
          </p:cNvPr>
          <p:cNvSpPr txBox="1"/>
          <p:nvPr/>
        </p:nvSpPr>
        <p:spPr>
          <a:xfrm>
            <a:off x="323276" y="1867112"/>
            <a:ext cx="6882195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rgbClr val="002060"/>
                </a:solidFill>
              </a:rPr>
              <a:t>4. </a:t>
            </a:r>
            <a:r>
              <a:rPr lang="en-US" sz="2500" dirty="0"/>
              <a:t>In addition to technical knowledge, you also need to ________________ such as communication and teamwork skills.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92FB34-8E91-466E-9CEF-FF77A24796A8}"/>
              </a:ext>
            </a:extLst>
          </p:cNvPr>
          <p:cNvSpPr txBox="1"/>
          <p:nvPr/>
        </p:nvSpPr>
        <p:spPr>
          <a:xfrm>
            <a:off x="261913" y="3288439"/>
            <a:ext cx="666321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rgbClr val="002060"/>
                </a:solidFill>
              </a:rPr>
              <a:t>5. </a:t>
            </a:r>
            <a:r>
              <a:rPr lang="en-US" sz="2500" dirty="0"/>
              <a:t>Your working environment may not always be pleasant. Sometimes, you have to _________________________.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A8A6DE-1D18-40DC-B633-F224DD6534AD}"/>
              </a:ext>
            </a:extLst>
          </p:cNvPr>
          <p:cNvSpPr txBox="1"/>
          <p:nvPr/>
        </p:nvSpPr>
        <p:spPr>
          <a:xfrm>
            <a:off x="722212" y="2276216"/>
            <a:ext cx="255422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>
                <a:solidFill>
                  <a:srgbClr val="C00000"/>
                </a:solidFill>
              </a:rPr>
              <a:t>develop soft skills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4015E4-DF68-4C8D-8D38-C61E82630826}"/>
              </a:ext>
            </a:extLst>
          </p:cNvPr>
          <p:cNvSpPr txBox="1"/>
          <p:nvPr/>
        </p:nvSpPr>
        <p:spPr>
          <a:xfrm>
            <a:off x="312460" y="4053571"/>
            <a:ext cx="399019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>
                <a:solidFill>
                  <a:srgbClr val="C00000"/>
                </a:solidFill>
              </a:rPr>
              <a:t>deal with stressful situations</a:t>
            </a:r>
          </a:p>
        </p:txBody>
      </p:sp>
      <p:pic>
        <p:nvPicPr>
          <p:cNvPr id="172" name="Picture 171">
            <a:extLst>
              <a:ext uri="{FF2B5EF4-FFF2-40B4-BE49-F238E27FC236}">
                <a16:creationId xmlns:a16="http://schemas.microsoft.com/office/drawing/2014/main" id="{65D0CE2A-70BE-6538-43F0-59F2A972F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564" y="1416423"/>
            <a:ext cx="4745161" cy="37270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01752DF-AD15-0739-9C33-737BB0A13188}"/>
              </a:ext>
            </a:extLst>
          </p:cNvPr>
          <p:cNvSpPr txBox="1"/>
          <p:nvPr/>
        </p:nvSpPr>
        <p:spPr>
          <a:xfrm>
            <a:off x="184421" y="72310"/>
            <a:ext cx="38533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VOCABULARY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CF10669-022E-7BCE-5EC4-1BF1509FAB7D}"/>
              </a:ext>
            </a:extLst>
          </p:cNvPr>
          <p:cNvSpPr/>
          <p:nvPr/>
        </p:nvSpPr>
        <p:spPr>
          <a:xfrm>
            <a:off x="462124" y="839518"/>
            <a:ext cx="8592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cs typeface="Arial" panose="020B0604020202020204" pitchFamily="34" charset="0"/>
              </a:rPr>
              <a:t>Complete the sentences using the correct form of the phrases in 1.</a:t>
            </a:r>
          </a:p>
          <a:p>
            <a:endParaRPr lang="en-US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6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4A2DEAE-F17E-1642-D695-C9A8D5CD7D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739" y="322379"/>
            <a:ext cx="8675076" cy="4513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91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6333857-90C6-B40E-2D6A-52F359E0AD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444453"/>
              </p:ext>
            </p:extLst>
          </p:nvPr>
        </p:nvGraphicFramePr>
        <p:xfrm>
          <a:off x="0" y="662939"/>
          <a:ext cx="9144000" cy="448056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391508">
                  <a:extLst>
                    <a:ext uri="{9D8B030D-6E8A-4147-A177-3AD203B41FA5}">
                      <a16:colId xmlns:a16="http://schemas.microsoft.com/office/drawing/2014/main" val="2597522972"/>
                    </a:ext>
                  </a:extLst>
                </a:gridCol>
                <a:gridCol w="6752492">
                  <a:extLst>
                    <a:ext uri="{9D8B030D-6E8A-4147-A177-3AD203B41FA5}">
                      <a16:colId xmlns:a16="http://schemas.microsoft.com/office/drawing/2014/main" val="3239754514"/>
                    </a:ext>
                  </a:extLst>
                </a:gridCol>
              </a:tblGrid>
              <a:tr h="422512">
                <a:tc>
                  <a:txBody>
                    <a:bodyPr/>
                    <a:lstStyle/>
                    <a:p>
                      <a:r>
                        <a:rPr lang="en-US" sz="2400" b="0" dirty="0"/>
                        <a:t>live up to</a:t>
                      </a:r>
                      <a:endParaRPr lang="en-US" sz="2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meet someone’s expectations</a:t>
                      </a:r>
                      <a:endParaRPr lang="en-US" sz="2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9376801"/>
                  </a:ext>
                </a:extLst>
              </a:tr>
              <a:tr h="422512">
                <a:tc>
                  <a:txBody>
                    <a:bodyPr/>
                    <a:lstStyle/>
                    <a:p>
                      <a:r>
                        <a:rPr lang="en-US" sz="2400" dirty="0"/>
                        <a:t>cut down on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reduce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6177768"/>
                  </a:ext>
                </a:extLst>
              </a:tr>
              <a:tr h="422512">
                <a:tc>
                  <a:txBody>
                    <a:bodyPr/>
                    <a:lstStyle/>
                    <a:p>
                      <a:r>
                        <a:rPr lang="en-US" sz="2400" dirty="0"/>
                        <a:t>get on with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have a good relationship with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2771675"/>
                  </a:ext>
                </a:extLst>
              </a:tr>
              <a:tr h="760522">
                <a:tc>
                  <a:txBody>
                    <a:bodyPr/>
                    <a:lstStyle/>
                    <a:p>
                      <a:r>
                        <a:rPr lang="en-US" sz="2400" dirty="0"/>
                        <a:t>put up with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accept an unpleasant situation/person without complaining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7803326"/>
                  </a:ext>
                </a:extLst>
              </a:tr>
              <a:tr h="422512">
                <a:tc>
                  <a:txBody>
                    <a:bodyPr/>
                    <a:lstStyle/>
                    <a:p>
                      <a:r>
                        <a:rPr lang="en-US" sz="2400" dirty="0"/>
                        <a:t>go in for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have something as an interest or a hobby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3716715"/>
                  </a:ext>
                </a:extLst>
              </a:tr>
              <a:tr h="422512">
                <a:tc>
                  <a:txBody>
                    <a:bodyPr/>
                    <a:lstStyle/>
                    <a:p>
                      <a:r>
                        <a:rPr lang="en-US" sz="2400" dirty="0"/>
                        <a:t>get through to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contact somebody by phone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6845034"/>
                  </a:ext>
                </a:extLst>
              </a:tr>
              <a:tr h="422512">
                <a:tc>
                  <a:txBody>
                    <a:bodyPr/>
                    <a:lstStyle/>
                    <a:p>
                      <a:r>
                        <a:rPr lang="en-US" sz="2400" dirty="0"/>
                        <a:t>look forward to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expect something because you enjoy it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008717"/>
                  </a:ext>
                </a:extLst>
              </a:tr>
              <a:tr h="422512">
                <a:tc>
                  <a:txBody>
                    <a:bodyPr/>
                    <a:lstStyle/>
                    <a:p>
                      <a:r>
                        <a:rPr lang="en-US" sz="2400" dirty="0"/>
                        <a:t>keep up with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learn about the current developments of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377302"/>
                  </a:ext>
                </a:extLst>
              </a:tr>
              <a:tr h="422512">
                <a:tc>
                  <a:txBody>
                    <a:bodyPr/>
                    <a:lstStyle/>
                    <a:p>
                      <a:r>
                        <a:rPr lang="en-US" sz="2400" dirty="0"/>
                        <a:t>…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2930187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8A72E3A-5DB1-9E6E-B9D7-B9F0DE4E1C1C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A2C2F6-BA03-8C59-8C9E-1238E2A32C7D}"/>
              </a:ext>
            </a:extLst>
          </p:cNvPr>
          <p:cNvSpPr txBox="1"/>
          <p:nvPr/>
        </p:nvSpPr>
        <p:spPr>
          <a:xfrm>
            <a:off x="243391" y="28578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1123585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F46F5FC-3DE5-E54E-2DF9-D92750C1DE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873367"/>
            <a:ext cx="7886700" cy="1726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87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B6EAC32-9326-2AD6-8705-4732C40515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1292" cy="51435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65D353E-7428-4568-27A0-5E0F85E0450E}"/>
              </a:ext>
            </a:extLst>
          </p:cNvPr>
          <p:cNvSpPr txBox="1"/>
          <p:nvPr/>
        </p:nvSpPr>
        <p:spPr>
          <a:xfrm>
            <a:off x="2420813" y="428867"/>
            <a:ext cx="5319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</a:rPr>
              <a:t>Career paths</a:t>
            </a:r>
          </a:p>
        </p:txBody>
      </p:sp>
      <p:pic>
        <p:nvPicPr>
          <p:cNvPr id="13" name="Graphic 12" descr="Graph paper with calculator, ruler, highlighter, and pencils">
            <a:extLst>
              <a:ext uri="{FF2B5EF4-FFF2-40B4-BE49-F238E27FC236}">
                <a16:creationId xmlns:a16="http://schemas.microsoft.com/office/drawing/2014/main" id="{549CADE1-1689-B704-E57C-EC3968DC51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9367" y="2281463"/>
            <a:ext cx="3262891" cy="311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5103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77182" y="11576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E150BA21-469D-4A60-85B3-ED93B8EF25C9}"/>
              </a:ext>
            </a:extLst>
          </p:cNvPr>
          <p:cNvSpPr/>
          <p:nvPr/>
        </p:nvSpPr>
        <p:spPr>
          <a:xfrm>
            <a:off x="355960" y="71013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57BD62E-0B1F-40A0-801B-F95080E57E7C}"/>
              </a:ext>
            </a:extLst>
          </p:cNvPr>
          <p:cNvSpPr txBox="1"/>
          <p:nvPr/>
        </p:nvSpPr>
        <p:spPr>
          <a:xfrm>
            <a:off x="332946" y="613353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7DA39DC-01AE-471A-82C2-098DF5CFAFF6}"/>
              </a:ext>
            </a:extLst>
          </p:cNvPr>
          <p:cNvSpPr/>
          <p:nvPr/>
        </p:nvSpPr>
        <p:spPr>
          <a:xfrm>
            <a:off x="845484" y="588406"/>
            <a:ext cx="82985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cs typeface="Arial" panose="020B0604020202020204" pitchFamily="34" charset="0"/>
              </a:rPr>
              <a:t>Match the verbs in 1–4 with the adverbs (a–d) and the prepositions in A-D to make complete sentences.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BA3894-2B5A-4CED-B60E-C279BAD285D5}"/>
              </a:ext>
            </a:extLst>
          </p:cNvPr>
          <p:cNvSpPr txBox="1"/>
          <p:nvPr/>
        </p:nvSpPr>
        <p:spPr>
          <a:xfrm>
            <a:off x="1101436" y="2057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D9BD9-52E8-94C0-74CF-D83C15628CA4}"/>
              </a:ext>
            </a:extLst>
          </p:cNvPr>
          <p:cNvSpPr txBox="1"/>
          <p:nvPr/>
        </p:nvSpPr>
        <p:spPr>
          <a:xfrm>
            <a:off x="243391" y="28578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GRAMMAR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67C752A-CE4D-B40F-BEDC-6E495DAB2BC7}"/>
              </a:ext>
            </a:extLst>
          </p:cNvPr>
          <p:cNvSpPr/>
          <p:nvPr/>
        </p:nvSpPr>
        <p:spPr>
          <a:xfrm>
            <a:off x="6803612" y="1469018"/>
            <a:ext cx="366824" cy="366576"/>
          </a:xfrm>
          <a:prstGeom prst="ellips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4"/>
                </a:solidFill>
              </a:rPr>
              <a:t>A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9EE08E8-2887-9179-59FA-653B0C5C9DEA}"/>
              </a:ext>
            </a:extLst>
          </p:cNvPr>
          <p:cNvGrpSpPr/>
          <p:nvPr/>
        </p:nvGrpSpPr>
        <p:grpSpPr>
          <a:xfrm>
            <a:off x="115525" y="1254643"/>
            <a:ext cx="4657413" cy="1229262"/>
            <a:chOff x="248675" y="1492672"/>
            <a:chExt cx="3398653" cy="1229262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AC24D106-BEEB-D558-38BD-7792AEE6D282}"/>
                </a:ext>
              </a:extLst>
            </p:cNvPr>
            <p:cNvSpPr/>
            <p:nvPr/>
          </p:nvSpPr>
          <p:spPr>
            <a:xfrm>
              <a:off x="350873" y="1499191"/>
              <a:ext cx="3296455" cy="1222743"/>
            </a:xfrm>
            <a:prstGeom prst="roundRect">
              <a:avLst/>
            </a:prstGeom>
            <a:ln>
              <a:solidFill>
                <a:schemeClr val="accent4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sz="2000" dirty="0"/>
                <a:t>I have tried to contact the employment agency several times, but I haven’t been able to get …</a:t>
              </a: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946D630E-7382-69F0-E461-91761D880082}"/>
                </a:ext>
              </a:extLst>
            </p:cNvPr>
            <p:cNvSpPr/>
            <p:nvPr/>
          </p:nvSpPr>
          <p:spPr>
            <a:xfrm>
              <a:off x="248675" y="1492672"/>
              <a:ext cx="222114" cy="305852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1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17C46104-3112-A902-32D0-365B994DEA32}"/>
              </a:ext>
            </a:extLst>
          </p:cNvPr>
          <p:cNvGrpSpPr/>
          <p:nvPr/>
        </p:nvGrpSpPr>
        <p:grpSpPr>
          <a:xfrm>
            <a:off x="5084190" y="1622361"/>
            <a:ext cx="1418451" cy="478465"/>
            <a:chOff x="4161648" y="1814094"/>
            <a:chExt cx="1418451" cy="478465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EF26EFDA-F456-DDE9-72B6-9D62C8E9A135}"/>
                </a:ext>
              </a:extLst>
            </p:cNvPr>
            <p:cNvSpPr/>
            <p:nvPr/>
          </p:nvSpPr>
          <p:spPr>
            <a:xfrm>
              <a:off x="4304192" y="1814094"/>
              <a:ext cx="1275907" cy="47846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up</a:t>
              </a: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1C8F0EB5-3D79-9ADA-0F72-D2A6BB19BD27}"/>
                </a:ext>
              </a:extLst>
            </p:cNvPr>
            <p:cNvSpPr/>
            <p:nvPr/>
          </p:nvSpPr>
          <p:spPr>
            <a:xfrm>
              <a:off x="4161648" y="1903994"/>
              <a:ext cx="259843" cy="298663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a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36B2157-F0EF-723C-0128-324FBD19A95C}"/>
              </a:ext>
            </a:extLst>
          </p:cNvPr>
          <p:cNvGrpSpPr/>
          <p:nvPr/>
        </p:nvGrpSpPr>
        <p:grpSpPr>
          <a:xfrm>
            <a:off x="6803612" y="1469018"/>
            <a:ext cx="2224863" cy="699242"/>
            <a:chOff x="5971613" y="1467353"/>
            <a:chExt cx="2224863" cy="699242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51D0E207-9C6B-C85C-B531-C4FE09337543}"/>
                </a:ext>
              </a:extLst>
            </p:cNvPr>
            <p:cNvSpPr/>
            <p:nvPr/>
          </p:nvSpPr>
          <p:spPr>
            <a:xfrm>
              <a:off x="6155025" y="1594549"/>
              <a:ext cx="2041451" cy="572046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… to hearing from them.</a:t>
              </a: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9DF93306-B111-4512-9D18-50AD5C8C830D}"/>
                </a:ext>
              </a:extLst>
            </p:cNvPr>
            <p:cNvSpPr/>
            <p:nvPr/>
          </p:nvSpPr>
          <p:spPr>
            <a:xfrm>
              <a:off x="5971613" y="1467353"/>
              <a:ext cx="366824" cy="3665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A</a:t>
              </a:r>
            </a:p>
          </p:txBody>
        </p:sp>
      </p:grp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B40FCB27-2792-2C50-F178-4154376A941E}"/>
              </a:ext>
            </a:extLst>
          </p:cNvPr>
          <p:cNvSpPr/>
          <p:nvPr/>
        </p:nvSpPr>
        <p:spPr>
          <a:xfrm>
            <a:off x="255573" y="2536607"/>
            <a:ext cx="4502333" cy="905956"/>
          </a:xfrm>
          <a:prstGeom prst="roundRect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/>
              <a:t>After graduating from a medical school, my father had to work very hard to keep …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CB2A9475-B959-19FF-8945-1AEF60647EB3}"/>
              </a:ext>
            </a:extLst>
          </p:cNvPr>
          <p:cNvSpPr/>
          <p:nvPr/>
        </p:nvSpPr>
        <p:spPr>
          <a:xfrm>
            <a:off x="298105" y="3495265"/>
            <a:ext cx="4474833" cy="673656"/>
          </a:xfrm>
          <a:prstGeom prst="roundRect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/>
              <a:t>I have sent them my CV and application letter. Now, I’m looking …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5A43C973-D98C-8458-EAB9-C5B8D71C755E}"/>
              </a:ext>
            </a:extLst>
          </p:cNvPr>
          <p:cNvSpPr/>
          <p:nvPr/>
        </p:nvSpPr>
        <p:spPr>
          <a:xfrm>
            <a:off x="298105" y="4274325"/>
            <a:ext cx="4474833" cy="673657"/>
          </a:xfrm>
          <a:prstGeom prst="roundRect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/>
              <a:t>As the factory gets more automated, its management plans to cut …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EE870B7B-EAF1-CEE3-CD38-157EA1947B7A}"/>
              </a:ext>
            </a:extLst>
          </p:cNvPr>
          <p:cNvSpPr/>
          <p:nvPr/>
        </p:nvSpPr>
        <p:spPr>
          <a:xfrm>
            <a:off x="88354" y="2530807"/>
            <a:ext cx="304378" cy="305852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2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FDFBC3C2-F60A-26D2-A909-00B274E34B02}"/>
              </a:ext>
            </a:extLst>
          </p:cNvPr>
          <p:cNvSpPr/>
          <p:nvPr/>
        </p:nvSpPr>
        <p:spPr>
          <a:xfrm>
            <a:off x="115524" y="3491883"/>
            <a:ext cx="304379" cy="305852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3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8C5B9441-F509-B0A3-B4F0-D9528E1DCB56}"/>
              </a:ext>
            </a:extLst>
          </p:cNvPr>
          <p:cNvSpPr/>
          <p:nvPr/>
        </p:nvSpPr>
        <p:spPr>
          <a:xfrm>
            <a:off x="115524" y="4214833"/>
            <a:ext cx="304379" cy="305852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4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DE26C540-A913-E1F5-9808-409669AC63A0}"/>
              </a:ext>
            </a:extLst>
          </p:cNvPr>
          <p:cNvGrpSpPr/>
          <p:nvPr/>
        </p:nvGrpSpPr>
        <p:grpSpPr>
          <a:xfrm>
            <a:off x="5117116" y="2761293"/>
            <a:ext cx="1418451" cy="478465"/>
            <a:chOff x="4161648" y="1814094"/>
            <a:chExt cx="1418451" cy="478465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BCF27713-3C19-078A-AC8E-7BE5C2A03048}"/>
                </a:ext>
              </a:extLst>
            </p:cNvPr>
            <p:cNvSpPr/>
            <p:nvPr/>
          </p:nvSpPr>
          <p:spPr>
            <a:xfrm>
              <a:off x="4304192" y="1814094"/>
              <a:ext cx="1275907" cy="47846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forward</a:t>
              </a: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9CE1FAC-3C4D-218B-ABF7-CE024B1AFDA3}"/>
                </a:ext>
              </a:extLst>
            </p:cNvPr>
            <p:cNvSpPr/>
            <p:nvPr/>
          </p:nvSpPr>
          <p:spPr>
            <a:xfrm>
              <a:off x="4161648" y="1903994"/>
              <a:ext cx="259843" cy="298663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b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8058E3A-8919-831B-A04B-A1CBB1E5C6B4}"/>
              </a:ext>
            </a:extLst>
          </p:cNvPr>
          <p:cNvGrpSpPr/>
          <p:nvPr/>
        </p:nvGrpSpPr>
        <p:grpSpPr>
          <a:xfrm>
            <a:off x="5163111" y="3644809"/>
            <a:ext cx="1418451" cy="478465"/>
            <a:chOff x="4161648" y="1814094"/>
            <a:chExt cx="1418451" cy="478465"/>
          </a:xfrm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5581BE4B-21B2-205B-48FD-EFB91A0B97D0}"/>
                </a:ext>
              </a:extLst>
            </p:cNvPr>
            <p:cNvSpPr/>
            <p:nvPr/>
          </p:nvSpPr>
          <p:spPr>
            <a:xfrm>
              <a:off x="4304192" y="1814094"/>
              <a:ext cx="1275907" cy="47846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down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298D02EA-4D68-BFF8-E094-3F1F69338960}"/>
                </a:ext>
              </a:extLst>
            </p:cNvPr>
            <p:cNvSpPr/>
            <p:nvPr/>
          </p:nvSpPr>
          <p:spPr>
            <a:xfrm>
              <a:off x="4161648" y="1903994"/>
              <a:ext cx="259843" cy="298663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c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F6B6701A-DDB9-964D-5C75-E9370741B044}"/>
              </a:ext>
            </a:extLst>
          </p:cNvPr>
          <p:cNvGrpSpPr/>
          <p:nvPr/>
        </p:nvGrpSpPr>
        <p:grpSpPr>
          <a:xfrm>
            <a:off x="5217158" y="4362595"/>
            <a:ext cx="1364404" cy="478465"/>
            <a:chOff x="4161648" y="1814092"/>
            <a:chExt cx="1364404" cy="478465"/>
          </a:xfrm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C9D2AEC1-3ADB-A74A-5B06-32496D0A948F}"/>
                </a:ext>
              </a:extLst>
            </p:cNvPr>
            <p:cNvSpPr/>
            <p:nvPr/>
          </p:nvSpPr>
          <p:spPr>
            <a:xfrm>
              <a:off x="4250145" y="1814092"/>
              <a:ext cx="1275907" cy="47846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through</a:t>
              </a: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320C5AD6-6A0F-5F5F-2E2C-60D366115F46}"/>
                </a:ext>
              </a:extLst>
            </p:cNvPr>
            <p:cNvSpPr/>
            <p:nvPr/>
          </p:nvSpPr>
          <p:spPr>
            <a:xfrm>
              <a:off x="4161648" y="1903994"/>
              <a:ext cx="259843" cy="298663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d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8831CE7-4172-202A-A23B-8FB7F3E428DE}"/>
              </a:ext>
            </a:extLst>
          </p:cNvPr>
          <p:cNvGrpSpPr/>
          <p:nvPr/>
        </p:nvGrpSpPr>
        <p:grpSpPr>
          <a:xfrm>
            <a:off x="6803612" y="2581479"/>
            <a:ext cx="2224863" cy="699242"/>
            <a:chOff x="5971613" y="1467353"/>
            <a:chExt cx="2224863" cy="699242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23BFF582-3927-DA6F-4559-51C4A947EBAB}"/>
                </a:ext>
              </a:extLst>
            </p:cNvPr>
            <p:cNvSpPr/>
            <p:nvPr/>
          </p:nvSpPr>
          <p:spPr>
            <a:xfrm>
              <a:off x="6155025" y="1594549"/>
              <a:ext cx="2041451" cy="572046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… on staff.</a:t>
              </a: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116D76AC-F004-20F1-7A70-4D3B360CD067}"/>
                </a:ext>
              </a:extLst>
            </p:cNvPr>
            <p:cNvSpPr/>
            <p:nvPr/>
          </p:nvSpPr>
          <p:spPr>
            <a:xfrm>
              <a:off x="5971613" y="1467353"/>
              <a:ext cx="366824" cy="3665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B</a:t>
              </a: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786BD3A8-80F4-BA06-CBC0-90BE5E40F59E}"/>
              </a:ext>
            </a:extLst>
          </p:cNvPr>
          <p:cNvGrpSpPr/>
          <p:nvPr/>
        </p:nvGrpSpPr>
        <p:grpSpPr>
          <a:xfrm>
            <a:off x="6803612" y="3482472"/>
            <a:ext cx="2224863" cy="699242"/>
            <a:chOff x="5971613" y="1467353"/>
            <a:chExt cx="2224863" cy="699242"/>
          </a:xfrm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7CDE0DB9-99F7-B512-03CA-19FB23909160}"/>
                </a:ext>
              </a:extLst>
            </p:cNvPr>
            <p:cNvSpPr/>
            <p:nvPr/>
          </p:nvSpPr>
          <p:spPr>
            <a:xfrm>
              <a:off x="6155025" y="1594549"/>
              <a:ext cx="2041451" cy="572046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… to anyone.</a:t>
              </a: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549A3E0D-65A1-E673-9BFE-26AC91E0DE05}"/>
                </a:ext>
              </a:extLst>
            </p:cNvPr>
            <p:cNvSpPr/>
            <p:nvPr/>
          </p:nvSpPr>
          <p:spPr>
            <a:xfrm>
              <a:off x="5971613" y="1467353"/>
              <a:ext cx="366824" cy="3665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C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71FDA2AE-3043-DEDD-2858-8227DF376E2A}"/>
              </a:ext>
            </a:extLst>
          </p:cNvPr>
          <p:cNvGrpSpPr/>
          <p:nvPr/>
        </p:nvGrpSpPr>
        <p:grpSpPr>
          <a:xfrm>
            <a:off x="6803612" y="4171064"/>
            <a:ext cx="2224863" cy="699242"/>
            <a:chOff x="5971613" y="1467353"/>
            <a:chExt cx="2224863" cy="699242"/>
          </a:xfrm>
        </p:grpSpPr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E09946B0-0B56-095E-D173-58C1814A748B}"/>
                </a:ext>
              </a:extLst>
            </p:cNvPr>
            <p:cNvSpPr/>
            <p:nvPr/>
          </p:nvSpPr>
          <p:spPr>
            <a:xfrm>
              <a:off x="6155025" y="1594549"/>
              <a:ext cx="2041451" cy="572046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… with medical knowledge.</a:t>
              </a: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ABFEECDC-D943-6376-2F1B-ACDE5E3E8E8C}"/>
                </a:ext>
              </a:extLst>
            </p:cNvPr>
            <p:cNvSpPr/>
            <p:nvPr/>
          </p:nvSpPr>
          <p:spPr>
            <a:xfrm>
              <a:off x="5971613" y="1467353"/>
              <a:ext cx="366824" cy="34962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D</a:t>
              </a:r>
            </a:p>
          </p:txBody>
        </p:sp>
      </p:grp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1ECEE09F-78B3-4B73-299F-20BCE53AC0ED}"/>
              </a:ext>
            </a:extLst>
          </p:cNvPr>
          <p:cNvCxnSpPr>
            <a:cxnSpLocks/>
            <a:stCxn id="53" idx="3"/>
            <a:endCxn id="76" idx="2"/>
          </p:cNvCxnSpPr>
          <p:nvPr/>
        </p:nvCxnSpPr>
        <p:spPr>
          <a:xfrm>
            <a:off x="4772938" y="1872534"/>
            <a:ext cx="444220" cy="27292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63E7BD23-19F5-689D-2473-AA31369A3BCB}"/>
              </a:ext>
            </a:extLst>
          </p:cNvPr>
          <p:cNvCxnSpPr>
            <a:stCxn id="75" idx="3"/>
            <a:endCxn id="82" idx="2"/>
          </p:cNvCxnSpPr>
          <p:nvPr/>
        </p:nvCxnSpPr>
        <p:spPr>
          <a:xfrm flipV="1">
            <a:off x="6581562" y="3665760"/>
            <a:ext cx="222050" cy="9360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6963C6F5-F84C-E98D-55E5-7D41BD839051}"/>
              </a:ext>
            </a:extLst>
          </p:cNvPr>
          <p:cNvCxnSpPr>
            <a:stCxn id="62" idx="3"/>
            <a:endCxn id="58" idx="2"/>
          </p:cNvCxnSpPr>
          <p:nvPr/>
        </p:nvCxnSpPr>
        <p:spPr>
          <a:xfrm flipV="1">
            <a:off x="4757906" y="1861593"/>
            <a:ext cx="326284" cy="1127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E6540E09-140A-061E-38A0-9CD1CBF504EA}"/>
              </a:ext>
            </a:extLst>
          </p:cNvPr>
          <p:cNvCxnSpPr>
            <a:cxnSpLocks/>
            <a:stCxn id="57" idx="3"/>
            <a:endCxn id="85" idx="2"/>
          </p:cNvCxnSpPr>
          <p:nvPr/>
        </p:nvCxnSpPr>
        <p:spPr>
          <a:xfrm>
            <a:off x="6502641" y="1861594"/>
            <a:ext cx="300971" cy="24842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EB3E2D21-3429-7A2A-7D9A-F54052742902}"/>
              </a:ext>
            </a:extLst>
          </p:cNvPr>
          <p:cNvCxnSpPr>
            <a:stCxn id="63" idx="3"/>
            <a:endCxn id="70" idx="2"/>
          </p:cNvCxnSpPr>
          <p:nvPr/>
        </p:nvCxnSpPr>
        <p:spPr>
          <a:xfrm flipV="1">
            <a:off x="4772938" y="3000525"/>
            <a:ext cx="344178" cy="8315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CEA0A4F5-89F9-DE46-7B26-3A6F8378B9F7}"/>
              </a:ext>
            </a:extLst>
          </p:cNvPr>
          <p:cNvCxnSpPr>
            <a:stCxn id="69" idx="3"/>
            <a:endCxn id="61" idx="2"/>
          </p:cNvCxnSpPr>
          <p:nvPr/>
        </p:nvCxnSpPr>
        <p:spPr>
          <a:xfrm flipV="1">
            <a:off x="6535567" y="1652306"/>
            <a:ext cx="268045" cy="13482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A11B8AA7-F95A-DEB4-9D22-BCC31047FF68}"/>
              </a:ext>
            </a:extLst>
          </p:cNvPr>
          <p:cNvCxnSpPr>
            <a:stCxn id="64" idx="3"/>
            <a:endCxn id="73" idx="2"/>
          </p:cNvCxnSpPr>
          <p:nvPr/>
        </p:nvCxnSpPr>
        <p:spPr>
          <a:xfrm flipV="1">
            <a:off x="4772938" y="3884041"/>
            <a:ext cx="390173" cy="7271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D5723C63-3E05-C29D-F0D3-61913521BEF8}"/>
              </a:ext>
            </a:extLst>
          </p:cNvPr>
          <p:cNvCxnSpPr>
            <a:stCxn id="72" idx="3"/>
            <a:endCxn id="79" idx="2"/>
          </p:cNvCxnSpPr>
          <p:nvPr/>
        </p:nvCxnSpPr>
        <p:spPr>
          <a:xfrm flipV="1">
            <a:off x="6581562" y="2764767"/>
            <a:ext cx="222050" cy="11192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716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7E199-7032-40AA-A95C-5716F14ED42D}"/>
              </a:ext>
            </a:extLst>
          </p:cNvPr>
          <p:cNvSpPr txBox="1"/>
          <p:nvPr/>
        </p:nvSpPr>
        <p:spPr>
          <a:xfrm>
            <a:off x="77182" y="11576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E150BA21-469D-4A60-85B3-ED93B8EF25C9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57BD62E-0B1F-40A0-801B-F95080E57E7C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7DA39DC-01AE-471A-82C2-098DF5CFAFF6}"/>
              </a:ext>
            </a:extLst>
          </p:cNvPr>
          <p:cNvSpPr/>
          <p:nvPr/>
        </p:nvSpPr>
        <p:spPr>
          <a:xfrm>
            <a:off x="803326" y="808238"/>
            <a:ext cx="80567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cs typeface="Arial" panose="020B0604020202020204" pitchFamily="34" charset="0"/>
              </a:rPr>
              <a:t>Work in pairs. Make true sentences about the career path of someone you know, using three-word phrasal verbs.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E82035-FC4B-4E9F-A416-EA1A06330883}"/>
              </a:ext>
            </a:extLst>
          </p:cNvPr>
          <p:cNvSpPr txBox="1"/>
          <p:nvPr/>
        </p:nvSpPr>
        <p:spPr>
          <a:xfrm>
            <a:off x="243391" y="28578"/>
            <a:ext cx="5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GRAMMAR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FEE4F7-D2E0-8800-06DF-CEF8FDA5F8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245"/>
          <a:stretch/>
        </p:blipFill>
        <p:spPr>
          <a:xfrm>
            <a:off x="3441705" y="3805285"/>
            <a:ext cx="802462" cy="13580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4201BD-A75E-9D54-15FE-AE18A526A4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4167" y="4085968"/>
            <a:ext cx="727543" cy="102895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8B09C3E-DE73-3E9A-E5F4-1416113FEFC2}"/>
              </a:ext>
            </a:extLst>
          </p:cNvPr>
          <p:cNvSpPr txBox="1"/>
          <p:nvPr/>
        </p:nvSpPr>
        <p:spPr>
          <a:xfrm>
            <a:off x="116676" y="2183227"/>
            <a:ext cx="898252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My eldest sister is very good at English, and my parents wanted her to become a teacher of English. However, she didn’t </a:t>
            </a:r>
            <a:r>
              <a:rPr lang="en-US" sz="2800" b="1" dirty="0"/>
              <a:t>live up to </a:t>
            </a:r>
            <a:r>
              <a:rPr lang="en-US" sz="2800" dirty="0"/>
              <a:t>my parents’ expectations. Instead, she </a:t>
            </a:r>
            <a:r>
              <a:rPr lang="en-US" sz="2800" b="1" dirty="0"/>
              <a:t>went in for </a:t>
            </a:r>
            <a:r>
              <a:rPr lang="en-US" sz="2800" dirty="0"/>
              <a:t>a game design competition and became a game designer.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DF0AF0-3463-5F60-DBAD-18427E626BF9}"/>
              </a:ext>
            </a:extLst>
          </p:cNvPr>
          <p:cNvSpPr txBox="1"/>
          <p:nvPr/>
        </p:nvSpPr>
        <p:spPr>
          <a:xfrm>
            <a:off x="169547" y="1582657"/>
            <a:ext cx="45985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E45983"/>
                </a:solidFill>
              </a:rPr>
              <a:t>Example:</a:t>
            </a:r>
          </a:p>
        </p:txBody>
      </p:sp>
    </p:spTree>
    <p:extLst>
      <p:ext uri="{BB962C8B-B14F-4D97-AF65-F5344CB8AC3E}">
        <p14:creationId xmlns:p14="http://schemas.microsoft.com/office/powerpoint/2010/main" val="10277051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98991" y="128899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1621" y="121725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14939" y="1218074"/>
            <a:ext cx="27680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498991" y="1771256"/>
            <a:ext cx="7593030" cy="297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Sentences stress and natural rhythm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Lexical items related to career path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Three-word phrasal verbs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5FDD8A-E1F6-7C1A-7A75-225EAF907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7898" y="1027650"/>
            <a:ext cx="2316802" cy="125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0411" y="1874757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+mn-lt"/>
                <a:cs typeface="Arial" panose="020B0604020202020204" pitchFamily="34" charset="0"/>
              </a:rPr>
              <a:t>Prepare Lesson 3 - Unit 9.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7138" y="1356794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9768" y="1285059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906723" y="1285059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C50085-9BBE-7736-B992-5E42D8E6AA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7734" y="1045173"/>
            <a:ext cx="2411263" cy="353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 descr="C:\Users\ADMIN\Desktop\Bach tuyet\54774f4bc8287c7337fadd5fbb419da6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" descr="C:\Users\ADMIN\Desktop\Bach tuyet\Snow_white_transparent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33800" y="2041634"/>
            <a:ext cx="932654" cy="2010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 descr="C:\Users\ADMIN\Desktop\Bach tuyet\43ebd44d263606f876d42fd2f199ea61 (4)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338519">
            <a:off x="7944327" y="3496708"/>
            <a:ext cx="1410187" cy="2016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 descr="C:\Users\ADMIN\Desktop\Bach tuyet\43ebd44d263606f876d42fd2f199ea61 (7)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5361056" y="3500748"/>
            <a:ext cx="1434898" cy="191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" descr="C:\Users\ADMIN\Desktop\Bach tuyet\RjAwOTQ4MTUyNEI3QjJCRTc2RjA6ZDA1ZjJmYTY2MjBkNDYzY2ZlZDNiOTA1Y2YxYTk1NzA6Ojo6OjA=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1006265">
            <a:off x="6758" y="3592376"/>
            <a:ext cx="1592716" cy="1808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" descr="C:\Users\ADMIN\Desktop\Bach tuyet\43ebd44d263606f876d42fd2f199ea61 (2)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1427022">
            <a:off x="5802632" y="3717970"/>
            <a:ext cx="1373981" cy="1857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 descr="C:\Users\ADMIN\Desktop\Bach tuyet\43ebd44d263606f876d42fd2f199ea61 (3).jp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561893" y="3924299"/>
            <a:ext cx="1659340" cy="1525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" descr="C:\Users\ADMIN\Desktop\Bach tuyet\43ebd44d263606f876d42fd2f199ea61 (5).jp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1608799">
            <a:off x="1056451" y="3433175"/>
            <a:ext cx="1242725" cy="1985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 descr="C:\Users\ADMIN\Desktop\Bach tuyet\43ebd44d263606f876d42fd2f199ea61 (8).jp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086600" y="3272546"/>
            <a:ext cx="1583524" cy="2176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" descr="C:\Users\ADMIN\Desktop\Bach tuyet\511929473-photo-clip-tre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644515" y="-2718793"/>
            <a:ext cx="7328054" cy="7730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" descr="C:\Users\ADMIN\Desktop\Bach tuyet\511929473-photo-clip-tre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-914400" y="-2118871"/>
            <a:ext cx="4558915" cy="7730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" descr="C:\Users\ADMIN\Desktop\Tai nguyen thiet ke tro choi\Bảng gỗ\wooden-blank-sign-clipart-1.jp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75695" y="-956817"/>
            <a:ext cx="8192610" cy="3059906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"/>
          <p:cNvSpPr txBox="1"/>
          <p:nvPr/>
        </p:nvSpPr>
        <p:spPr>
          <a:xfrm>
            <a:off x="1104736" y="789711"/>
            <a:ext cx="6934529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HIDE AND SEEK</a:t>
            </a:r>
          </a:p>
          <a:p>
            <a:pPr lvl="0" algn="ctr"/>
            <a:r>
              <a:rPr 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Snow White and the Seven Dwarfs</a:t>
            </a:r>
            <a:endParaRPr sz="3600" b="1" i="0" u="none" strike="noStrike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0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E092D6-CC1F-F67E-CE1E-7BDBBC72FC76}"/>
              </a:ext>
            </a:extLst>
          </p:cNvPr>
          <p:cNvSpPr txBox="1"/>
          <p:nvPr/>
        </p:nvSpPr>
        <p:spPr>
          <a:xfrm>
            <a:off x="215441" y="69455"/>
            <a:ext cx="3429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buClrTx/>
            </a:pPr>
            <a:r>
              <a:rPr lang="en-US" sz="2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82842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 descr="C:\Users\ADMIN\Desktop\Bach tuyet\54774f4bc8287c7337fadd5fbb419da6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" descr="C:\Users\ADMIN\Desktop\Bach tuyet\Snow_white_transparent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33800" y="2041634"/>
            <a:ext cx="932654" cy="2010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 descr="C:\Users\ADMIN\Desktop\Bach tuyet\43ebd44d263606f876d42fd2f199ea61 (4)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338519">
            <a:off x="7944327" y="3496708"/>
            <a:ext cx="1410187" cy="2016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 descr="C:\Users\ADMIN\Desktop\Bach tuyet\43ebd44d263606f876d42fd2f199ea61 (7)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5361056" y="3500748"/>
            <a:ext cx="1434898" cy="191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" descr="C:\Users\ADMIN\Desktop\Bach tuyet\RjAwOTQ4MTUyNEI3QjJCRTc2RjA6ZDA1ZjJmYTY2MjBkNDYzY2ZlZDNiOTA1Y2YxYTk1NzA6Ojo6OjA=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1006265">
            <a:off x="6758" y="3592376"/>
            <a:ext cx="1592716" cy="1808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" descr="C:\Users\ADMIN\Desktop\Bach tuyet\43ebd44d263606f876d42fd2f199ea61 (2)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1427022">
            <a:off x="5802632" y="3717970"/>
            <a:ext cx="1373981" cy="1857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 descr="C:\Users\ADMIN\Desktop\Bach tuyet\43ebd44d263606f876d42fd2f199ea61 (3).jp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561893" y="3924299"/>
            <a:ext cx="1659340" cy="1525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" descr="C:\Users\ADMIN\Desktop\Bach tuyet\43ebd44d263606f876d42fd2f199ea61 (5).jp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1608799">
            <a:off x="1056451" y="3433175"/>
            <a:ext cx="1242725" cy="1985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 descr="C:\Users\ADMIN\Desktop\Bach tuyet\43ebd44d263606f876d42fd2f199ea61 (8).jp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086600" y="3272546"/>
            <a:ext cx="1583524" cy="2176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" descr="C:\Users\ADMIN\Desktop\Bach tuyet\511929473-photo-clip-tre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644515" y="-2718793"/>
            <a:ext cx="7328054" cy="7730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" descr="C:\Users\ADMIN\Desktop\Bach tuyet\511929473-photo-clip-tre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-914400" y="-2118871"/>
            <a:ext cx="4558915" cy="7730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" descr="C:\Users\ADMIN\Desktop\Tai nguyen thiet ke tro choi\Bảng gỗ\wooden-blank-sign-clipart-1.jp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75695" y="-956817"/>
            <a:ext cx="8192610" cy="3059906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"/>
          <p:cNvSpPr txBox="1"/>
          <p:nvPr/>
        </p:nvSpPr>
        <p:spPr>
          <a:xfrm>
            <a:off x="1104736" y="789711"/>
            <a:ext cx="6934529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HIDE AND SEEK</a:t>
            </a:r>
          </a:p>
          <a:p>
            <a:pPr lvl="0" algn="ctr"/>
            <a:r>
              <a:rPr 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Snow White and the Seven Dwarfs</a:t>
            </a:r>
            <a:endParaRPr sz="3600" b="1" i="0" u="none" strike="noStrike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97" name="Google Shape;97;p1" descr="C:\Users\ADMIN\Desktop\Tai nguyen thiet ke tro choi\Angry birds epic birds\1505573783630 (2).png">
            <a:hlinkClick r:id="rId14" action="ppaction://hlinksldjump"/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4200127" y="4426156"/>
            <a:ext cx="1069648" cy="585633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0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E092D6-CC1F-F67E-CE1E-7BDBBC72FC76}"/>
              </a:ext>
            </a:extLst>
          </p:cNvPr>
          <p:cNvSpPr txBox="1"/>
          <p:nvPr/>
        </p:nvSpPr>
        <p:spPr>
          <a:xfrm>
            <a:off x="215441" y="69455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buClrTx/>
            </a:pPr>
            <a:r>
              <a:rPr lang="en-US" sz="27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Google Shape;96;p1">
            <a:extLst>
              <a:ext uri="{FF2B5EF4-FFF2-40B4-BE49-F238E27FC236}">
                <a16:creationId xmlns:a16="http://schemas.microsoft.com/office/drawing/2014/main" id="{E1D90D10-AA1A-588E-DCB1-939DCB447535}"/>
              </a:ext>
            </a:extLst>
          </p:cNvPr>
          <p:cNvSpPr txBox="1"/>
          <p:nvPr/>
        </p:nvSpPr>
        <p:spPr>
          <a:xfrm>
            <a:off x="943879" y="2483905"/>
            <a:ext cx="7167909" cy="138495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Read the job descriptions.</a:t>
            </a:r>
          </a:p>
          <a:p>
            <a:pPr lvl="0"/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Raise your hands and answer what the job is.</a:t>
            </a:r>
          </a:p>
          <a:p>
            <a:pPr lvl="0"/>
            <a:r>
              <a:rPr lang="en-US" sz="2800" b="1" i="0" u="none" strike="noStrike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- Bonus for every correct answer.</a:t>
            </a:r>
            <a:endParaRPr sz="2800" b="1" i="0" u="none" strike="noStrike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958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2" descr="C:\Users\ADMIN\Desktop\Bach tuyet\ a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6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2" descr="C:\Users\ADMIN\Desktop\Bach tuyet\Bambi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244661" flipH="1">
            <a:off x="5834594" y="2998013"/>
            <a:ext cx="990600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2" descr="C:\Users\ADMIN\Desktop\Bach tuyet\esquilo001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1128333" flipH="1">
            <a:off x="3814061" y="3645367"/>
            <a:ext cx="990600" cy="1084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2" descr="C:\Users\ADMIN\Desktop\Bach tuyet\767e08fbae2de8679fbba6d8cecba19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1247476" flipH="1">
            <a:off x="1852783" y="3746236"/>
            <a:ext cx="819150" cy="1144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2" descr="C:\Users\ADMIN\Desktop\Bach tuyet\Doc23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1827354">
            <a:off x="7515243" y="3021471"/>
            <a:ext cx="1157369" cy="171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" descr="C:\Users\ADMIN\Desktop\Bach tuyet\arbre-majestueux-42629281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43058" y="-205383"/>
            <a:ext cx="5257800" cy="5901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" descr="C:\Users\ADMIN\Desktop\Bach tuyet\arbre-majestueux-42629281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267200" y="-510183"/>
            <a:ext cx="5257800" cy="5901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" descr="C:\Users\ADMIN\Desktop\Bach tuyet\511929473-photo-clip-tre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418499" y="-697231"/>
            <a:ext cx="5410200" cy="5707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" descr="C:\Users\ADMIN\Desktop\Bach tuyet\511929473-photo-clip-tre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102213" y="-413441"/>
            <a:ext cx="5410200" cy="5707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" descr="C:\Users\ADMIN\Desktop\Bach tuyet\Snow_white_transparent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-64019" y="2573110"/>
            <a:ext cx="1369010" cy="2950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" descr="C:\Users\ADMIN\Desktop\Tai nguyen thiet ke tro choi\Bảng gỗ\wooden-blank-sign-clipart-1.jp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265567" y="-1698988"/>
            <a:ext cx="6798508" cy="3284397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/>
          <p:cNvSpPr/>
          <p:nvPr/>
        </p:nvSpPr>
        <p:spPr>
          <a:xfrm>
            <a:off x="0" y="1617804"/>
            <a:ext cx="2104515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4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-US" sz="24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cook</a:t>
            </a:r>
            <a:endParaRPr sz="24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2"/>
          <p:cNvSpPr/>
          <p:nvPr/>
        </p:nvSpPr>
        <p:spPr>
          <a:xfrm>
            <a:off x="2240409" y="1633780"/>
            <a:ext cx="2176876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4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lang="en-US" sz="24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police officer</a:t>
            </a:r>
            <a:endParaRPr sz="24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2"/>
          <p:cNvSpPr/>
          <p:nvPr/>
        </p:nvSpPr>
        <p:spPr>
          <a:xfrm>
            <a:off x="4574277" y="1677967"/>
            <a:ext cx="2231608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4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-US" sz="24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IT</a:t>
            </a:r>
            <a:endParaRPr sz="24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2"/>
          <p:cNvSpPr/>
          <p:nvPr/>
        </p:nvSpPr>
        <p:spPr>
          <a:xfrm>
            <a:off x="6907754" y="1711672"/>
            <a:ext cx="2155874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4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D. </a:t>
            </a:r>
            <a:r>
              <a:rPr lang="en-US" sz="24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breadwinner</a:t>
            </a:r>
            <a:endParaRPr sz="24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2"/>
          <p:cNvSpPr txBox="1"/>
          <p:nvPr/>
        </p:nvSpPr>
        <p:spPr>
          <a:xfrm>
            <a:off x="2014052" y="162221"/>
            <a:ext cx="5257800" cy="13279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Calibri"/>
                <a:cs typeface="Calibri"/>
                <a:sym typeface="Calibri"/>
              </a:rPr>
              <a:t>1. A member of an organization whose job is to make people obey the law and to prevent and solve crime</a:t>
            </a:r>
            <a:endParaRPr lang="en-US" sz="2400" b="1" i="0" u="none" strike="noStrike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2"/>
          <p:cNvSpPr/>
          <p:nvPr/>
        </p:nvSpPr>
        <p:spPr>
          <a:xfrm>
            <a:off x="3810000" y="3240771"/>
            <a:ext cx="3178126" cy="2074179"/>
          </a:xfrm>
          <a:prstGeom prst="irregularSeal1">
            <a:avLst/>
          </a:prstGeom>
          <a:solidFill>
            <a:srgbClr val="FFFF00"/>
          </a:solidFill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400" b="1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CORRECT</a:t>
            </a:r>
          </a:p>
        </p:txBody>
      </p:sp>
      <p:pic>
        <p:nvPicPr>
          <p:cNvPr id="119" name="Google Shape;119;p2" descr="C:\Users\ADMIN\Desktop\Tai nguyen thiet ke tro choi\Bảng gỗ\Picture1 (2).png">
            <a:hlinkClick r:id="" action="ppaction://hlinkshowjump?jump=nextslide"/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704089" y="57150"/>
            <a:ext cx="1212850" cy="515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397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3" descr="C:\Users\ADMIN\Desktop\Bach tuyet\54774f4bc8287c7337fadd5fbb419da6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3" descr="C:\Users\ADMIN\Desktop\Bach tuyet\Bambi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244661" flipH="1">
            <a:off x="2876756" y="3047522"/>
            <a:ext cx="990600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 descr="C:\Users\ADMIN\Desktop\Bach tuyet\esquilo001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1128333" flipH="1">
            <a:off x="7776461" y="3311450"/>
            <a:ext cx="990600" cy="1084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3" descr="C:\Users\ADMIN\Desktop\Bach tuyet\767e08fbae2de8679fbba6d8cecba19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1247476" flipH="1">
            <a:off x="6378036" y="3288861"/>
            <a:ext cx="819150" cy="1144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3" descr="C:\Users\ADMIN\Desktop\Bach tuyet\43ebd44d263606f876d42fd2f199ea61 (7)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1116409" flipH="1">
            <a:off x="4404931" y="2864039"/>
            <a:ext cx="1342285" cy="1810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3" descr="C:\Users\ADMIN\Desktop\Bach tuyet\arbre-majestueux-42629281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219200" y="-492771"/>
            <a:ext cx="5257800" cy="5901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3" descr="C:\Users\ADMIN\Desktop\Bach tuyet\511929473-photo-clip-tre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029531" y="-916961"/>
            <a:ext cx="5410200" cy="62319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3" descr="C:\Users\ADMIN\Desktop\Bach tuyet\511929473-photo-clip-tre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743200" y="-468631"/>
            <a:ext cx="5410200" cy="5707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3" descr="C:\Users\ADMIN\Desktop\Bach tuyet\arbre-majestueux-42629281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572000" y="-492772"/>
            <a:ext cx="5257800" cy="5901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3" descr="C:\Users\ADMIN\Desktop\Tai nguyen thiet ke tro choi\Bảng gỗ\wooden-blank-sign-clipart-1.jp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952233" y="-1789285"/>
            <a:ext cx="7239000" cy="3500566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3"/>
          <p:cNvSpPr txBox="1"/>
          <p:nvPr/>
        </p:nvSpPr>
        <p:spPr>
          <a:xfrm>
            <a:off x="1654442" y="159505"/>
            <a:ext cx="5843657" cy="15322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Calibri"/>
                <a:cs typeface="Calibri"/>
                <a:sym typeface="Calibri"/>
              </a:rPr>
              <a:t>2. a person who has been trained in medical science, whose job is to treat people who are ill or injured</a:t>
            </a:r>
            <a:endParaRPr lang="en-US" sz="2800" b="1" i="0" u="none" strike="noStrike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" name="Google Shape;135;p3" descr="C:\Users\ADMIN\Desktop\Tai nguyen thiet ke tro choi\Bảng gỗ\Picture1 (2).png">
            <a:hlinkClick r:id="" action="ppaction://hlinkshowjump?jump=nextslide"/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702550" y="412630"/>
            <a:ext cx="1212850" cy="515608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3"/>
          <p:cNvSpPr/>
          <p:nvPr/>
        </p:nvSpPr>
        <p:spPr>
          <a:xfrm>
            <a:off x="3938023" y="3329260"/>
            <a:ext cx="3012828" cy="2047421"/>
          </a:xfrm>
          <a:prstGeom prst="irregularSeal1">
            <a:avLst/>
          </a:prstGeom>
          <a:solidFill>
            <a:srgbClr val="FFFF00"/>
          </a:solidFill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400" b="1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correct</a:t>
            </a:r>
            <a:endParaRPr sz="2400" b="1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3"/>
          <p:cNvSpPr/>
          <p:nvPr/>
        </p:nvSpPr>
        <p:spPr>
          <a:xfrm>
            <a:off x="322631" y="1966371"/>
            <a:ext cx="1694587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4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-US" sz="24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</a:t>
            </a:r>
            <a:r>
              <a:rPr lang="en-US" sz="2400" dirty="0" err="1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Tiktoker</a:t>
            </a:r>
            <a:endParaRPr sz="24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3"/>
          <p:cNvSpPr/>
          <p:nvPr/>
        </p:nvSpPr>
        <p:spPr>
          <a:xfrm>
            <a:off x="2221115" y="1976343"/>
            <a:ext cx="1828800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4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lang="en-US" sz="24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pharmacist</a:t>
            </a:r>
            <a:endParaRPr sz="24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"/>
          <p:cNvSpPr/>
          <p:nvPr/>
        </p:nvSpPr>
        <p:spPr>
          <a:xfrm>
            <a:off x="4357737" y="1977030"/>
            <a:ext cx="2239609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4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-US" sz="24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doctor</a:t>
            </a:r>
            <a:endParaRPr sz="24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3"/>
          <p:cNvSpPr/>
          <p:nvPr/>
        </p:nvSpPr>
        <p:spPr>
          <a:xfrm>
            <a:off x="6835946" y="1966073"/>
            <a:ext cx="2177708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4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n-US" sz="24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explorer</a:t>
            </a:r>
            <a:endParaRPr sz="24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1" name="Google Shape;141;p3" descr="C:\Users\ADMIN\Desktop\Bach tuyet\Blanca_Nieves.8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flipH="1">
            <a:off x="-170528" y="2591424"/>
            <a:ext cx="1715986" cy="2977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3" descr="C:\Users\ADMIN\Desktop\Tai nguyen thiet ke tro choi\Bảng gỗ\Picture1 (2).png">
            <a:hlinkClick r:id="" action="ppaction://hlinkshowjump?jump=previousslide"/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 flipH="1">
            <a:off x="152400" y="379742"/>
            <a:ext cx="1235075" cy="515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542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4" descr="C:\Users\ADMIN\Desktop\Bach tuyet\b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4" descr="C:\Users\ADMIN\Desktop\Bach tuyet\Bambi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244661" flipH="1">
            <a:off x="7296357" y="2981234"/>
            <a:ext cx="990600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4" descr="C:\Users\ADMIN\Desktop\Bach tuyet\esquilo001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1128333" flipH="1">
            <a:off x="5505656" y="3526737"/>
            <a:ext cx="990600" cy="1084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4" descr="C:\Users\ADMIN\Desktop\Bach tuyet\767e08fbae2de8679fbba6d8cecba19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1247476" flipH="1">
            <a:off x="3576467" y="3508082"/>
            <a:ext cx="819150" cy="1144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4" descr="C:\Users\ADMIN\Desktop\Bach tuyet\43ebd44d263606f876d42fd2f199ea61 (2)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1188953">
            <a:off x="1663997" y="2891133"/>
            <a:ext cx="1557336" cy="2105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4" descr="C:\Users\ADMIN\Desktop\Bach tuyet\arbre-majestueux-42629281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24056" y="-263368"/>
            <a:ext cx="5257800" cy="5901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4" descr="C:\Users\ADMIN\Desktop\Bach tuyet\511929473-photo-clip-tre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81856" y="-601981"/>
            <a:ext cx="5410200" cy="5707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4" descr="C:\Users\ADMIN\Desktop\Bach tuyet\511929473-photo-clip-tre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866900" y="-492771"/>
            <a:ext cx="5410200" cy="5707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4" descr="C:\Users\ADMIN\Desktop\Bach tuyet\arbre-majestueux-42629281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733800" y="-340817"/>
            <a:ext cx="5257800" cy="5901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4" descr="C:\Users\ADMIN\Desktop\Tai nguyen thiet ke tro choi\Bảng gỗ\wooden-blank-sign-clipart-1.jp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574307" y="-2133600"/>
            <a:ext cx="5941454" cy="3837144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4"/>
          <p:cNvSpPr txBox="1"/>
          <p:nvPr/>
        </p:nvSpPr>
        <p:spPr>
          <a:xfrm>
            <a:off x="2257990" y="-1752"/>
            <a:ext cx="4552925" cy="15322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Calibri"/>
                <a:cs typeface="Calibri"/>
                <a:sym typeface="Calibri"/>
              </a:rPr>
              <a:t>3. a person whose job is to manage, observe, and cook in a restaurant, hotel, etc..</a:t>
            </a:r>
            <a:endParaRPr lang="en-US" sz="2800" b="1" i="0" u="none" strike="noStrike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8" name="Google Shape;158;p4" descr="C:\Users\ADMIN\Desktop\Tai nguyen thiet ke tro choi\Bảng gỗ\Picture1 (2).png">
            <a:hlinkClick r:id="" action="ppaction://hlinkshowjump?jump=nextslide"/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648781" y="285750"/>
            <a:ext cx="1212850" cy="515608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4"/>
          <p:cNvSpPr/>
          <p:nvPr/>
        </p:nvSpPr>
        <p:spPr>
          <a:xfrm>
            <a:off x="2928815" y="3424512"/>
            <a:ext cx="3012828" cy="2047421"/>
          </a:xfrm>
          <a:prstGeom prst="irregularSeal1">
            <a:avLst/>
          </a:prstGeom>
          <a:solidFill>
            <a:srgbClr val="FFFF00"/>
          </a:solidFill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400" b="1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correct</a:t>
            </a:r>
          </a:p>
        </p:txBody>
      </p:sp>
      <p:sp>
        <p:nvSpPr>
          <p:cNvPr id="160" name="Google Shape;160;p4"/>
          <p:cNvSpPr/>
          <p:nvPr/>
        </p:nvSpPr>
        <p:spPr>
          <a:xfrm>
            <a:off x="152400" y="1788617"/>
            <a:ext cx="1866900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chef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4"/>
          <p:cNvSpPr/>
          <p:nvPr/>
        </p:nvSpPr>
        <p:spPr>
          <a:xfrm>
            <a:off x="2382809" y="1767821"/>
            <a:ext cx="2138893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cook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4"/>
          <p:cNvSpPr/>
          <p:nvPr/>
        </p:nvSpPr>
        <p:spPr>
          <a:xfrm>
            <a:off x="4853278" y="1813916"/>
            <a:ext cx="1820322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waiter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4"/>
          <p:cNvSpPr/>
          <p:nvPr/>
        </p:nvSpPr>
        <p:spPr>
          <a:xfrm>
            <a:off x="7067755" y="1788617"/>
            <a:ext cx="1884391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waitress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4" name="Google Shape;164;p4" descr="C:\Users\ADMIN\Desktop\Tai nguyen thiet ke tro choi\Bảng gỗ\Picture1 (2).png">
            <a:hlinkClick r:id="" action="ppaction://hlinkshowjump?jump=previousslide"/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flipH="1">
            <a:off x="288925" y="227342"/>
            <a:ext cx="1235075" cy="515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4" descr="C:\Users\ADMIN\Desktop\Bach tuyet\43ebd44d263606f876d42fd2f199ea61 (6).jp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 flipH="1">
            <a:off x="-245830" y="2429862"/>
            <a:ext cx="2304583" cy="3315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93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5" descr="C:\Users\ADMIN\Desktop\Bach tuyet\51832wide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28208"/>
            <a:ext cx="9144000" cy="52717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5" descr="C:\Users\ADMIN\Desktop\Bach tuyet\Bambi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244661" flipH="1">
            <a:off x="3842807" y="2895452"/>
            <a:ext cx="990600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5" descr="C:\Users\ADMIN\Desktop\Bach tuyet\esquilo001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1128333" flipH="1">
            <a:off x="7520515" y="3056530"/>
            <a:ext cx="990600" cy="1084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5" descr="C:\Users\ADMIN\Desktop\Bach tuyet\767e08fbae2de8679fbba6d8cecba19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1247476" flipH="1">
            <a:off x="2133046" y="3437720"/>
            <a:ext cx="819150" cy="1144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5" descr="C:\Users\ADMIN\Desktop\Bach tuyet\happy-dwarf-png-disney-art-1061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1203461">
            <a:off x="5507019" y="2763748"/>
            <a:ext cx="987874" cy="1669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5" descr="C:\Users\ADMIN\Desktop\Bach tuyet\arbre-majestueux-42629281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57200" y="-443021"/>
            <a:ext cx="5257800" cy="5901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5" descr="C:\Users\ADMIN\Desktop\Bach tuyet\511929473-photo-clip-tre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638800" y="-563881"/>
            <a:ext cx="5410200" cy="5707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5" descr="C:\Users\ADMIN\Desktop\Bach tuyet\511929473-photo-clip-tre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130000" y="-773431"/>
            <a:ext cx="5410200" cy="5707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5" descr="C:\Users\ADMIN\Desktop\Bach tuyet\arbre-majestueux-42629281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876675" y="-492771"/>
            <a:ext cx="5257800" cy="5901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5" descr="C:\Users\ADMIN\Desktop\Bach tuyet\Snow_white_transparent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59335" y="2644455"/>
            <a:ext cx="1369010" cy="2950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5" descr="C:\Users\ADMIN\Desktop\Tai nguyen thiet ke tro choi\Bảng gỗ\wooden-blank-sign-clipart-1.jp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420464" y="-1544052"/>
            <a:ext cx="6303071" cy="3059906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5"/>
          <p:cNvSpPr txBox="1"/>
          <p:nvPr/>
        </p:nvSpPr>
        <p:spPr>
          <a:xfrm>
            <a:off x="2041469" y="312565"/>
            <a:ext cx="5036061" cy="105556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Calibri"/>
                <a:cs typeface="Calibri"/>
                <a:sym typeface="Calibri"/>
              </a:rPr>
              <a:t>4. a university teacher of the highest rank.</a:t>
            </a:r>
            <a:endParaRPr sz="2800" b="1" i="0" u="none" strike="noStrike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2" name="Google Shape;182;p5" descr="C:\Users\ADMIN\Desktop\Tai nguyen thiet ke tro choi\Bảng gỗ\Picture1 (2).png">
            <a:hlinkClick r:id="" action="ppaction://hlinkshowjump?jump=nextslide"/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812066" y="324739"/>
            <a:ext cx="1212850" cy="515608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5"/>
          <p:cNvSpPr/>
          <p:nvPr/>
        </p:nvSpPr>
        <p:spPr>
          <a:xfrm>
            <a:off x="2370261" y="3096079"/>
            <a:ext cx="3012828" cy="2047421"/>
          </a:xfrm>
          <a:prstGeom prst="irregularSeal1">
            <a:avLst/>
          </a:prstGeom>
          <a:solidFill>
            <a:srgbClr val="FFFF00"/>
          </a:solidFill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400" b="1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correct</a:t>
            </a:r>
            <a:endParaRPr sz="2400" b="1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5"/>
          <p:cNvSpPr/>
          <p:nvPr/>
        </p:nvSpPr>
        <p:spPr>
          <a:xfrm>
            <a:off x="284946" y="1729870"/>
            <a:ext cx="1970665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tutor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5"/>
          <p:cNvSpPr/>
          <p:nvPr/>
        </p:nvSpPr>
        <p:spPr>
          <a:xfrm>
            <a:off x="2627346" y="1740646"/>
            <a:ext cx="1801248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teacher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5"/>
          <p:cNvSpPr/>
          <p:nvPr/>
        </p:nvSpPr>
        <p:spPr>
          <a:xfrm>
            <a:off x="4787634" y="1755169"/>
            <a:ext cx="1953554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doctor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5"/>
          <p:cNvSpPr/>
          <p:nvPr/>
        </p:nvSpPr>
        <p:spPr>
          <a:xfrm>
            <a:off x="6925206" y="1729870"/>
            <a:ext cx="2036005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professor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8" name="Google Shape;188;p5" descr="C:\Users\ADMIN\Desktop\Tai nguyen thiet ke tro choi\Bảng gỗ\Picture1 (2).png">
            <a:hlinkClick r:id="" action="ppaction://hlinkshowjump?jump=previousslide"/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 flipH="1">
            <a:off x="152400" y="303542"/>
            <a:ext cx="1235075" cy="515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540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6" descr="C:\Users\ADMIN\Desktop\Bach tuyet\b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6" descr="C:\Users\ADMIN\Desktop\Bach tuyet\Bambi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244661" flipH="1">
            <a:off x="1712699" y="3251446"/>
            <a:ext cx="990600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6" descr="C:\Users\ADMIN\Desktop\Bach tuyet\esquilo001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1128333" flipH="1">
            <a:off x="5505656" y="3526737"/>
            <a:ext cx="990600" cy="1084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6" descr="C:\Users\ADMIN\Desktop\Bach tuyet\767e08fbae2de8679fbba6d8cecba19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1247476" flipH="1">
            <a:off x="7110583" y="3431371"/>
            <a:ext cx="819150" cy="1144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6" descr="C:\Users\ADMIN\Desktop\Bach tuyet\RjAwOTQ4MTUyNEI3QjJCRTc2RjA6ZDA1ZjJmYTY2MjBkNDYzY2ZlZDNiOTA1Y2YxYTk1NzA6Ojo6OjA=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2003859">
            <a:off x="3064212" y="3136051"/>
            <a:ext cx="1524000" cy="17309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6" descr="C:\Users\ADMIN\Desktop\Bach tuyet\arbre-majestueux-42629281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6200" y="-621661"/>
            <a:ext cx="5257800" cy="6317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6" descr="C:\Users\ADMIN\Desktop\Bach tuyet\511929473-photo-clip-tre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866900" y="-640712"/>
            <a:ext cx="5410200" cy="5707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6" descr="C:\Users\ADMIN\Desktop\Bach tuyet\arbre-majestueux-42629281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714956" y="-438897"/>
            <a:ext cx="5257800" cy="5901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6" descr="C:\Users\ADMIN\Desktop\Bach tuyet\511929473-photo-clip-tre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334000" y="-621662"/>
            <a:ext cx="5410200" cy="5707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6" descr="C:\Users\ADMIN\Desktop\Tai nguyen thiet ke tro choi\Bảng gỗ\wooden-blank-sign-clipart-1.jp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735902" y="-1781667"/>
            <a:ext cx="5941454" cy="3434841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6"/>
          <p:cNvSpPr txBox="1"/>
          <p:nvPr/>
        </p:nvSpPr>
        <p:spPr>
          <a:xfrm>
            <a:off x="1822552" y="273857"/>
            <a:ext cx="5498894" cy="105556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Calibri"/>
                <a:cs typeface="Calibri"/>
                <a:sym typeface="Calibri"/>
              </a:rPr>
              <a:t>5. a man whose job is to collect and deliver letters, etc.</a:t>
            </a:r>
            <a:endParaRPr sz="2800" b="1" i="0" u="none" strike="noStrike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6"/>
          <p:cNvSpPr/>
          <p:nvPr/>
        </p:nvSpPr>
        <p:spPr>
          <a:xfrm>
            <a:off x="320675" y="1825146"/>
            <a:ext cx="1971540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poster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6"/>
          <p:cNvSpPr/>
          <p:nvPr/>
        </p:nvSpPr>
        <p:spPr>
          <a:xfrm>
            <a:off x="2606674" y="1850445"/>
            <a:ext cx="1965325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postman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6"/>
          <p:cNvSpPr/>
          <p:nvPr/>
        </p:nvSpPr>
        <p:spPr>
          <a:xfrm>
            <a:off x="4756917" y="1850445"/>
            <a:ext cx="2031574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collector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6"/>
          <p:cNvSpPr/>
          <p:nvPr/>
        </p:nvSpPr>
        <p:spPr>
          <a:xfrm>
            <a:off x="7026275" y="1825146"/>
            <a:ext cx="1828800" cy="78313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n-US" sz="2800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. post officer </a:t>
            </a:r>
            <a:endParaRPr sz="2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8" name="Google Shape;208;p6" descr="C:\Users\ADMIN\Desktop\Tai nguyen thiet ke tro choi\Bảng gỗ\Picture1 (2).png">
            <a:hlinkClick r:id="" action="ppaction://hlinkshowjump?jump=nextslide"/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848600" y="130038"/>
            <a:ext cx="1212850" cy="515608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6"/>
          <p:cNvSpPr/>
          <p:nvPr/>
        </p:nvSpPr>
        <p:spPr>
          <a:xfrm>
            <a:off x="4835772" y="2958786"/>
            <a:ext cx="3012828" cy="2047421"/>
          </a:xfrm>
          <a:prstGeom prst="irregularSeal1">
            <a:avLst/>
          </a:prstGeom>
          <a:solidFill>
            <a:srgbClr val="FFFF00"/>
          </a:solidFill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400" b="1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correct</a:t>
            </a:r>
            <a:endParaRPr sz="2400" b="1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0" name="Google Shape;210;p6" descr="C:\Users\ADMIN\Desktop\Bach tuyet\Blanca_Nieves.8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flipH="1">
            <a:off x="-170528" y="2591424"/>
            <a:ext cx="1715986" cy="2977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6" descr="C:\Users\ADMIN\Desktop\Tai nguyen thiet ke tro choi\Bảng gỗ\Picture1 (2).png">
            <a:hlinkClick r:id="" action="ppaction://hlinkshowjump?jump=previousslide"/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 flipH="1">
            <a:off x="320675" y="90186"/>
            <a:ext cx="1235075" cy="515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455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3345</TotalTime>
  <Words>901</Words>
  <Application>Microsoft Office PowerPoint</Application>
  <PresentationFormat>On-screen Show (16:9)</PresentationFormat>
  <Paragraphs>180</Paragraphs>
  <Slides>23</Slides>
  <Notes>16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Adobe Gothic Std B</vt:lpstr>
      <vt:lpstr>Arial</vt:lpstr>
      <vt:lpstr>Calibri</vt:lpstr>
      <vt:lpstr>Calibri Light</vt:lpstr>
      <vt:lpstr>Montserrat Medium</vt:lpstr>
      <vt:lpstr>Myriad Pro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 NGUYEN</dc:creator>
  <cp:lastModifiedBy>PCD TRUNGTIN</cp:lastModifiedBy>
  <cp:revision>109</cp:revision>
  <dcterms:created xsi:type="dcterms:W3CDTF">2020-12-09T02:04:09Z</dcterms:created>
  <dcterms:modified xsi:type="dcterms:W3CDTF">2025-08-29T09:54:42Z</dcterms:modified>
</cp:coreProperties>
</file>