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1" r:id="rId3"/>
  </p:sldMasterIdLst>
  <p:notesMasterIdLst>
    <p:notesMasterId r:id="rId18"/>
  </p:notesMasterIdLst>
  <p:sldIdLst>
    <p:sldId id="271" r:id="rId4"/>
    <p:sldId id="256" r:id="rId5"/>
    <p:sldId id="273" r:id="rId6"/>
    <p:sldId id="264" r:id="rId7"/>
    <p:sldId id="265" r:id="rId8"/>
    <p:sldId id="266" r:id="rId9"/>
    <p:sldId id="267" r:id="rId10"/>
    <p:sldId id="334" r:id="rId11"/>
    <p:sldId id="336" r:id="rId12"/>
    <p:sldId id="337" r:id="rId13"/>
    <p:sldId id="393" r:id="rId14"/>
    <p:sldId id="343" r:id="rId15"/>
    <p:sldId id="366" r:id="rId16"/>
    <p:sldId id="367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DADE"/>
    <a:srgbClr val="FF9801"/>
    <a:srgbClr val="A493C6"/>
    <a:srgbClr val="D0DEEC"/>
    <a:srgbClr val="6593C3"/>
    <a:srgbClr val="E45983"/>
    <a:srgbClr val="0FB7BD"/>
    <a:srgbClr val="048DA4"/>
    <a:srgbClr val="EE8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88126" autoAdjust="0"/>
  </p:normalViewPr>
  <p:slideViewPr>
    <p:cSldViewPr snapToGrid="0" showGuides="1">
      <p:cViewPr varScale="1">
        <p:scale>
          <a:sx n="115" d="100"/>
          <a:sy n="115" d="100"/>
        </p:scale>
        <p:origin x="720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Hoàng" userId="db1c75afbc7b14be" providerId="LiveId" clId="{FA9182D2-329F-4076-899F-A0B5C199DA19}"/>
    <pc:docChg chg="undo custSel modSld">
      <pc:chgData name="Linh Hoàng" userId="db1c75afbc7b14be" providerId="LiveId" clId="{FA9182D2-329F-4076-899F-A0B5C199DA19}" dt="2024-07-08T02:36:34.601" v="8" actId="20577"/>
      <pc:docMkLst>
        <pc:docMk/>
      </pc:docMkLst>
      <pc:sldChg chg="modSp">
        <pc:chgData name="Linh Hoàng" userId="db1c75afbc7b14be" providerId="LiveId" clId="{FA9182D2-329F-4076-899F-A0B5C199DA19}" dt="2024-07-08T02:34:53.406" v="1" actId="255"/>
        <pc:sldMkLst>
          <pc:docMk/>
          <pc:sldMk cId="0" sldId="265"/>
        </pc:sldMkLst>
        <pc:spChg chg="mod">
          <ac:chgData name="Linh Hoàng" userId="db1c75afbc7b14be" providerId="LiveId" clId="{FA9182D2-329F-4076-899F-A0B5C199DA19}" dt="2024-07-08T02:34:53.406" v="1" actId="255"/>
          <ac:spMkLst>
            <pc:docMk/>
            <pc:sldMk cId="0" sldId="265"/>
            <ac:spMk id="188" creationId="{00000000-0000-0000-0000-000000000000}"/>
          </ac:spMkLst>
        </pc:spChg>
      </pc:sldChg>
      <pc:sldChg chg="modSp mod">
        <pc:chgData name="Linh Hoàng" userId="db1c75afbc7b14be" providerId="LiveId" clId="{FA9182D2-329F-4076-899F-A0B5C199DA19}" dt="2024-07-08T02:35:28.361" v="3" actId="1076"/>
        <pc:sldMkLst>
          <pc:docMk/>
          <pc:sldMk cId="0" sldId="267"/>
        </pc:sldMkLst>
        <pc:spChg chg="mod">
          <ac:chgData name="Linh Hoàng" userId="db1c75afbc7b14be" providerId="LiveId" clId="{FA9182D2-329F-4076-899F-A0B5C199DA19}" dt="2024-07-08T02:35:28.361" v="3" actId="1076"/>
          <ac:spMkLst>
            <pc:docMk/>
            <pc:sldMk cId="0" sldId="267"/>
            <ac:spMk id="207" creationId="{00000000-0000-0000-0000-000000000000}"/>
          </ac:spMkLst>
        </pc:spChg>
      </pc:sldChg>
      <pc:sldChg chg="modSp mod">
        <pc:chgData name="Linh Hoàng" userId="db1c75afbc7b14be" providerId="LiveId" clId="{FA9182D2-329F-4076-899F-A0B5C199DA19}" dt="2024-07-08T02:36:34.601" v="8" actId="20577"/>
        <pc:sldMkLst>
          <pc:docMk/>
          <pc:sldMk cId="4289893766" sldId="334"/>
        </pc:sldMkLst>
        <pc:spChg chg="mod">
          <ac:chgData name="Linh Hoàng" userId="db1c75afbc7b14be" providerId="LiveId" clId="{FA9182D2-329F-4076-899F-A0B5C199DA19}" dt="2024-07-08T02:36:34.601" v="8" actId="20577"/>
          <ac:spMkLst>
            <pc:docMk/>
            <pc:sldMk cId="4289893766" sldId="334"/>
            <ac:spMk id="4" creationId="{4A7BFE80-4B77-698E-BE4F-34EAF123209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109a011536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g109a011536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https://www.youtube.com/watch?v=zhpcgpqWc1Q&amp;t=1s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7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033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005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10" name="Google Shape;10;p2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/>
          <p:nvPr/>
        </p:nvSpPr>
        <p:spPr>
          <a:xfrm>
            <a:off x="345784" y="317693"/>
            <a:ext cx="8367731" cy="4421998"/>
          </a:xfrm>
          <a:custGeom>
            <a:avLst/>
            <a:gdLst/>
            <a:ahLst/>
            <a:cxnLst/>
            <a:rect l="l" t="t" r="r" b="b"/>
            <a:pathLst>
              <a:path w="308630" h="162454" extrusionOk="0">
                <a:moveTo>
                  <a:pt x="0" y="0"/>
                </a:moveTo>
                <a:lnTo>
                  <a:pt x="308630" y="4149"/>
                </a:lnTo>
                <a:lnTo>
                  <a:pt x="308630" y="162454"/>
                </a:lnTo>
                <a:lnTo>
                  <a:pt x="0" y="16117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440490" y="422090"/>
            <a:ext cx="8357727" cy="4403718"/>
          </a:xfrm>
          <a:custGeom>
            <a:avLst/>
            <a:gdLst/>
            <a:ahLst/>
            <a:cxnLst/>
            <a:rect l="l" t="t" r="r" b="b"/>
            <a:pathLst>
              <a:path w="319119" h="168145" extrusionOk="0">
                <a:moveTo>
                  <a:pt x="0" y="0"/>
                </a:moveTo>
                <a:lnTo>
                  <a:pt x="319119" y="3257"/>
                </a:lnTo>
                <a:lnTo>
                  <a:pt x="311126" y="168145"/>
                </a:lnTo>
                <a:lnTo>
                  <a:pt x="5032" y="165480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" name="Google Shape;36;p2"/>
          <p:cNvSpPr txBox="1">
            <a:spLocks noGrp="1"/>
          </p:cNvSpPr>
          <p:nvPr>
            <p:ph type="ctrTitle"/>
          </p:nvPr>
        </p:nvSpPr>
        <p:spPr>
          <a:xfrm>
            <a:off x="914075" y="1068544"/>
            <a:ext cx="3692400" cy="1931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subTitle" idx="1"/>
          </p:nvPr>
        </p:nvSpPr>
        <p:spPr>
          <a:xfrm>
            <a:off x="914075" y="3418919"/>
            <a:ext cx="3692400" cy="6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 sz="3800">
                <a:solidFill>
                  <a:schemeClr val="accent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6681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4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71" name="Google Shape;71;p4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4"/>
          <p:cNvSpPr/>
          <p:nvPr/>
        </p:nvSpPr>
        <p:spPr>
          <a:xfrm>
            <a:off x="359050" y="359050"/>
            <a:ext cx="8393975" cy="4524125"/>
          </a:xfrm>
          <a:custGeom>
            <a:avLst/>
            <a:gdLst/>
            <a:ahLst/>
            <a:cxnLst/>
            <a:rect l="l" t="t" r="r" b="b"/>
            <a:pathLst>
              <a:path w="335759" h="180965" extrusionOk="0">
                <a:moveTo>
                  <a:pt x="0" y="0"/>
                </a:moveTo>
                <a:lnTo>
                  <a:pt x="2554" y="180965"/>
                </a:lnTo>
                <a:lnTo>
                  <a:pt x="335759" y="178093"/>
                </a:lnTo>
                <a:lnTo>
                  <a:pt x="333525" y="383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96" name="Google Shape;96;p4"/>
          <p:cNvSpPr/>
          <p:nvPr/>
        </p:nvSpPr>
        <p:spPr>
          <a:xfrm>
            <a:off x="502675" y="375025"/>
            <a:ext cx="8186525" cy="4524125"/>
          </a:xfrm>
          <a:custGeom>
            <a:avLst/>
            <a:gdLst/>
            <a:ahLst/>
            <a:cxnLst/>
            <a:rect l="l" t="t" r="r" b="b"/>
            <a:pathLst>
              <a:path w="327461" h="180965" extrusionOk="0">
                <a:moveTo>
                  <a:pt x="0" y="2553"/>
                </a:moveTo>
                <a:lnTo>
                  <a:pt x="321078" y="0"/>
                </a:lnTo>
                <a:lnTo>
                  <a:pt x="327461" y="180965"/>
                </a:lnTo>
                <a:lnTo>
                  <a:pt x="319" y="177135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7" name="Google Shape;97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100"/>
            </a:lvl1pPr>
            <a:lvl2pPr marL="914400" lvl="1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LcPeriod"/>
              <a:defRPr/>
            </a:lvl2pPr>
            <a:lvl3pPr marL="1371600" lvl="2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LcPeriod"/>
              <a:defRPr/>
            </a:lvl3pPr>
            <a:lvl4pPr marL="1828800" lvl="3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rabicPeriod"/>
              <a:defRPr/>
            </a:lvl4pPr>
            <a:lvl5pPr marL="2286000" lvl="4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LcPeriod"/>
              <a:defRPr/>
            </a:lvl5pPr>
            <a:lvl6pPr marL="2743200" lvl="5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LcPeriod"/>
              <a:defRPr/>
            </a:lvl6pPr>
            <a:lvl7pPr marL="3200400" lvl="6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rabicPeriod"/>
              <a:defRPr/>
            </a:lvl7pPr>
            <a:lvl8pPr marL="3657600" lvl="7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LcPeriod"/>
              <a:defRPr/>
            </a:lvl8pPr>
            <a:lvl9pPr marL="4114800" lvl="8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98" name="Google Shape;98;p4"/>
          <p:cNvSpPr txBox="1">
            <a:spLocks noGrp="1"/>
          </p:cNvSpPr>
          <p:nvPr>
            <p:ph type="title"/>
          </p:nvPr>
        </p:nvSpPr>
        <p:spPr>
          <a:xfrm>
            <a:off x="720000" y="53500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494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0"/>
          <p:cNvSpPr txBox="1">
            <a:spLocks noGrp="1"/>
          </p:cNvSpPr>
          <p:nvPr>
            <p:ph type="title"/>
          </p:nvPr>
        </p:nvSpPr>
        <p:spPr>
          <a:xfrm>
            <a:off x="715100" y="535050"/>
            <a:ext cx="3319500" cy="407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5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0"/>
          <p:cNvSpPr/>
          <p:nvPr/>
        </p:nvSpPr>
        <p:spPr>
          <a:xfrm>
            <a:off x="396300" y="319393"/>
            <a:ext cx="8380562" cy="4497392"/>
          </a:xfrm>
          <a:custGeom>
            <a:avLst/>
            <a:gdLst/>
            <a:ahLst/>
            <a:cxnLst/>
            <a:rect l="l" t="t" r="r" b="b"/>
            <a:pathLst>
              <a:path w="315890" h="168932" extrusionOk="0">
                <a:moveTo>
                  <a:pt x="275" y="0"/>
                </a:moveTo>
                <a:lnTo>
                  <a:pt x="0" y="168932"/>
                </a:lnTo>
                <a:lnTo>
                  <a:pt x="315890" y="167833"/>
                </a:lnTo>
                <a:lnTo>
                  <a:pt x="315065" y="2747"/>
                </a:ln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217728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246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lt1"/>
        </a:solidFill>
        <a:effectLst/>
      </p:bgPr>
    </p:bg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0" name="Google Shape;1080;p38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1081" name="Google Shape;1081;p38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8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8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8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8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8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8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8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8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8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8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8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8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8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8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8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8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8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8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8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8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8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8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8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5" name="Google Shape;1105;p38"/>
          <p:cNvSpPr/>
          <p:nvPr/>
        </p:nvSpPr>
        <p:spPr>
          <a:xfrm flipH="1">
            <a:off x="286988" y="455100"/>
            <a:ext cx="8570012" cy="4369101"/>
          </a:xfrm>
          <a:custGeom>
            <a:avLst/>
            <a:gdLst/>
            <a:ahLst/>
            <a:cxnLst/>
            <a:rect l="l" t="t" r="r" b="b"/>
            <a:pathLst>
              <a:path w="323031" h="167559" extrusionOk="0">
                <a:moveTo>
                  <a:pt x="1648" y="0"/>
                </a:moveTo>
                <a:lnTo>
                  <a:pt x="0" y="163164"/>
                </a:lnTo>
                <a:lnTo>
                  <a:pt x="323031" y="167559"/>
                </a:lnTo>
                <a:lnTo>
                  <a:pt x="322207" y="357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06" name="Google Shape;1106;p38"/>
          <p:cNvSpPr/>
          <p:nvPr/>
        </p:nvSpPr>
        <p:spPr>
          <a:xfrm flipH="1">
            <a:off x="287305" y="438144"/>
            <a:ext cx="8460324" cy="4369004"/>
          </a:xfrm>
          <a:custGeom>
            <a:avLst/>
            <a:gdLst/>
            <a:ahLst/>
            <a:cxnLst/>
            <a:rect l="l" t="t" r="r" b="b"/>
            <a:pathLst>
              <a:path w="315890" h="168932" extrusionOk="0">
                <a:moveTo>
                  <a:pt x="275" y="0"/>
                </a:moveTo>
                <a:lnTo>
                  <a:pt x="0" y="168932"/>
                </a:lnTo>
                <a:lnTo>
                  <a:pt x="315890" y="167833"/>
                </a:lnTo>
                <a:lnTo>
                  <a:pt x="315065" y="2747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897039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lt2"/>
        </a:solidFill>
        <a:effectLst/>
      </p:bgPr>
    </p:bg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8" name="Google Shape;1108;p39"/>
          <p:cNvGrpSpPr/>
          <p:nvPr/>
        </p:nvGrpSpPr>
        <p:grpSpPr>
          <a:xfrm>
            <a:off x="-83000" y="-252201"/>
            <a:ext cx="9354875" cy="5622400"/>
            <a:chOff x="-83000" y="-252201"/>
            <a:chExt cx="9354875" cy="5622400"/>
          </a:xfrm>
        </p:grpSpPr>
        <p:sp>
          <p:nvSpPr>
            <p:cNvPr id="1109" name="Google Shape;1109;p39"/>
            <p:cNvSpPr/>
            <p:nvPr/>
          </p:nvSpPr>
          <p:spPr>
            <a:xfrm rot="-1952546">
              <a:off x="-1555" y="1210100"/>
              <a:ext cx="407121" cy="421685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9"/>
            <p:cNvSpPr/>
            <p:nvPr/>
          </p:nvSpPr>
          <p:spPr>
            <a:xfrm rot="4204828">
              <a:off x="2423444" y="-8257"/>
              <a:ext cx="300264" cy="29931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9"/>
            <p:cNvSpPr/>
            <p:nvPr/>
          </p:nvSpPr>
          <p:spPr>
            <a:xfrm rot="-4229008">
              <a:off x="166653" y="4192538"/>
              <a:ext cx="311603" cy="278588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9"/>
            <p:cNvSpPr/>
            <p:nvPr/>
          </p:nvSpPr>
          <p:spPr>
            <a:xfrm>
              <a:off x="903121" y="4323500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9"/>
            <p:cNvSpPr/>
            <p:nvPr/>
          </p:nvSpPr>
          <p:spPr>
            <a:xfrm>
              <a:off x="7092105" y="44166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9"/>
            <p:cNvSpPr/>
            <p:nvPr/>
          </p:nvSpPr>
          <p:spPr>
            <a:xfrm rot="-1386284">
              <a:off x="4571324" y="155070"/>
              <a:ext cx="264517" cy="264517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9"/>
            <p:cNvSpPr/>
            <p:nvPr/>
          </p:nvSpPr>
          <p:spPr>
            <a:xfrm rot="4047009">
              <a:off x="259405" y="2572212"/>
              <a:ext cx="264416" cy="264416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9"/>
            <p:cNvSpPr/>
            <p:nvPr/>
          </p:nvSpPr>
          <p:spPr>
            <a:xfrm rot="1484058">
              <a:off x="8049703" y="155102"/>
              <a:ext cx="264572" cy="2645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9"/>
            <p:cNvSpPr/>
            <p:nvPr/>
          </p:nvSpPr>
          <p:spPr>
            <a:xfrm>
              <a:off x="1245790" y="375675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9"/>
            <p:cNvSpPr/>
            <p:nvPr/>
          </p:nvSpPr>
          <p:spPr>
            <a:xfrm rot="5928625">
              <a:off x="-64310" y="497126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9"/>
            <p:cNvSpPr/>
            <p:nvPr/>
          </p:nvSpPr>
          <p:spPr>
            <a:xfrm rot="1484150">
              <a:off x="5768440" y="4837231"/>
              <a:ext cx="458135" cy="458135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9"/>
            <p:cNvSpPr/>
            <p:nvPr/>
          </p:nvSpPr>
          <p:spPr>
            <a:xfrm rot="2700000">
              <a:off x="294581" y="3269607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9"/>
            <p:cNvSpPr/>
            <p:nvPr/>
          </p:nvSpPr>
          <p:spPr>
            <a:xfrm rot="2700000">
              <a:off x="6803887" y="-136918"/>
              <a:ext cx="556634" cy="556634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9"/>
            <p:cNvSpPr/>
            <p:nvPr/>
          </p:nvSpPr>
          <p:spPr>
            <a:xfrm rot="-971352">
              <a:off x="5821966" y="137708"/>
              <a:ext cx="300204" cy="29925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9"/>
            <p:cNvSpPr/>
            <p:nvPr/>
          </p:nvSpPr>
          <p:spPr>
            <a:xfrm>
              <a:off x="3143565" y="4475725"/>
              <a:ext cx="570000" cy="5700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9"/>
            <p:cNvSpPr/>
            <p:nvPr/>
          </p:nvSpPr>
          <p:spPr>
            <a:xfrm rot="1986681">
              <a:off x="253618" y="-151213"/>
              <a:ext cx="387173" cy="387173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9"/>
            <p:cNvSpPr/>
            <p:nvPr/>
          </p:nvSpPr>
          <p:spPr>
            <a:xfrm rot="-2063235">
              <a:off x="8158798" y="4713884"/>
              <a:ext cx="540207" cy="538630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9"/>
            <p:cNvSpPr/>
            <p:nvPr/>
          </p:nvSpPr>
          <p:spPr>
            <a:xfrm rot="279811">
              <a:off x="8506429" y="3812449"/>
              <a:ext cx="313638" cy="313638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9"/>
            <p:cNvSpPr/>
            <p:nvPr/>
          </p:nvSpPr>
          <p:spPr>
            <a:xfrm rot="-8289622">
              <a:off x="8675311" y="1396627"/>
              <a:ext cx="311672" cy="27873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9"/>
            <p:cNvSpPr/>
            <p:nvPr/>
          </p:nvSpPr>
          <p:spPr>
            <a:xfrm rot="5928625">
              <a:off x="2176133" y="4722319"/>
              <a:ext cx="264420" cy="264420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9"/>
            <p:cNvSpPr/>
            <p:nvPr/>
          </p:nvSpPr>
          <p:spPr>
            <a:xfrm rot="796823">
              <a:off x="4444354" y="4853511"/>
              <a:ext cx="518465" cy="463376"/>
            </a:xfrm>
            <a:prstGeom prst="triangle">
              <a:avLst>
                <a:gd name="adj" fmla="val 50000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9"/>
            <p:cNvSpPr/>
            <p:nvPr/>
          </p:nvSpPr>
          <p:spPr>
            <a:xfrm rot="6915390">
              <a:off x="8931933" y="2942869"/>
              <a:ext cx="264372" cy="264372"/>
            </a:xfrm>
            <a:prstGeom prst="rect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9"/>
            <p:cNvSpPr/>
            <p:nvPr/>
          </p:nvSpPr>
          <p:spPr>
            <a:xfrm>
              <a:off x="8888175" y="343150"/>
              <a:ext cx="383700" cy="383700"/>
            </a:xfrm>
            <a:prstGeom prst="ellipse">
              <a:avLst/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9"/>
            <p:cNvSpPr/>
            <p:nvPr/>
          </p:nvSpPr>
          <p:spPr>
            <a:xfrm rot="5522534">
              <a:off x="3514237" y="241990"/>
              <a:ext cx="387246" cy="387246"/>
            </a:xfrm>
            <a:prstGeom prst="plus">
              <a:avLst>
                <a:gd name="adj" fmla="val 35381"/>
              </a:avLst>
            </a:prstGeom>
            <a:solidFill>
              <a:srgbClr val="E55436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3" name="Google Shape;1133;p39"/>
          <p:cNvSpPr/>
          <p:nvPr/>
        </p:nvSpPr>
        <p:spPr>
          <a:xfrm flipH="1">
            <a:off x="367025" y="390975"/>
            <a:ext cx="8306200" cy="4484225"/>
          </a:xfrm>
          <a:custGeom>
            <a:avLst/>
            <a:gdLst/>
            <a:ahLst/>
            <a:cxnLst/>
            <a:rect l="l" t="t" r="r" b="b"/>
            <a:pathLst>
              <a:path w="332248" h="179369" extrusionOk="0">
                <a:moveTo>
                  <a:pt x="2235" y="1277"/>
                </a:moveTo>
                <a:lnTo>
                  <a:pt x="330653" y="0"/>
                </a:lnTo>
                <a:lnTo>
                  <a:pt x="332248" y="179369"/>
                </a:lnTo>
                <a:lnTo>
                  <a:pt x="0" y="17809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34" name="Google Shape;1134;p39"/>
          <p:cNvSpPr/>
          <p:nvPr/>
        </p:nvSpPr>
        <p:spPr>
          <a:xfrm flipH="1">
            <a:off x="462825" y="377425"/>
            <a:ext cx="7940975" cy="4366425"/>
          </a:xfrm>
          <a:custGeom>
            <a:avLst/>
            <a:gdLst/>
            <a:ahLst/>
            <a:cxnLst/>
            <a:rect l="l" t="t" r="r" b="b"/>
            <a:pathLst>
              <a:path w="317639" h="174657" extrusionOk="0">
                <a:moveTo>
                  <a:pt x="593" y="5329"/>
                </a:moveTo>
                <a:lnTo>
                  <a:pt x="317639" y="0"/>
                </a:lnTo>
                <a:lnTo>
                  <a:pt x="314975" y="174657"/>
                </a:lnTo>
                <a:lnTo>
                  <a:pt x="0" y="171697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77404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2186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352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96219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0"/>
          <p:cNvSpPr txBox="1"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92879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3817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2"/>
          <p:cNvSpPr txBox="1"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2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body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body" idx="4"/>
          </p:nvPr>
        </p:nvSpPr>
        <p:spPr>
          <a:xfrm>
            <a:off x="4629151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2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2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2153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3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3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85261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body" idx="1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34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4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4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15687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>
            <a:spLocks noGrp="1"/>
          </p:cNvSpPr>
          <p:nvPr>
            <p:ph type="pic" idx="2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35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3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33893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6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245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7"/>
          <p:cNvSpPr txBox="1">
            <a:spLocks noGrp="1"/>
          </p:cNvSpPr>
          <p:nvPr>
            <p:ph type="title"/>
          </p:nvPr>
        </p:nvSpPr>
        <p:spPr>
          <a:xfrm rot="5400000">
            <a:off x="5350074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7"/>
          <p:cNvSpPr txBox="1">
            <a:spLocks noGrp="1"/>
          </p:cNvSpPr>
          <p:nvPr>
            <p:ph type="body" idx="1"/>
          </p:nvPr>
        </p:nvSpPr>
        <p:spPr>
          <a:xfrm rot="5400000">
            <a:off x="1349574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3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4435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 b="1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●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1pPr>
            <a:lvl2pPr marL="914400" lvl="1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○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2pPr>
            <a:lvl3pPr marL="1371600" lvl="2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■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3pPr>
            <a:lvl4pPr marL="1828800" lvl="3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●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4pPr>
            <a:lvl5pPr marL="2286000" lvl="4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○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5pPr>
            <a:lvl6pPr marL="2743200" lvl="5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■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6pPr>
            <a:lvl7pPr marL="3200400" lvl="6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●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7pPr>
            <a:lvl8pPr marL="3657600" lvl="7" indent="-3111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Wellfleet"/>
              <a:buChar char="○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8pPr>
            <a:lvl9pPr marL="4114800" lvl="8" indent="-3111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300"/>
              <a:buFont typeface="Wellfleet"/>
              <a:buChar char="■"/>
              <a:defRPr sz="1300">
                <a:solidFill>
                  <a:schemeClr val="accent1"/>
                </a:solidFill>
                <a:latin typeface="Wellfleet"/>
                <a:ea typeface="Wellfleet"/>
                <a:cs typeface="Wellfleet"/>
                <a:sym typeface="Wellflee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86132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93595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freepngimg.com/png/16732-jobs-png-picture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openclipart.org/detail/236701/medical-caree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hpcgpqWc1Q?feature=oembed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3737" y="837617"/>
            <a:ext cx="7857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Choose the correct answer A, B, C, or D.</a:t>
            </a:r>
            <a:endParaRPr lang="vi-VN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C6E956-A01E-1694-08F5-8806AB303D9D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F22C21-AA54-3221-0B4E-5A4142C75E8A}"/>
              </a:ext>
            </a:extLst>
          </p:cNvPr>
          <p:cNvSpPr txBox="1"/>
          <p:nvPr/>
        </p:nvSpPr>
        <p:spPr>
          <a:xfrm>
            <a:off x="270518" y="1657606"/>
            <a:ext cx="860296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It is important for Grade 12 students to keep </a:t>
            </a:r>
            <a:r>
              <a:rPr lang="en-US" sz="2800" b="0" i="0" dirty="0">
                <a:solidFill>
                  <a:srgbClr val="939598"/>
                </a:solidFill>
                <a:effectLst/>
              </a:rPr>
              <a:t>_______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with the changes in the university entrance exams.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up 		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on 		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down 		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to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My father left his job because he couldn’t put </a:t>
            </a:r>
            <a:r>
              <a:rPr lang="en-US" sz="2800" b="0" i="0" dirty="0">
                <a:solidFill>
                  <a:srgbClr val="939598"/>
                </a:solidFill>
                <a:effectLst/>
              </a:rPr>
              <a:t>_______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with his colleagues’ constant complaining.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on 		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up 		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along 		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through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FB224BC-9874-8212-5C4E-3A8CD15339B1}"/>
              </a:ext>
            </a:extLst>
          </p:cNvPr>
          <p:cNvSpPr/>
          <p:nvPr/>
        </p:nvSpPr>
        <p:spPr>
          <a:xfrm>
            <a:off x="192890" y="2488557"/>
            <a:ext cx="652061" cy="5312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D6C520-090C-D897-A5E6-526ECA62F6B9}"/>
              </a:ext>
            </a:extLst>
          </p:cNvPr>
          <p:cNvSpPr/>
          <p:nvPr/>
        </p:nvSpPr>
        <p:spPr>
          <a:xfrm>
            <a:off x="1988895" y="3794475"/>
            <a:ext cx="652061" cy="5312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8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3737" y="837617"/>
            <a:ext cx="7857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Choose the correct answer A, B, C, or D.</a:t>
            </a:r>
            <a:endParaRPr lang="vi-VN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C6E956-A01E-1694-08F5-8806AB303D9D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F22C21-AA54-3221-0B4E-5A4142C75E8A}"/>
              </a:ext>
            </a:extLst>
          </p:cNvPr>
          <p:cNvSpPr txBox="1"/>
          <p:nvPr/>
        </p:nvSpPr>
        <p:spPr>
          <a:xfrm>
            <a:off x="380138" y="1595466"/>
            <a:ext cx="853191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The company is planning to cut down </a:t>
            </a:r>
            <a:r>
              <a:rPr lang="en-US" sz="3200" b="0" i="0" dirty="0">
                <a:solidFill>
                  <a:srgbClr val="939598"/>
                </a:solidFill>
                <a:effectLst/>
              </a:rPr>
              <a:t>_______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staff to reduce costs.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in 		</a:t>
            </a:r>
            <a:r>
              <a:rPr lang="en-US" sz="32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along 	</a:t>
            </a:r>
            <a:r>
              <a:rPr lang="en-US" sz="32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on 		</a:t>
            </a:r>
            <a:r>
              <a:rPr lang="en-US" sz="32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at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Many teenagers find it difficult to live </a:t>
            </a:r>
            <a:r>
              <a:rPr lang="en-US" sz="3200" b="0" i="0" dirty="0">
                <a:solidFill>
                  <a:srgbClr val="939598"/>
                </a:solidFill>
                <a:effectLst/>
              </a:rPr>
              <a:t>_______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to their parents’ expectations.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in 		</a:t>
            </a:r>
            <a:r>
              <a:rPr lang="en-US" sz="32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on 	</a:t>
            </a:r>
            <a:r>
              <a:rPr lang="en-US" sz="32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back 		</a:t>
            </a:r>
            <a:r>
              <a:rPr lang="en-US" sz="32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up</a:t>
            </a:r>
            <a:r>
              <a:rPr lang="en-US" sz="3200" dirty="0"/>
              <a:t>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614AC9C-8D52-59D7-03F2-9464CC23A9D7}"/>
              </a:ext>
            </a:extLst>
          </p:cNvPr>
          <p:cNvSpPr/>
          <p:nvPr/>
        </p:nvSpPr>
        <p:spPr>
          <a:xfrm>
            <a:off x="3919939" y="2571750"/>
            <a:ext cx="652061" cy="5312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2B62A74-EA70-81F6-AF55-1679AEDDEF38}"/>
              </a:ext>
            </a:extLst>
          </p:cNvPr>
          <p:cNvSpPr/>
          <p:nvPr/>
        </p:nvSpPr>
        <p:spPr>
          <a:xfrm>
            <a:off x="6697862" y="4063391"/>
            <a:ext cx="652061" cy="5312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86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13C648-2E65-6CD8-CCAE-443D90A294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49" b="2965"/>
          <a:stretch/>
        </p:blipFill>
        <p:spPr>
          <a:xfrm>
            <a:off x="965582" y="1092358"/>
            <a:ext cx="7558013" cy="40511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6E9A84-723C-3840-14AA-E9DCB5CCF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22" y="573857"/>
            <a:ext cx="463867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06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2C7226-470D-5AC8-B5E4-5F7C790D985F}"/>
              </a:ext>
            </a:extLst>
          </p:cNvPr>
          <p:cNvSpPr txBox="1"/>
          <p:nvPr/>
        </p:nvSpPr>
        <p:spPr>
          <a:xfrm>
            <a:off x="836950" y="1251728"/>
            <a:ext cx="7598509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Review the vocabulary and grammar of Unit 9.</a:t>
            </a:r>
          </a:p>
          <a:p>
            <a:pPr marL="342900" lvl="0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  <a:defRPr/>
            </a:pPr>
            <a:r>
              <a:rPr lang="en-US" sz="28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Apply what they have learnt (vocabulary and grammar) into practice through a project.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lvl="0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sz="28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Do a survey on school-leavers’ career plans and report it to the class.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9B4943A-693F-5A4B-BAF3-8C00BF9E9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845" y="579769"/>
            <a:ext cx="3353091" cy="145097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260B8A-591E-D949-1743-54F7CEBFA7F7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D68D01-A1A2-7F42-7CB6-D3DC40B48105}"/>
              </a:ext>
            </a:extLst>
          </p:cNvPr>
          <p:cNvSpPr txBox="1"/>
          <p:nvPr/>
        </p:nvSpPr>
        <p:spPr>
          <a:xfrm>
            <a:off x="220006" y="41532"/>
            <a:ext cx="54969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74288C-8061-283A-A330-58AE83407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05242" y="-119945"/>
            <a:ext cx="2618752" cy="177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39AFA3-A732-905F-A7D4-B3D015203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413" y="722763"/>
            <a:ext cx="3444539" cy="145707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77F94-D906-66C0-A29D-118C7F572EF1}"/>
              </a:ext>
            </a:extLst>
          </p:cNvPr>
          <p:cNvSpPr txBox="1">
            <a:spLocks/>
          </p:cNvSpPr>
          <p:nvPr/>
        </p:nvSpPr>
        <p:spPr>
          <a:xfrm>
            <a:off x="489338" y="1995784"/>
            <a:ext cx="6388539" cy="1935415"/>
          </a:xfrm>
          <a:prstGeom prst="rect">
            <a:avLst/>
          </a:prstGeom>
          <a:noFill/>
        </p:spPr>
        <p:txBody>
          <a:bodyPr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61950" marR="0" lvl="0" indent="-25717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llfleet" panose="020B0604020202020204" charset="0"/>
                <a:cs typeface="Arial" panose="020B0604020202020204" pitchFamily="34" charset="0"/>
                <a:sym typeface="Arial"/>
              </a:rPr>
              <a:t>Do exercises in the workbook.</a:t>
            </a:r>
          </a:p>
          <a:p>
            <a:pPr marL="361950" marR="0" lvl="0" indent="-25717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llfleet" panose="020B0604020202020204" charset="0"/>
                <a:cs typeface="Arial" panose="020B0604020202020204" pitchFamily="34" charset="0"/>
                <a:sym typeface="Arial"/>
              </a:rPr>
              <a:t>Prepare Unit 10</a:t>
            </a:r>
            <a:r>
              <a:rPr lang="en-GB" sz="2800" kern="0" dirty="0">
                <a:latin typeface="Wellfleet" panose="020B0604020202020204" charset="0"/>
                <a:cs typeface="Arial" panose="020B0604020202020204" pitchFamily="34" charset="0"/>
              </a:rPr>
              <a:t>- Getting Started</a:t>
            </a: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llfleet" panose="020B060402020202020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D9DA3C3D-8C43-7C7D-99AA-15AEA584FAD7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A1ECD9BA-2F31-6342-589E-3613C96DADCA}"/>
              </a:ext>
            </a:extLst>
          </p:cNvPr>
          <p:cNvSpPr txBox="1"/>
          <p:nvPr/>
        </p:nvSpPr>
        <p:spPr>
          <a:xfrm>
            <a:off x="220006" y="41532"/>
            <a:ext cx="54969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95905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ADE"/>
        </a:solidFill>
        <a:effectLst/>
      </p:bgPr>
    </p:bg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46"/>
          <p:cNvSpPr/>
          <p:nvPr/>
        </p:nvSpPr>
        <p:spPr>
          <a:xfrm>
            <a:off x="914075" y="3547024"/>
            <a:ext cx="3771532" cy="579873"/>
          </a:xfrm>
          <a:custGeom>
            <a:avLst/>
            <a:gdLst/>
            <a:ahLst/>
            <a:cxnLst/>
            <a:rect l="l" t="t" r="r" b="b"/>
            <a:pathLst>
              <a:path w="327461" h="180965" extrusionOk="0">
                <a:moveTo>
                  <a:pt x="0" y="2553"/>
                </a:moveTo>
                <a:lnTo>
                  <a:pt x="321078" y="0"/>
                </a:lnTo>
                <a:lnTo>
                  <a:pt x="327461" y="180965"/>
                </a:lnTo>
                <a:lnTo>
                  <a:pt x="319" y="177135"/>
                </a:lnTo>
                <a:close/>
              </a:path>
            </a:pathLst>
          </a:custGeom>
          <a:solidFill>
            <a:schemeClr val="accent5"/>
          </a:solidFill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52" name="Google Shape;1152;p46"/>
          <p:cNvSpPr txBox="1">
            <a:spLocks noGrp="1"/>
          </p:cNvSpPr>
          <p:nvPr>
            <p:ph type="subTitle" idx="1"/>
          </p:nvPr>
        </p:nvSpPr>
        <p:spPr>
          <a:xfrm>
            <a:off x="914071" y="3547872"/>
            <a:ext cx="3692400" cy="6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8</a:t>
            </a:r>
          </a:p>
        </p:txBody>
      </p:sp>
      <p:sp>
        <p:nvSpPr>
          <p:cNvPr id="1153" name="Google Shape;1153;p46"/>
          <p:cNvSpPr txBox="1">
            <a:spLocks noGrp="1"/>
          </p:cNvSpPr>
          <p:nvPr>
            <p:ph type="ctrTitle"/>
          </p:nvPr>
        </p:nvSpPr>
        <p:spPr>
          <a:xfrm>
            <a:off x="863574" y="1645135"/>
            <a:ext cx="3920931" cy="200566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LOOKING BACK AND PROJECT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3A669-C868-27ED-3C7F-79D04D414EE3}"/>
              </a:ext>
            </a:extLst>
          </p:cNvPr>
          <p:cNvSpPr txBox="1"/>
          <p:nvPr/>
        </p:nvSpPr>
        <p:spPr>
          <a:xfrm>
            <a:off x="1440626" y="537613"/>
            <a:ext cx="8869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F9E5DF"/>
                </a:solidFill>
                <a:effectLst/>
                <a:uLnTx/>
                <a:uFillTx/>
                <a:latin typeface="Myriad Pro" pitchFamily="34" charset="0"/>
                <a:cs typeface="Arial"/>
                <a:sym typeface="Arial"/>
              </a:rPr>
              <a:t>Unit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07A57-CD00-AFF3-71E0-4BFF18639B08}"/>
              </a:ext>
            </a:extLst>
          </p:cNvPr>
          <p:cNvSpPr txBox="1"/>
          <p:nvPr/>
        </p:nvSpPr>
        <p:spPr>
          <a:xfrm>
            <a:off x="3579669" y="470939"/>
            <a:ext cx="37192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9E5DF"/>
                </a:solidFill>
                <a:effectLst/>
                <a:uLnTx/>
                <a:uFillTx/>
                <a:latin typeface="Myriad Pro" pitchFamily="34" charset="0"/>
                <a:cs typeface="Arial"/>
                <a:sym typeface="Arial"/>
              </a:rPr>
              <a:t>FAMILY LIFE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E504D4D-A233-11F0-80D7-D83CF3BEB786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7319B78-1704-0829-625E-7F37C71DCE05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F7636A47-7CEF-B5C9-7126-E41F20D16359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UTMFacebookK&amp;TBold"/>
                  <a:ea typeface="+mn-ea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246973E-81A1-C06A-8954-E598F51F79BE}"/>
              </a:ext>
            </a:extLst>
          </p:cNvPr>
          <p:cNvSpPr txBox="1"/>
          <p:nvPr/>
        </p:nvSpPr>
        <p:spPr>
          <a:xfrm>
            <a:off x="2438400" y="418267"/>
            <a:ext cx="531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FacebookK&amp;TBold"/>
                <a:ea typeface="+mn-ea"/>
                <a:cs typeface="+mn-cs"/>
              </a:rPr>
              <a:t>Career paths</a:t>
            </a:r>
          </a:p>
        </p:txBody>
      </p:sp>
      <p:sp>
        <p:nvSpPr>
          <p:cNvPr id="13" name="Google Shape;1233;p46">
            <a:extLst>
              <a:ext uri="{FF2B5EF4-FFF2-40B4-BE49-F238E27FC236}">
                <a16:creationId xmlns:a16="http://schemas.microsoft.com/office/drawing/2014/main" id="{7952928A-E11A-C7C6-890A-570FAE038843}"/>
              </a:ext>
            </a:extLst>
          </p:cNvPr>
          <p:cNvSpPr/>
          <p:nvPr/>
        </p:nvSpPr>
        <p:spPr>
          <a:xfrm>
            <a:off x="6865391" y="1286179"/>
            <a:ext cx="1739150" cy="643875"/>
          </a:xfrm>
          <a:custGeom>
            <a:avLst/>
            <a:gdLst/>
            <a:ahLst/>
            <a:cxnLst/>
            <a:rect l="l" t="t" r="r" b="b"/>
            <a:pathLst>
              <a:path w="69566" h="25755" extrusionOk="0">
                <a:moveTo>
                  <a:pt x="0" y="1184"/>
                </a:moveTo>
                <a:lnTo>
                  <a:pt x="2368" y="23091"/>
                </a:lnTo>
                <a:lnTo>
                  <a:pt x="66902" y="25755"/>
                </a:lnTo>
                <a:lnTo>
                  <a:pt x="69566" y="0"/>
                </a:ln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Google Shape;1234;p46">
            <a:extLst>
              <a:ext uri="{FF2B5EF4-FFF2-40B4-BE49-F238E27FC236}">
                <a16:creationId xmlns:a16="http://schemas.microsoft.com/office/drawing/2014/main" id="{5F2E500B-7D3C-16D5-678C-E9BB62813401}"/>
              </a:ext>
            </a:extLst>
          </p:cNvPr>
          <p:cNvSpPr txBox="1"/>
          <p:nvPr/>
        </p:nvSpPr>
        <p:spPr>
          <a:xfrm>
            <a:off x="6889490" y="1352767"/>
            <a:ext cx="16641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ndrina Solid"/>
                <a:ea typeface="Londrina Solid"/>
                <a:cs typeface="Londrina Solid"/>
                <a:sym typeface="Londrina Solid"/>
              </a:rPr>
              <a:t>REVISION</a:t>
            </a:r>
            <a:endParaRPr sz="20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55E0D05-D998-E0DC-ED40-CD1AB8F5A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62438" y="1628249"/>
            <a:ext cx="2234234" cy="30969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" name="Online Media 1" title="How to Choose the Right Career Path in 7 Simple Steps">
            <a:hlinkClick r:id="" action="ppaction://media"/>
            <a:extLst>
              <a:ext uri="{FF2B5EF4-FFF2-40B4-BE49-F238E27FC236}">
                <a16:creationId xmlns:a16="http://schemas.microsoft.com/office/drawing/2014/main" id="{83072F60-D43F-7F60-6BDA-5E0F249CB3C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23581" y="824457"/>
            <a:ext cx="7096837" cy="40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6267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9"/>
          <p:cNvSpPr/>
          <p:nvPr/>
        </p:nvSpPr>
        <p:spPr>
          <a:xfrm>
            <a:off x="997528" y="1052643"/>
            <a:ext cx="7148945" cy="105958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7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What is the benefit of talking to industry experts when exploring potential careers?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/>
          <p:nvPr/>
        </p:nvSpPr>
        <p:spPr>
          <a:xfrm>
            <a:off x="313602" y="2693774"/>
            <a:ext cx="4069485" cy="849526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gain insight into the day-to-day aspects of the job</a:t>
            </a:r>
            <a:endParaRPr kumimoji="0" sz="2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9"/>
          <p:cNvSpPr/>
          <p:nvPr/>
        </p:nvSpPr>
        <p:spPr>
          <a:xfrm>
            <a:off x="313600" y="3912492"/>
            <a:ext cx="4069485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impress them with your knowledge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9"/>
          <p:cNvSpPr/>
          <p:nvPr/>
        </p:nvSpPr>
        <p:spPr>
          <a:xfrm>
            <a:off x="4760916" y="2693774"/>
            <a:ext cx="4069482" cy="849526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find out their favorite hobbies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/>
          <p:cNvSpPr/>
          <p:nvPr/>
        </p:nvSpPr>
        <p:spPr>
          <a:xfrm>
            <a:off x="4760916" y="3912492"/>
            <a:ext cx="4069482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convince them to hire you immediately</a:t>
            </a:r>
            <a:endParaRPr kumimoji="0" sz="247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6267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0"/>
          <p:cNvSpPr/>
          <p:nvPr/>
        </p:nvSpPr>
        <p:spPr>
          <a:xfrm>
            <a:off x="997528" y="989987"/>
            <a:ext cx="7148945" cy="124032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7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Why is researching the job market important in the career exploration process?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0"/>
          <p:cNvSpPr/>
          <p:nvPr/>
        </p:nvSpPr>
        <p:spPr>
          <a:xfrm>
            <a:off x="470888" y="2557848"/>
            <a:ext cx="3915762" cy="985451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understand the competition in the field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0"/>
          <p:cNvSpPr/>
          <p:nvPr/>
        </p:nvSpPr>
        <p:spPr>
          <a:xfrm>
            <a:off x="4763530" y="2526493"/>
            <a:ext cx="3909581" cy="1016806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find the highest-paying job available 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0"/>
          <p:cNvSpPr/>
          <p:nvPr/>
        </p:nvSpPr>
        <p:spPr>
          <a:xfrm>
            <a:off x="470888" y="3876792"/>
            <a:ext cx="3915761" cy="927940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It's not important; job markets are always the same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0"/>
          <p:cNvSpPr/>
          <p:nvPr/>
        </p:nvSpPr>
        <p:spPr>
          <a:xfrm>
            <a:off x="4757352" y="3876793"/>
            <a:ext cx="3909581" cy="927940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 determine the most popular career among your peers</a:t>
            </a:r>
            <a:endParaRPr kumimoji="0" sz="2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0657" y="80003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1"/>
          <p:cNvSpPr/>
          <p:nvPr/>
        </p:nvSpPr>
        <p:spPr>
          <a:xfrm>
            <a:off x="900741" y="607317"/>
            <a:ext cx="7342518" cy="119176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7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How can identifying your core values help in finding the right career?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1"/>
          <p:cNvSpPr/>
          <p:nvPr/>
        </p:nvSpPr>
        <p:spPr>
          <a:xfrm>
            <a:off x="344955" y="2267465"/>
            <a:ext cx="3866520" cy="116153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Core values have no impact on career decisions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1"/>
          <p:cNvSpPr/>
          <p:nvPr/>
        </p:nvSpPr>
        <p:spPr>
          <a:xfrm>
            <a:off x="344954" y="3585228"/>
            <a:ext cx="3866522" cy="116594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Employers are not interested in employees' core values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1"/>
          <p:cNvSpPr/>
          <p:nvPr/>
        </p:nvSpPr>
        <p:spPr>
          <a:xfrm>
            <a:off x="4921576" y="2267466"/>
            <a:ext cx="3866519" cy="1161534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Core values change frequently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1"/>
          <p:cNvSpPr/>
          <p:nvPr/>
        </p:nvSpPr>
        <p:spPr>
          <a:xfrm>
            <a:off x="4921576" y="3585228"/>
            <a:ext cx="3866520" cy="116153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It helps align your career with companies that share similar values</a:t>
            </a:r>
            <a:endParaRPr kumimoji="0" sz="247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5944" y="120386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2"/>
          <p:cNvSpPr/>
          <p:nvPr/>
        </p:nvSpPr>
        <p:spPr>
          <a:xfrm>
            <a:off x="1296015" y="647700"/>
            <a:ext cx="6793885" cy="148159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Where can you find additional career advice and opportunities, as mentioned in the script?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2"/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F7CAA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On social media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2"/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By asking your friends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2"/>
          <p:cNvSpPr/>
          <p:nvPr/>
        </p:nvSpPr>
        <p:spPr>
          <a:xfrm>
            <a:off x="4800602" y="2707146"/>
            <a:ext cx="3751116" cy="836154"/>
          </a:xfrm>
          <a:prstGeom prst="flowChartAlternateProcess">
            <a:avLst/>
          </a:prstGeom>
          <a:solidFill>
            <a:srgbClr val="C4E0B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CareerAddict.com</a:t>
            </a:r>
            <a:endParaRPr kumimoji="0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2"/>
          <p:cNvSpPr/>
          <p:nvPr/>
        </p:nvSpPr>
        <p:spPr>
          <a:xfrm>
            <a:off x="4800600" y="3912491"/>
            <a:ext cx="3751118" cy="836155"/>
          </a:xfrm>
          <a:prstGeom prst="flowChartAlternateProcess">
            <a:avLst/>
          </a:prstGeom>
          <a:solidFill>
            <a:srgbClr val="8DA9DB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 a cookbook</a:t>
            </a:r>
            <a:endParaRPr kumimoji="0" sz="2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81269" y="675909"/>
            <a:ext cx="81633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Underline the stressed words in the following sentences. Listen and check.</a:t>
            </a:r>
            <a:endParaRPr lang="vi-VN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4039" y="1595466"/>
            <a:ext cx="84396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libri "/>
              </a:rPr>
              <a:t>1. </a:t>
            </a:r>
            <a:r>
              <a:rPr lang="en-US" sz="2800" dirty="0">
                <a:solidFill>
                  <a:srgbClr val="000000"/>
                </a:solidFill>
                <a:latin typeface="Calibri "/>
              </a:rPr>
              <a:t>I saw a new job advert on the school noticeboard.</a:t>
            </a:r>
          </a:p>
          <a:p>
            <a:r>
              <a:rPr lang="en-US" sz="2800" b="1" dirty="0">
                <a:solidFill>
                  <a:srgbClr val="C00000"/>
                </a:solidFill>
                <a:latin typeface="Calibri "/>
              </a:rPr>
              <a:t>2. </a:t>
            </a:r>
            <a:r>
              <a:rPr lang="en-US" sz="2800" dirty="0">
                <a:solidFill>
                  <a:srgbClr val="000000"/>
                </a:solidFill>
                <a:latin typeface="Calibri "/>
              </a:rPr>
              <a:t>They’re seeking a volunteer for their new project.</a:t>
            </a:r>
          </a:p>
          <a:p>
            <a:r>
              <a:rPr lang="en-US" sz="2800" b="1" dirty="0">
                <a:solidFill>
                  <a:srgbClr val="C00000"/>
                </a:solidFill>
                <a:latin typeface="Calibri "/>
              </a:rPr>
              <a:t>3. </a:t>
            </a:r>
            <a:r>
              <a:rPr lang="en-US" sz="2800" dirty="0">
                <a:solidFill>
                  <a:srgbClr val="000000"/>
                </a:solidFill>
                <a:latin typeface="Calibri "/>
              </a:rPr>
              <a:t>The heritage site wants to hire a tour guide with the relevant work experience.</a:t>
            </a:r>
          </a:p>
          <a:p>
            <a:r>
              <a:rPr lang="en-US" sz="2800" b="1" dirty="0">
                <a:solidFill>
                  <a:srgbClr val="C00000"/>
                </a:solidFill>
                <a:latin typeface="Calibri "/>
              </a:rPr>
              <a:t>4. </a:t>
            </a:r>
            <a:r>
              <a:rPr lang="en-US" sz="2800" dirty="0">
                <a:solidFill>
                  <a:srgbClr val="000000"/>
                </a:solidFill>
                <a:latin typeface="Calibri "/>
              </a:rPr>
              <a:t>My brother doesn’t want to apply for a job that requires working with people.</a:t>
            </a:r>
            <a:endParaRPr lang="vi-VN" sz="2800" dirty="0">
              <a:latin typeface="Calibri "/>
            </a:endParaRP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929105" y="2026344"/>
            <a:ext cx="58533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861040" y="2026344"/>
            <a:ext cx="222482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5140468" y="2026344"/>
            <a:ext cx="276504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930658" y="2446958"/>
            <a:ext cx="117783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3334305" y="2435599"/>
            <a:ext cx="152706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6055552" y="2437451"/>
            <a:ext cx="179923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1397148" y="2853269"/>
            <a:ext cx="185533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3303513" y="2866628"/>
            <a:ext cx="9096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4572297" y="2853269"/>
            <a:ext cx="64788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5449659" y="2863028"/>
            <a:ext cx="162197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1305640" y="3720148"/>
            <a:ext cx="114819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>
            <a:off x="2548590" y="3720150"/>
            <a:ext cx="187293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4886846" y="3720148"/>
            <a:ext cx="8194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6437042" y="3731441"/>
            <a:ext cx="5528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>
            <a:off x="401184" y="4153375"/>
            <a:ext cx="127450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V="1">
            <a:off x="1735982" y="4141704"/>
            <a:ext cx="1134540" cy="122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5F067E4-95D7-E203-7D83-1718E109C1B8}"/>
              </a:ext>
            </a:extLst>
          </p:cNvPr>
          <p:cNvCxnSpPr>
            <a:cxnSpLocks/>
          </p:cNvCxnSpPr>
          <p:nvPr/>
        </p:nvCxnSpPr>
        <p:spPr>
          <a:xfrm>
            <a:off x="426371" y="3281646"/>
            <a:ext cx="120565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58CF90B-A5D8-4BFA-D0DE-C6E4453283B2}"/>
              </a:ext>
            </a:extLst>
          </p:cNvPr>
          <p:cNvCxnSpPr>
            <a:cxnSpLocks/>
          </p:cNvCxnSpPr>
          <p:nvPr/>
        </p:nvCxnSpPr>
        <p:spPr>
          <a:xfrm>
            <a:off x="1721987" y="3278011"/>
            <a:ext cx="249119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4242DC0-A06D-1AAD-EA9F-5C15DE979532}"/>
              </a:ext>
            </a:extLst>
          </p:cNvPr>
          <p:cNvCxnSpPr>
            <a:cxnSpLocks/>
          </p:cNvCxnSpPr>
          <p:nvPr/>
        </p:nvCxnSpPr>
        <p:spPr>
          <a:xfrm flipV="1">
            <a:off x="3647964" y="4132685"/>
            <a:ext cx="1028208" cy="1114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Track 74">
            <a:hlinkClick r:id="" action="ppaction://media"/>
            <a:extLst>
              <a:ext uri="{FF2B5EF4-FFF2-40B4-BE49-F238E27FC236}">
                <a16:creationId xmlns:a16="http://schemas.microsoft.com/office/drawing/2014/main" id="{B7545450-37D2-E8A0-3DDD-4C84AAC5D1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8029" y="183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96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87441C3-6063-3C07-3AFF-17A4D317970E}"/>
              </a:ext>
            </a:extLst>
          </p:cNvPr>
          <p:cNvSpPr txBox="1"/>
          <p:nvPr/>
        </p:nvSpPr>
        <p:spPr>
          <a:xfrm>
            <a:off x="190982" y="1949990"/>
            <a:ext cx="876203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dirty="0"/>
              <a:t>The world of work is changing very fast. Most jobs require both technical and (1) _________. There are many employment opportunities for doctors, nurses, or software developers. Other</a:t>
            </a:r>
          </a:p>
          <a:p>
            <a:r>
              <a:rPr lang="en-US" sz="2500" dirty="0"/>
              <a:t>jobs such as travel agents or cashiers may become (2) _________ or obsolete. More jobs will be replaced by robots. That’s why it’s important to choose and (3) _________ the right career path. To be successful and happy, you also need to have a(n) (4) _________ for your work and a(n) (5) _________.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251343" y="73420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267347" y="63596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644302" y="670534"/>
            <a:ext cx="83649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Complete the text. Use the words and phrases in the box.</a:t>
            </a:r>
            <a:endParaRPr lang="vi-VN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91668" y="2296627"/>
            <a:ext cx="146546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soft skills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122698" y="3059027"/>
            <a:ext cx="171316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automated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25537" y="3797928"/>
            <a:ext cx="113922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pursue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62303" y="3906296"/>
            <a:ext cx="12362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 err="1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passion</a:t>
            </a:r>
            <a:endParaRPr lang="vi-VN" sz="26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53661" y="4577992"/>
            <a:ext cx="30467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b="1" dirty="0" err="1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outgoing</a:t>
            </a:r>
            <a:r>
              <a:rPr lang="vi-VN" sz="2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personality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732C3C-33C1-D1AA-AEE2-2A44600F016D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F08C23-6C70-15A0-2EB1-719C4E07A8CB}"/>
              </a:ext>
            </a:extLst>
          </p:cNvPr>
          <p:cNvSpPr txBox="1"/>
          <p:nvPr/>
        </p:nvSpPr>
        <p:spPr>
          <a:xfrm>
            <a:off x="251344" y="1331843"/>
            <a:ext cx="87579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B050"/>
                </a:solidFill>
              </a:rPr>
              <a:t>passion         soft skills         pursue         automated        outgoing personality</a:t>
            </a:r>
            <a:endParaRPr lang="en-AU" sz="2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63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actical Life Subject for Middle School - 6th Grade: Bullying Prevention by Slidesgo">
  <a:themeElements>
    <a:clrScheme name="Simple Light">
      <a:dk1>
        <a:srgbClr val="1F4788"/>
      </a:dk1>
      <a:lt1>
        <a:srgbClr val="F9E5DF"/>
      </a:lt1>
      <a:dk2>
        <a:srgbClr val="421D19"/>
      </a:dk2>
      <a:lt2>
        <a:srgbClr val="EF9985"/>
      </a:lt2>
      <a:accent1>
        <a:srgbClr val="E55436"/>
      </a:accent1>
      <a:accent2>
        <a:srgbClr val="029C9A"/>
      </a:accent2>
      <a:accent3>
        <a:srgbClr val="F4A92B"/>
      </a:accent3>
      <a:accent4>
        <a:srgbClr val="21A5D1"/>
      </a:accent4>
      <a:accent5>
        <a:srgbClr val="F4B389"/>
      </a:accent5>
      <a:accent6>
        <a:srgbClr val="FFFFFF"/>
      </a:accent6>
      <a:hlink>
        <a:srgbClr val="21A5D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2300</TotalTime>
  <Words>641</Words>
  <Application>Microsoft Office PowerPoint</Application>
  <PresentationFormat>On-screen Show (16:9)</PresentationFormat>
  <Paragraphs>72</Paragraphs>
  <Slides>14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Arial</vt:lpstr>
      <vt:lpstr>Calibri</vt:lpstr>
      <vt:lpstr>Calibri </vt:lpstr>
      <vt:lpstr>Calibri Light</vt:lpstr>
      <vt:lpstr>Londrina Solid</vt:lpstr>
      <vt:lpstr>Myriad Pro</vt:lpstr>
      <vt:lpstr>UTM Facebook K&amp;T</vt:lpstr>
      <vt:lpstr>UTMFacebookK&amp;TBold</vt:lpstr>
      <vt:lpstr>Wellfleet</vt:lpstr>
      <vt:lpstr>Wingdings</vt:lpstr>
      <vt:lpstr>Office Theme</vt:lpstr>
      <vt:lpstr>Practical Life Subject for Middle School - 6th Grade: Bullying Prevention by Slidesgo</vt:lpstr>
      <vt:lpstr>1_Office Theme</vt:lpstr>
      <vt:lpstr>PowerPoint Presentation</vt:lpstr>
      <vt:lpstr>LOOKING BACK AND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103</cp:revision>
  <dcterms:created xsi:type="dcterms:W3CDTF">2020-12-09T02:04:09Z</dcterms:created>
  <dcterms:modified xsi:type="dcterms:W3CDTF">2025-08-29T10:47:59Z</dcterms:modified>
</cp:coreProperties>
</file>