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9"/>
  </p:notesMasterIdLst>
  <p:sldIdLst>
    <p:sldId id="391" r:id="rId3"/>
    <p:sldId id="256" r:id="rId4"/>
    <p:sldId id="369" r:id="rId5"/>
    <p:sldId id="370" r:id="rId6"/>
    <p:sldId id="371" r:id="rId7"/>
    <p:sldId id="372" r:id="rId8"/>
    <p:sldId id="373" r:id="rId9"/>
    <p:sldId id="379" r:id="rId10"/>
    <p:sldId id="375" r:id="rId11"/>
    <p:sldId id="376" r:id="rId12"/>
    <p:sldId id="377" r:id="rId13"/>
    <p:sldId id="378" r:id="rId14"/>
    <p:sldId id="380" r:id="rId15"/>
    <p:sldId id="336" r:id="rId16"/>
    <p:sldId id="337" r:id="rId17"/>
    <p:sldId id="356" r:id="rId18"/>
    <p:sldId id="383" r:id="rId19"/>
    <p:sldId id="333" r:id="rId20"/>
    <p:sldId id="334" r:id="rId21"/>
    <p:sldId id="367" r:id="rId22"/>
    <p:sldId id="335" r:id="rId23"/>
    <p:sldId id="390" r:id="rId24"/>
    <p:sldId id="368" r:id="rId25"/>
    <p:sldId id="264" r:id="rId26"/>
    <p:sldId id="325" r:id="rId27"/>
    <p:sldId id="317" r:id="rId2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727"/>
    <a:srgbClr val="D0DEEC"/>
    <a:srgbClr val="93C9FC"/>
    <a:srgbClr val="E14777"/>
    <a:srgbClr val="E45983"/>
    <a:srgbClr val="FFE893"/>
    <a:srgbClr val="FFC601"/>
    <a:srgbClr val="EABD1A"/>
    <a:srgbClr val="A493C6"/>
    <a:srgbClr val="6593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74" autoAdjust="0"/>
    <p:restoredTop sz="94269" autoAdjust="0"/>
  </p:normalViewPr>
  <p:slideViewPr>
    <p:cSldViewPr snapToGrid="0" showGuides="1">
      <p:cViewPr varScale="1">
        <p:scale>
          <a:sx n="120" d="100"/>
          <a:sy n="120" d="100"/>
        </p:scale>
        <p:origin x="797" y="77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-27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5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h Hoàng" userId="db1c75afbc7b14be" providerId="LiveId" clId="{6388654C-2724-4C10-A9E3-588F4C23EE13}"/>
    <pc:docChg chg="modSld">
      <pc:chgData name="Linh Hoàng" userId="db1c75afbc7b14be" providerId="LiveId" clId="{6388654C-2724-4C10-A9E3-588F4C23EE13}" dt="2024-07-08T01:29:26.465" v="7" actId="20577"/>
      <pc:docMkLst>
        <pc:docMk/>
      </pc:docMkLst>
      <pc:sldChg chg="modSp">
        <pc:chgData name="Linh Hoàng" userId="db1c75afbc7b14be" providerId="LiveId" clId="{6388654C-2724-4C10-A9E3-588F4C23EE13}" dt="2024-07-08T01:23:35.001" v="1" actId="20577"/>
        <pc:sldMkLst>
          <pc:docMk/>
          <pc:sldMk cId="4129249877" sldId="383"/>
        </pc:sldMkLst>
        <pc:spChg chg="mod">
          <ac:chgData name="Linh Hoàng" userId="db1c75afbc7b14be" providerId="LiveId" clId="{6388654C-2724-4C10-A9E3-588F4C23EE13}" dt="2024-07-08T01:23:35.001" v="1" actId="20577"/>
          <ac:spMkLst>
            <pc:docMk/>
            <pc:sldMk cId="4129249877" sldId="383"/>
            <ac:spMk id="7" creationId="{00000000-0000-0000-0000-000000000000}"/>
          </ac:spMkLst>
        </pc:spChg>
      </pc:sldChg>
      <pc:sldChg chg="modSp">
        <pc:chgData name="Linh Hoàng" userId="db1c75afbc7b14be" providerId="LiveId" clId="{6388654C-2724-4C10-A9E3-588F4C23EE13}" dt="2024-07-08T01:23:53.567" v="5" actId="20577"/>
        <pc:sldMkLst>
          <pc:docMk/>
          <pc:sldMk cId="1373892008" sldId="384"/>
        </pc:sldMkLst>
        <pc:spChg chg="mod">
          <ac:chgData name="Linh Hoàng" userId="db1c75afbc7b14be" providerId="LiveId" clId="{6388654C-2724-4C10-A9E3-588F4C23EE13}" dt="2024-07-08T01:23:53.567" v="5" actId="20577"/>
          <ac:spMkLst>
            <pc:docMk/>
            <pc:sldMk cId="1373892008" sldId="384"/>
            <ac:spMk id="7" creationId="{00000000-0000-0000-0000-000000000000}"/>
          </ac:spMkLst>
        </pc:spChg>
      </pc:sldChg>
      <pc:sldChg chg="modSp">
        <pc:chgData name="Linh Hoàng" userId="db1c75afbc7b14be" providerId="LiveId" clId="{6388654C-2724-4C10-A9E3-588F4C23EE13}" dt="2024-07-08T01:23:48.630" v="3" actId="20577"/>
        <pc:sldMkLst>
          <pc:docMk/>
          <pc:sldMk cId="3744774519" sldId="386"/>
        </pc:sldMkLst>
        <pc:spChg chg="mod">
          <ac:chgData name="Linh Hoàng" userId="db1c75afbc7b14be" providerId="LiveId" clId="{6388654C-2724-4C10-A9E3-588F4C23EE13}" dt="2024-07-08T01:23:48.630" v="3" actId="20577"/>
          <ac:spMkLst>
            <pc:docMk/>
            <pc:sldMk cId="3744774519" sldId="386"/>
            <ac:spMk id="7" creationId="{00000000-0000-0000-0000-000000000000}"/>
          </ac:spMkLst>
        </pc:spChg>
      </pc:sldChg>
      <pc:sldChg chg="modSp">
        <pc:chgData name="Linh Hoàng" userId="db1c75afbc7b14be" providerId="LiveId" clId="{6388654C-2724-4C10-A9E3-588F4C23EE13}" dt="2024-07-08T01:29:26.465" v="7" actId="20577"/>
        <pc:sldMkLst>
          <pc:docMk/>
          <pc:sldMk cId="1874200167" sldId="390"/>
        </pc:sldMkLst>
        <pc:spChg chg="mod">
          <ac:chgData name="Linh Hoàng" userId="db1c75afbc7b14be" providerId="LiveId" clId="{6388654C-2724-4C10-A9E3-588F4C23EE13}" dt="2024-07-08T01:29:26.465" v="7" actId="20577"/>
          <ac:spMkLst>
            <pc:docMk/>
            <pc:sldMk cId="1874200167" sldId="390"/>
            <ac:spMk id="60" creationId="{45A267A1-82C0-A20E-93F2-3D981D73565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26ee3608a0_0_1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g226ee3608a0_0_1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0224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065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9215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0721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5789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3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1396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342900" y="1065212"/>
            <a:ext cx="3886200" cy="735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4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7245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457200" lvl="1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685800" lvl="2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914400" lvl="3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143000" lvl="4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371600" lvl="5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600200" lvl="6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1828800" lvl="7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057400" lvl="8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987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361157" y="2203450"/>
            <a:ext cx="3886200" cy="681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2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361157" y="1453357"/>
            <a:ext cx="3886200" cy="750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228600" lvl="0" indent="-1143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000">
                <a:solidFill>
                  <a:srgbClr val="888888"/>
                </a:solidFill>
              </a:defRPr>
            </a:lvl1pPr>
            <a:lvl2pPr marL="457200" lvl="1" indent="-114300" algn="l">
              <a:spcBef>
                <a:spcPts val="18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900">
                <a:solidFill>
                  <a:srgbClr val="888888"/>
                </a:solidFill>
              </a:defRPr>
            </a:lvl2pPr>
            <a:lvl3pPr marL="685800" lvl="2" indent="-114300" algn="l">
              <a:spcBef>
                <a:spcPts val="16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800">
                <a:solidFill>
                  <a:srgbClr val="888888"/>
                </a:solidFill>
              </a:defRPr>
            </a:lvl3pPr>
            <a:lvl4pPr marL="914400" lvl="3" indent="-114300" algn="l">
              <a:spcBef>
                <a:spcPts val="14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700">
                <a:solidFill>
                  <a:srgbClr val="888888"/>
                </a:solidFill>
              </a:defRPr>
            </a:lvl4pPr>
            <a:lvl5pPr marL="1143000" lvl="4" indent="-114300" algn="l">
              <a:spcBef>
                <a:spcPts val="14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700">
                <a:solidFill>
                  <a:srgbClr val="888888"/>
                </a:solidFill>
              </a:defRPr>
            </a:lvl5pPr>
            <a:lvl6pPr marL="1371600" lvl="5" indent="-114300" algn="l">
              <a:spcBef>
                <a:spcPts val="14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700">
                <a:solidFill>
                  <a:srgbClr val="888888"/>
                </a:solidFill>
              </a:defRPr>
            </a:lvl6pPr>
            <a:lvl7pPr marL="1600200" lvl="6" indent="-114300" algn="l">
              <a:spcBef>
                <a:spcPts val="14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700">
                <a:solidFill>
                  <a:srgbClr val="888888"/>
                </a:solidFill>
              </a:defRPr>
            </a:lvl7pPr>
            <a:lvl8pPr marL="1828800" lvl="7" indent="-114300" algn="l">
              <a:spcBef>
                <a:spcPts val="14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700">
                <a:solidFill>
                  <a:srgbClr val="888888"/>
                </a:solidFill>
              </a:defRPr>
            </a:lvl8pPr>
            <a:lvl9pPr marL="2057400" lvl="8" indent="-114300" algn="l">
              <a:spcBef>
                <a:spcPts val="14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6975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03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400"/>
            </a:lvl1pPr>
            <a:lvl2pPr marL="457200" lvl="1" indent="-1905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1200"/>
            </a:lvl2pPr>
            <a:lvl3pPr marL="685800" lvl="2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000"/>
            </a:lvl3pPr>
            <a:lvl4pPr marL="914400" lvl="3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900"/>
            </a:lvl4pPr>
            <a:lvl5pPr marL="1143000" lvl="4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900"/>
            </a:lvl5pPr>
            <a:lvl6pPr marL="1371600" lvl="5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6pPr>
            <a:lvl7pPr marL="1600200" lvl="6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7pPr>
            <a:lvl8pPr marL="1828800" lvl="7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8pPr>
            <a:lvl9pPr marL="2057400" lvl="8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03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400"/>
            </a:lvl1pPr>
            <a:lvl2pPr marL="457200" lvl="1" indent="-1905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1200"/>
            </a:lvl2pPr>
            <a:lvl3pPr marL="685800" lvl="2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000"/>
            </a:lvl3pPr>
            <a:lvl4pPr marL="914400" lvl="3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900"/>
            </a:lvl4pPr>
            <a:lvl5pPr marL="1143000" lvl="4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900"/>
            </a:lvl5pPr>
            <a:lvl6pPr marL="1371600" lvl="5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6pPr>
            <a:lvl7pPr marL="1600200" lvl="6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7pPr>
            <a:lvl8pPr marL="1828800" lvl="7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8pPr>
            <a:lvl9pPr marL="2057400" lvl="8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6235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228600" y="767556"/>
            <a:ext cx="2020094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228600" lvl="0" indent="-1143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200" b="1"/>
            </a:lvl1pPr>
            <a:lvl2pPr marL="457200" lvl="1" indent="-1143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000" b="1"/>
            </a:lvl2pPr>
            <a:lvl3pPr marL="685800" lvl="2" indent="-1143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900" b="1"/>
            </a:lvl3pPr>
            <a:lvl4pPr marL="914400" lvl="3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4pPr>
            <a:lvl5pPr marL="1143000" lvl="4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5pPr>
            <a:lvl6pPr marL="1371600" lvl="5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6pPr>
            <a:lvl7pPr marL="1600200" lvl="6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7pPr>
            <a:lvl8pPr marL="1828800" lvl="7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8pPr>
            <a:lvl9pPr marL="2057400" lvl="8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228600" y="1087438"/>
            <a:ext cx="2020094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1905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200"/>
            </a:lvl1pPr>
            <a:lvl2pPr marL="457200" lvl="1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000"/>
            </a:lvl2pPr>
            <a:lvl3pPr marL="685800" lvl="2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3pPr>
            <a:lvl4pPr marL="914400" lvl="3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800"/>
            </a:lvl4pPr>
            <a:lvl5pPr marL="1143000" lvl="4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800"/>
            </a:lvl5pPr>
            <a:lvl6pPr marL="1371600" lvl="5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6pPr>
            <a:lvl7pPr marL="1600200" lvl="6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7pPr>
            <a:lvl8pPr marL="1828800" lvl="7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8pPr>
            <a:lvl9pPr marL="2057400" lvl="8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2322513" y="767556"/>
            <a:ext cx="2020888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228600" lvl="0" indent="-1143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200" b="1"/>
            </a:lvl1pPr>
            <a:lvl2pPr marL="457200" lvl="1" indent="-1143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000" b="1"/>
            </a:lvl2pPr>
            <a:lvl3pPr marL="685800" lvl="2" indent="-1143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900" b="1"/>
            </a:lvl3pPr>
            <a:lvl4pPr marL="914400" lvl="3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4pPr>
            <a:lvl5pPr marL="1143000" lvl="4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5pPr>
            <a:lvl6pPr marL="1371600" lvl="5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6pPr>
            <a:lvl7pPr marL="1600200" lvl="6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7pPr>
            <a:lvl8pPr marL="1828800" lvl="7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8pPr>
            <a:lvl9pPr marL="2057400" lvl="8" indent="-1143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8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2322513" y="1087438"/>
            <a:ext cx="2020888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1905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200"/>
            </a:lvl1pPr>
            <a:lvl2pPr marL="457200" lvl="1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000"/>
            </a:lvl2pPr>
            <a:lvl3pPr marL="685800" lvl="2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900"/>
            </a:lvl3pPr>
            <a:lvl4pPr marL="914400" lvl="3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800"/>
            </a:lvl4pPr>
            <a:lvl5pPr marL="1143000" lvl="4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800"/>
            </a:lvl5pPr>
            <a:lvl6pPr marL="1371600" lvl="5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6pPr>
            <a:lvl7pPr marL="1600200" lvl="6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7pPr>
            <a:lvl8pPr marL="1828800" lvl="7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8pPr>
            <a:lvl9pPr marL="2057400" lvl="8" indent="-16510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8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6652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135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228600" y="136525"/>
            <a:ext cx="1504157" cy="581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1787525" y="136525"/>
            <a:ext cx="2555875" cy="2926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159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1600"/>
            </a:lvl1pPr>
            <a:lvl2pPr marL="457200" lvl="1" indent="-203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1400"/>
            </a:lvl2pPr>
            <a:lvl3pPr marL="685800" lvl="2" indent="-1905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200"/>
            </a:lvl3pPr>
            <a:lvl4pPr marL="914400" lvl="3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000"/>
            </a:lvl4pPr>
            <a:lvl5pPr marL="1143000" lvl="4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1000"/>
            </a:lvl5pPr>
            <a:lvl6pPr marL="1371600" lvl="5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000"/>
            </a:lvl6pPr>
            <a:lvl7pPr marL="1600200" lvl="6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000"/>
            </a:lvl7pPr>
            <a:lvl8pPr marL="1828800" lvl="7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000"/>
            </a:lvl8pPr>
            <a:lvl9pPr marL="2057400" lvl="8" indent="-177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228600" y="717550"/>
            <a:ext cx="1504157" cy="2345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114300" algn="l">
              <a:spcBef>
                <a:spcPts val="14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700"/>
            </a:lvl1pPr>
            <a:lvl2pPr marL="457200" lvl="1" indent="-114300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600"/>
            </a:lvl2pPr>
            <a:lvl3pPr marL="685800" lvl="2" indent="-1143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500"/>
            </a:lvl3pPr>
            <a:lvl4pPr marL="914400" lvl="3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4pPr>
            <a:lvl5pPr marL="1143000" lvl="4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5pPr>
            <a:lvl6pPr marL="1371600" lvl="5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6pPr>
            <a:lvl7pPr marL="1600200" lvl="6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7pPr>
            <a:lvl8pPr marL="1828800" lvl="7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8pPr>
            <a:lvl9pPr marL="2057400" lvl="8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4149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96144" y="2400300"/>
            <a:ext cx="2743200" cy="283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96144" y="2683669"/>
            <a:ext cx="2743200" cy="402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114300" algn="l">
              <a:spcBef>
                <a:spcPts val="14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700"/>
            </a:lvl1pPr>
            <a:lvl2pPr marL="457200" lvl="1" indent="-114300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600"/>
            </a:lvl2pPr>
            <a:lvl3pPr marL="685800" lvl="2" indent="-1143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500"/>
            </a:lvl3pPr>
            <a:lvl4pPr marL="914400" lvl="3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4pPr>
            <a:lvl5pPr marL="1143000" lvl="4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5pPr>
            <a:lvl6pPr marL="1371600" lvl="5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6pPr>
            <a:lvl7pPr marL="1600200" lvl="6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7pPr>
            <a:lvl8pPr marL="1828800" lvl="7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8pPr>
            <a:lvl9pPr marL="2057400" lvl="8" indent="-114300" algn="l">
              <a:spcBef>
                <a:spcPts val="9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45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3700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1154510" y="-125809"/>
            <a:ext cx="2262982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457200" lvl="1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685800" lvl="2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914400" lvl="3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143000" lvl="4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371600" lvl="5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600200" lvl="6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1828800" lvl="7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057400" lvl="8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8880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2366169" y="1085851"/>
            <a:ext cx="2925763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270669" y="95250"/>
            <a:ext cx="2925763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457200" lvl="1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685800" lvl="2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914400" lvl="3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143000" lvl="4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371600" lvl="5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600200" lvl="6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1828800" lvl="7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057400" lvl="8" indent="-17145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888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60832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0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0.pn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0.pn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0.png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1.png"/><Relationship Id="rId5" Type="http://schemas.openxmlformats.org/officeDocument/2006/relationships/image" Target="../media/image28.png"/><Relationship Id="rId4" Type="http://schemas.openxmlformats.org/officeDocument/2006/relationships/notesSlide" Target="../notesSlides/notes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2.gif"/><Relationship Id="rId5" Type="http://schemas.openxmlformats.org/officeDocument/2006/relationships/image" Target="../media/image28.png"/><Relationship Id="rId4" Type="http://schemas.openxmlformats.org/officeDocument/2006/relationships/notesSlide" Target="../notesSlides/notes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8.png"/><Relationship Id="rId5" Type="http://schemas.openxmlformats.org/officeDocument/2006/relationships/image" Target="../media/image43.png"/><Relationship Id="rId4" Type="http://schemas.openxmlformats.org/officeDocument/2006/relationships/notesSlide" Target="../notesSlides/notes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8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hyperlink" Target="https://www.pexels.com/photo/conversation-between-job-applicant-and-representative-employer-3760063/" TargetMode="External"/><Relationship Id="rId5" Type="http://schemas.openxmlformats.org/officeDocument/2006/relationships/image" Target="../media/image44.jpeg"/><Relationship Id="rId4" Type="http://schemas.openxmlformats.org/officeDocument/2006/relationships/notesSlide" Target="../notesSlides/notesSlide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7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8.png"/><Relationship Id="rId5" Type="http://schemas.openxmlformats.org/officeDocument/2006/relationships/image" Target="../media/image46.png"/><Relationship Id="rId10" Type="http://schemas.openxmlformats.org/officeDocument/2006/relationships/image" Target="../media/image50.png"/><Relationship Id="rId4" Type="http://schemas.openxmlformats.org/officeDocument/2006/relationships/image" Target="../media/image45.png"/><Relationship Id="rId9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11" Type="http://schemas.microsoft.com/office/2007/relationships/hdphoto" Target="../media/hdphoto1.wdp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5.gif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gif"/><Relationship Id="rId18" Type="http://schemas.openxmlformats.org/officeDocument/2006/relationships/image" Target="../media/image19.png"/><Relationship Id="rId26" Type="http://schemas.openxmlformats.org/officeDocument/2006/relationships/slide" Target="slide4.xml"/><Relationship Id="rId21" Type="http://schemas.openxmlformats.org/officeDocument/2006/relationships/image" Target="../media/image22.png"/><Relationship Id="rId34" Type="http://schemas.openxmlformats.org/officeDocument/2006/relationships/slide" Target="slide12.xml"/><Relationship Id="rId7" Type="http://schemas.openxmlformats.org/officeDocument/2006/relationships/audio" Target="../media/audio3.wav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gif"/><Relationship Id="rId33" Type="http://schemas.openxmlformats.org/officeDocument/2006/relationships/slide" Target="slide11.xml"/><Relationship Id="rId2" Type="http://schemas.openxmlformats.org/officeDocument/2006/relationships/audio" Target="../media/media1.wav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slide" Target="slide6.xml"/><Relationship Id="rId1" Type="http://schemas.microsoft.com/office/2007/relationships/media" Target="../media/media1.wav"/><Relationship Id="rId6" Type="http://schemas.openxmlformats.org/officeDocument/2006/relationships/audio" Target="../media/audio2.wav"/><Relationship Id="rId11" Type="http://schemas.openxmlformats.org/officeDocument/2006/relationships/image" Target="../media/image12.gif"/><Relationship Id="rId24" Type="http://schemas.openxmlformats.org/officeDocument/2006/relationships/image" Target="../media/image25.png"/><Relationship Id="rId32" Type="http://schemas.openxmlformats.org/officeDocument/2006/relationships/slide" Target="slide10.xml"/><Relationship Id="rId37" Type="http://schemas.openxmlformats.org/officeDocument/2006/relationships/slide" Target="slide13.xml"/><Relationship Id="rId5" Type="http://schemas.openxmlformats.org/officeDocument/2006/relationships/audio" Target="../media/audio1.wav"/><Relationship Id="rId15" Type="http://schemas.openxmlformats.org/officeDocument/2006/relationships/image" Target="../media/image16.gif"/><Relationship Id="rId23" Type="http://schemas.openxmlformats.org/officeDocument/2006/relationships/image" Target="../media/image24.png"/><Relationship Id="rId28" Type="http://schemas.openxmlformats.org/officeDocument/2006/relationships/slide" Target="slide5.xml"/><Relationship Id="rId36" Type="http://schemas.openxmlformats.org/officeDocument/2006/relationships/slide" Target="slide8.xml"/><Relationship Id="rId10" Type="http://schemas.openxmlformats.org/officeDocument/2006/relationships/slide" Target="slide16.xml"/><Relationship Id="rId19" Type="http://schemas.openxmlformats.org/officeDocument/2006/relationships/image" Target="../media/image20.png"/><Relationship Id="rId31" Type="http://schemas.openxmlformats.org/officeDocument/2006/relationships/slide" Target="slide9.xml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1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7.gif"/><Relationship Id="rId30" Type="http://schemas.openxmlformats.org/officeDocument/2006/relationships/slide" Target="slide7.xml"/><Relationship Id="rId35" Type="http://schemas.openxmlformats.org/officeDocument/2006/relationships/image" Target="../media/image28.png"/><Relationship Id="rId8" Type="http://schemas.openxmlformats.org/officeDocument/2006/relationships/image" Target="../media/image10.gif"/><Relationship Id="rId3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0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0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0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0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0.pn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049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64406" y="970073"/>
            <a:ext cx="7215188" cy="1105417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PLANTS AND ANIMALS THAT ARE IN DANGER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OF DISAPPEARING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90916" y="2671086"/>
            <a:ext cx="7649202" cy="964407"/>
          </a:xfrm>
          <a:prstGeom prst="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ENDANGERED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SPECIES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219" y="180075"/>
            <a:ext cx="235833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TIGER TEAM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F710457-E7B4-0935-BEC8-8041061FCE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577" y="2288636"/>
            <a:ext cx="2492352" cy="1925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7969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64406" y="1336010"/>
            <a:ext cx="7215188" cy="1026894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BROKEN OR TORN PIECES OF SOMETHING LARGER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66169" y="3011008"/>
            <a:ext cx="5378843" cy="933981"/>
          </a:xfrm>
          <a:prstGeom prst="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DEBRIS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219" y="180075"/>
            <a:ext cx="235833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TIGER TEAM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15271C-72D4-4598-3E3A-619650B827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5476" y="2728827"/>
            <a:ext cx="2506805" cy="16244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70677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64406" y="1293786"/>
            <a:ext cx="7215188" cy="1109026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AN AREA SURROUNDED BY FENCES OR WALLS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230283" y="3090281"/>
            <a:ext cx="4577708" cy="933981"/>
          </a:xfrm>
          <a:prstGeom prst="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ENCLOSURE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219" y="180075"/>
            <a:ext cx="235833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TIGER TEAM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71AD618-22B2-2668-E07B-FD07CECB7D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18744">
            <a:off x="1387280" y="2740687"/>
            <a:ext cx="2448553" cy="16331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0431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64406" y="1148212"/>
            <a:ext cx="7215188" cy="1400175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A SYSTEM OF HAND AND BODY MOVEMENTS REPRESENTING WORDS, USED BY AND TO PEOPLE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WHO CANNOT HEAR OR TALK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88272" y="3229607"/>
            <a:ext cx="5800455" cy="933981"/>
          </a:xfrm>
          <a:prstGeom prst="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SIGN LANGUAGE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219" y="180075"/>
            <a:ext cx="235833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TIGER TEAM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FE8201-B628-5491-09B6-60A40D8CE0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96146" y="2792586"/>
            <a:ext cx="2659356" cy="17739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4476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00955" y="723174"/>
            <a:ext cx="3923346" cy="669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F26532"/>
                </a:solidFill>
              </a:rPr>
              <a:t>automate (v)</a:t>
            </a:r>
            <a:endParaRPr lang="en-US" sz="4800" dirty="0"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4520" y="3485374"/>
            <a:ext cx="498230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00" dirty="0"/>
              <a:t>to make a process in a factory or office operate by machines or computers, in order to reduce the amount of work done by humans and the time taken to do the work</a:t>
            </a:r>
          </a:p>
        </p:txBody>
      </p:sp>
      <p:sp>
        <p:nvSpPr>
          <p:cNvPr id="2" name="Rectangle 1"/>
          <p:cNvSpPr/>
          <p:nvPr/>
        </p:nvSpPr>
        <p:spPr>
          <a:xfrm>
            <a:off x="1379814" y="1584495"/>
            <a:ext cx="21098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32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/ˈ</a:t>
            </a:r>
            <a:r>
              <a:rPr lang="vi-VN" sz="3200" b="1" dirty="0" err="1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ɔːtəmeɪt</a:t>
            </a:r>
            <a:r>
              <a:rPr lang="vi-VN" sz="32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en-US" sz="32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237435" y="2661562"/>
            <a:ext cx="138564" cy="48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vi-VN" altLang="vi-VN" sz="1350">
                <a:latin typeface="Arial" panose="020B0604020202020204" pitchFamily="34" charset="0"/>
              </a:rPr>
            </a:br>
            <a:endParaRPr lang="vi-VN" altLang="vi-VN" sz="1350"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automate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80926" y="2383507"/>
            <a:ext cx="484748" cy="4847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8003" y="1159422"/>
            <a:ext cx="4059674" cy="236949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53ECE21-1EB2-AD8F-95CB-95D77CBABDE6}"/>
              </a:ext>
            </a:extLst>
          </p:cNvPr>
          <p:cNvSpPr txBox="1"/>
          <p:nvPr/>
        </p:nvSpPr>
        <p:spPr>
          <a:xfrm>
            <a:off x="189070" y="30984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2564323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851857" y="862858"/>
            <a:ext cx="3183293" cy="671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400" b="1" dirty="0">
                <a:solidFill>
                  <a:srgbClr val="F26532"/>
                </a:solidFill>
              </a:rPr>
              <a:t>adapt (v)</a:t>
            </a:r>
            <a:endParaRPr lang="en-US" sz="5400" dirty="0"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23726" y="3536753"/>
            <a:ext cx="41735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to change, or to change something, to suit different conditions or uses</a:t>
            </a:r>
          </a:p>
        </p:txBody>
      </p:sp>
      <p:sp>
        <p:nvSpPr>
          <p:cNvPr id="2" name="Rectangle 1"/>
          <p:cNvSpPr/>
          <p:nvPr/>
        </p:nvSpPr>
        <p:spPr>
          <a:xfrm>
            <a:off x="1437637" y="1857255"/>
            <a:ext cx="18533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32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/əˈdæpt/</a:t>
            </a:r>
            <a:endParaRPr lang="en-US" sz="32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433436" y="2671836"/>
            <a:ext cx="138564" cy="48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vi-VN" altLang="vi-VN" sz="1350">
                <a:latin typeface="Arial" panose="020B0604020202020204" pitchFamily="34" charset="0"/>
              </a:rPr>
            </a:br>
            <a:endParaRPr lang="vi-VN" altLang="vi-VN" sz="1350"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3" name="adapt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92055" y="2629984"/>
            <a:ext cx="502895" cy="50289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32E4E1-8EC6-54F0-1BB9-B9F3C8F2015B}"/>
              </a:ext>
            </a:extLst>
          </p:cNvPr>
          <p:cNvSpPr txBox="1"/>
          <p:nvPr/>
        </p:nvSpPr>
        <p:spPr>
          <a:xfrm>
            <a:off x="189070" y="30984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2050" name="Picture 2" descr="Get used to it GIFs - Obtenez le meilleur gif sur GIFER">
            <a:extLst>
              <a:ext uri="{FF2B5EF4-FFF2-40B4-BE49-F238E27FC236}">
                <a16:creationId xmlns:a16="http://schemas.microsoft.com/office/drawing/2014/main" id="{F818D06F-90E9-6C1E-AE6E-E7CF4E69AF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232" y="1160052"/>
            <a:ext cx="3410042" cy="3410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487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432118" y="823359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400" b="1" dirty="0">
                <a:solidFill>
                  <a:srgbClr val="F26532"/>
                </a:solidFill>
              </a:rPr>
              <a:t>pursue (v)</a:t>
            </a:r>
            <a:endParaRPr lang="en-US" sz="5400" dirty="0"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09989" y="3262371"/>
            <a:ext cx="43676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to follow someone or something, usually to try to catch him, her, or it</a:t>
            </a:r>
            <a:endParaRPr lang="en-US" sz="2400" dirty="0"/>
          </a:p>
        </p:txBody>
      </p:sp>
      <p:sp>
        <p:nvSpPr>
          <p:cNvPr id="2" name="Rectangle 1"/>
          <p:cNvSpPr/>
          <p:nvPr/>
        </p:nvSpPr>
        <p:spPr>
          <a:xfrm>
            <a:off x="1511082" y="1750346"/>
            <a:ext cx="16834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32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/pəˈsjuː/</a:t>
            </a:r>
            <a:endParaRPr lang="en-US" sz="32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4825699" y="1010551"/>
            <a:ext cx="4318301" cy="3837531"/>
          </a:xfrm>
          <a:prstGeom prst="rect">
            <a:avLst/>
          </a:prstGeom>
        </p:spPr>
      </p:pic>
      <p:pic>
        <p:nvPicPr>
          <p:cNvPr id="4" name="pursue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09138" y="2695620"/>
            <a:ext cx="487363" cy="4873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8FEB7E4-EA62-5015-B016-D4B799CAD979}"/>
              </a:ext>
            </a:extLst>
          </p:cNvPr>
          <p:cNvSpPr txBox="1"/>
          <p:nvPr/>
        </p:nvSpPr>
        <p:spPr>
          <a:xfrm>
            <a:off x="189070" y="30984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68683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410808" y="742946"/>
            <a:ext cx="3923346" cy="1249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F26532"/>
                </a:solidFill>
              </a:rPr>
              <a:t>applicant (n)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1577" y="3151270"/>
            <a:ext cx="44104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a person who formally requests something, especially a job, or to study at a college or university</a:t>
            </a:r>
            <a:endParaRPr lang="en-US" sz="2400" dirty="0"/>
          </a:p>
        </p:txBody>
      </p:sp>
      <p:sp>
        <p:nvSpPr>
          <p:cNvPr id="2" name="Rectangle 1"/>
          <p:cNvSpPr/>
          <p:nvPr/>
        </p:nvSpPr>
        <p:spPr>
          <a:xfrm>
            <a:off x="1186983" y="1558586"/>
            <a:ext cx="21910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32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/ˈ</a:t>
            </a:r>
            <a:r>
              <a:rPr lang="vi-VN" sz="3200" b="1" dirty="0" err="1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æplɪkənt</a:t>
            </a:r>
            <a:r>
              <a:rPr lang="vi-VN" sz="32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en-US" sz="32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89C819-F98C-5152-A841-9911FFDA438E}"/>
              </a:ext>
            </a:extLst>
          </p:cNvPr>
          <p:cNvSpPr txBox="1"/>
          <p:nvPr/>
        </p:nvSpPr>
        <p:spPr>
          <a:xfrm>
            <a:off x="189070" y="30984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447293-3E9C-B490-5CB5-43587DBD5E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809847" y="1566537"/>
            <a:ext cx="4130544" cy="2674527"/>
          </a:xfrm>
          <a:prstGeom prst="rect">
            <a:avLst/>
          </a:prstGeom>
        </p:spPr>
      </p:pic>
      <p:pic>
        <p:nvPicPr>
          <p:cNvPr id="3" name="applicant">
            <a:hlinkClick r:id="" action="ppaction://media"/>
            <a:extLst>
              <a:ext uri="{FF2B5EF4-FFF2-40B4-BE49-F238E27FC236}">
                <a16:creationId xmlns:a16="http://schemas.microsoft.com/office/drawing/2014/main" id="{220F5F72-DA7E-4E7C-E4B3-87F4F6E0F5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039380" y="2395857"/>
            <a:ext cx="563144" cy="56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249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704159"/>
              </p:ext>
            </p:extLst>
          </p:nvPr>
        </p:nvGraphicFramePr>
        <p:xfrm>
          <a:off x="-447868" y="1"/>
          <a:ext cx="10052178" cy="501231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0332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4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145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443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Pronunciation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Meaning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9710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automate (v) 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ɔːtəmeɪt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sz="2000" b="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b="0" dirty="0">
                          <a:latin typeface="Calibri (Body)"/>
                        </a:rPr>
                        <a:t>to make a process in a factory or office operate by machines or computers, in order to reduce the amount of work done by humans and the time taken to do the work</a:t>
                      </a:r>
                    </a:p>
                  </a:txBody>
                  <a:tcPr marL="71755" marR="71755" marT="71755" marB="7175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4260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Calibri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adapt (v) 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əˈdæpt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sz="2000" b="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b="0" dirty="0">
                          <a:latin typeface="Calibri (Body)"/>
                        </a:rPr>
                        <a:t>to change, or to change something, to suit different conditions or uses</a:t>
                      </a:r>
                    </a:p>
                  </a:txBody>
                  <a:tcPr marL="71755" marR="71755" marT="71755" marB="7175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7534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vi-VN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pursue</a:t>
                      </a: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(v)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pəˈsju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ː/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 follow someone or something, usually to try to catch him/her, or it</a:t>
                      </a:r>
                    </a:p>
                  </a:txBody>
                  <a:tcPr marL="71755" marR="71755" marT="71755" marB="7175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77534">
                <a:tc>
                  <a:txBody>
                    <a:bodyPr/>
                    <a:lstStyle/>
                    <a:p>
                      <a:pPr marL="144145" marR="0" indent="-144145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applicant (n)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æplɪkənt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person who formally requests something, especially a job, or to study at a college or university</a:t>
                      </a:r>
                    </a:p>
                  </a:txBody>
                  <a:tcPr marL="71755" marR="71755" marT="71755" marB="71755"/>
                </a:tc>
                <a:extLst>
                  <a:ext uri="{0D108BD9-81ED-4DB2-BD59-A6C34878D82A}">
                    <a16:rowId xmlns:a16="http://schemas.microsoft.com/office/drawing/2014/main" val="3614314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89642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AE04CD7-6D00-321D-A5BD-883D97BBD9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054586">
            <a:off x="-430721" y="-133590"/>
            <a:ext cx="5149594" cy="51435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327237C-3D40-F630-DC12-BC2BA5ED0E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2977" y="340935"/>
            <a:ext cx="5143500" cy="5143500"/>
          </a:xfrm>
          <a:prstGeom prst="rect">
            <a:avLst/>
          </a:prstGeom>
        </p:spPr>
      </p:pic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806840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Listen and read.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7" name="068">
            <a:hlinkClick r:id="" action="ppaction://media"/>
            <a:extLst>
              <a:ext uri="{FF2B5EF4-FFF2-40B4-BE49-F238E27FC236}">
                <a16:creationId xmlns:a16="http://schemas.microsoft.com/office/drawing/2014/main" id="{358B67B6-C8DE-48D7-8AD3-7E1FB6FD98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64433" y="94559"/>
            <a:ext cx="453585" cy="45358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6E797DB-C43F-38E9-3AE2-78CF73D073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82977" y="340935"/>
            <a:ext cx="788708" cy="90304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3DA0F75-0548-BCE2-1B5F-0095B9ECFA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83537" y="4389058"/>
            <a:ext cx="637533" cy="54190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9464939-3E88-260A-31BA-C4D147A0FABC}"/>
              </a:ext>
            </a:extLst>
          </p:cNvPr>
          <p:cNvSpPr txBox="1"/>
          <p:nvPr/>
        </p:nvSpPr>
        <p:spPr>
          <a:xfrm>
            <a:off x="163556" y="48547"/>
            <a:ext cx="38533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5FC077-CB51-F28F-3C5C-58A2B884C1FA}"/>
              </a:ext>
            </a:extLst>
          </p:cNvPr>
          <p:cNvSpPr txBox="1"/>
          <p:nvPr/>
        </p:nvSpPr>
        <p:spPr>
          <a:xfrm>
            <a:off x="2039815" y="2397760"/>
            <a:ext cx="53256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6DB55A-F1D8-EBD1-D2D5-86377FBC10D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3813"/>
          <a:stretch/>
        </p:blipFill>
        <p:spPr>
          <a:xfrm>
            <a:off x="-680603" y="2868568"/>
            <a:ext cx="4002485" cy="22749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444DEE9-D34D-4A91-CE95-AA3D262B74E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21882" y="2631546"/>
            <a:ext cx="5946189" cy="255638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5E9F505-A1E7-D39C-CE6A-F9F828A11EAB}"/>
              </a:ext>
            </a:extLst>
          </p:cNvPr>
          <p:cNvSpPr txBox="1"/>
          <p:nvPr/>
        </p:nvSpPr>
        <p:spPr>
          <a:xfrm>
            <a:off x="592218" y="1546108"/>
            <a:ext cx="8200997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455930" indent="-457200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200" b="0" u="none" strike="noStrike" dirty="0">
                <a:solidFill>
                  <a:srgbClr val="000000"/>
                </a:solidFill>
                <a:effectLst/>
              </a:rPr>
              <a:t>What can you see in the photo?</a:t>
            </a:r>
            <a:endParaRPr lang="en-US" sz="3200" b="0" dirty="0">
              <a:effectLst/>
            </a:endParaRPr>
          </a:p>
          <a:p>
            <a:pPr marL="455930" indent="-457200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200" b="0" u="none" strike="noStrike" dirty="0">
                <a:solidFill>
                  <a:srgbClr val="000000"/>
                </a:solidFill>
                <a:effectLst/>
              </a:rPr>
              <a:t>Can you name some of the jobs in </a:t>
            </a:r>
            <a:r>
              <a:rPr lang="en-US" sz="3200" dirty="0">
                <a:solidFill>
                  <a:srgbClr val="000000"/>
                </a:solidFill>
              </a:rPr>
              <a:t>it</a:t>
            </a:r>
            <a:r>
              <a:rPr lang="en-US" sz="3200" b="0" u="none" strike="noStrike" dirty="0">
                <a:solidFill>
                  <a:srgbClr val="000000"/>
                </a:solidFill>
                <a:effectLst/>
              </a:rPr>
              <a:t>?</a:t>
            </a:r>
            <a:endParaRPr lang="en-US" sz="3200" b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496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5" grpId="0" uiExpand="1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F1FF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2682" y="1239521"/>
            <a:ext cx="8047856" cy="4018957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3"/>
          <p:cNvSpPr/>
          <p:nvPr/>
        </p:nvSpPr>
        <p:spPr>
          <a:xfrm rot="-6250509">
            <a:off x="7589158" y="1061638"/>
            <a:ext cx="4121855" cy="4116703"/>
          </a:xfrm>
          <a:custGeom>
            <a:avLst/>
            <a:gdLst/>
            <a:ahLst/>
            <a:cxnLst/>
            <a:rect l="l" t="t" r="r" b="b"/>
            <a:pathLst>
              <a:path w="8239900" h="8229600" extrusionOk="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7" name="Google Shape;87;p13"/>
          <p:cNvSpPr/>
          <p:nvPr/>
        </p:nvSpPr>
        <p:spPr>
          <a:xfrm>
            <a:off x="-210447" y="2271031"/>
            <a:ext cx="6544414" cy="4114800"/>
          </a:xfrm>
          <a:custGeom>
            <a:avLst/>
            <a:gdLst/>
            <a:ahLst/>
            <a:cxnLst/>
            <a:rect l="l" t="t" r="r" b="b"/>
            <a:pathLst>
              <a:path w="13088827" h="8229600" extrusionOk="0">
                <a:moveTo>
                  <a:pt x="0" y="0"/>
                </a:moveTo>
                <a:lnTo>
                  <a:pt x="13088827" y="0"/>
                </a:lnTo>
                <a:lnTo>
                  <a:pt x="13088827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8" name="Google Shape;88;p13"/>
          <p:cNvSpPr/>
          <p:nvPr/>
        </p:nvSpPr>
        <p:spPr>
          <a:xfrm rot="-708899">
            <a:off x="716005" y="2477646"/>
            <a:ext cx="1503153" cy="2125279"/>
          </a:xfrm>
          <a:custGeom>
            <a:avLst/>
            <a:gdLst/>
            <a:ahLst/>
            <a:cxnLst/>
            <a:rect l="l" t="t" r="r" b="b"/>
            <a:pathLst>
              <a:path w="3002666" h="4245414" extrusionOk="0">
                <a:moveTo>
                  <a:pt x="0" y="0"/>
                </a:moveTo>
                <a:lnTo>
                  <a:pt x="3002665" y="0"/>
                </a:lnTo>
                <a:lnTo>
                  <a:pt x="3002665" y="4245415"/>
                </a:lnTo>
                <a:lnTo>
                  <a:pt x="0" y="42454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1" name="Google Shape;91;p13"/>
          <p:cNvSpPr/>
          <p:nvPr/>
        </p:nvSpPr>
        <p:spPr>
          <a:xfrm rot="858832">
            <a:off x="6946034" y="2972547"/>
            <a:ext cx="1511498" cy="1595631"/>
          </a:xfrm>
          <a:custGeom>
            <a:avLst/>
            <a:gdLst/>
            <a:ahLst/>
            <a:cxnLst/>
            <a:rect l="l" t="t" r="r" b="b"/>
            <a:pathLst>
              <a:path w="3019742" h="3187827" extrusionOk="0">
                <a:moveTo>
                  <a:pt x="0" y="0"/>
                </a:moveTo>
                <a:lnTo>
                  <a:pt x="3019742" y="0"/>
                </a:lnTo>
                <a:lnTo>
                  <a:pt x="3019742" y="3187827"/>
                </a:lnTo>
                <a:lnTo>
                  <a:pt x="0" y="318782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2" name="Google Shape;92;p13"/>
          <p:cNvSpPr txBox="1"/>
          <p:nvPr/>
        </p:nvSpPr>
        <p:spPr>
          <a:xfrm>
            <a:off x="748632" y="1688427"/>
            <a:ext cx="5162250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 defTabSz="457200">
              <a:lnSpc>
                <a:spcPct val="119992"/>
              </a:lnSpc>
              <a:buClr>
                <a:srgbClr val="000000"/>
              </a:buClr>
            </a:pPr>
            <a:r>
              <a:rPr lang="en-US" sz="6000" b="1" kern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Pacifico"/>
                <a:ea typeface="Pacifico"/>
                <a:cs typeface="Pacifico"/>
                <a:sym typeface="Pacifico"/>
              </a:rPr>
              <a:t>Q &amp; A</a:t>
            </a:r>
            <a:endParaRPr lang="en-US" sz="800" b="1" kern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/>
              <a:cs typeface="Arial"/>
              <a:sym typeface="Arial"/>
            </a:endParaRPr>
          </a:p>
        </p:txBody>
      </p:sp>
      <p:sp>
        <p:nvSpPr>
          <p:cNvPr id="93" name="Google Shape;93;p13"/>
          <p:cNvSpPr txBox="1"/>
          <p:nvPr/>
        </p:nvSpPr>
        <p:spPr>
          <a:xfrm>
            <a:off x="1942599" y="2848236"/>
            <a:ext cx="5702915" cy="1985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 defTabSz="457200">
              <a:buClr>
                <a:srgbClr val="000000"/>
              </a:buClr>
            </a:pPr>
            <a:r>
              <a:rPr lang="en-US" sz="6450" kern="0" dirty="0">
                <a:gradFill flip="none" rotWithShape="1">
                  <a:gsLst>
                    <a:gs pos="12000">
                      <a:srgbClr val="FFC000"/>
                    </a:gs>
                    <a:gs pos="60000">
                      <a:srgbClr val="EABD1A">
                        <a:tint val="44500"/>
                        <a:satMod val="160000"/>
                      </a:srgbClr>
                    </a:gs>
                    <a:gs pos="100000">
                      <a:srgbClr val="EABD1A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Pacifico"/>
                <a:ea typeface="Pacifico"/>
                <a:cs typeface="Pacifico"/>
                <a:sym typeface="Pacifico"/>
              </a:rPr>
              <a:t>with a career adviser</a:t>
            </a:r>
            <a:endParaRPr sz="700" kern="0" dirty="0">
              <a:gradFill flip="none" rotWithShape="1">
                <a:gsLst>
                  <a:gs pos="12000">
                    <a:srgbClr val="FFC000"/>
                  </a:gs>
                  <a:gs pos="60000">
                    <a:srgbClr val="EABD1A">
                      <a:tint val="44500"/>
                      <a:satMod val="160000"/>
                    </a:srgbClr>
                  </a:gs>
                  <a:gs pos="100000">
                    <a:srgbClr val="EABD1A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/>
              <a:cs typeface="Arial"/>
              <a:sym typeface="Arial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63AFECB-69F5-D7D5-9B93-B4C379CF9940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2478040-921D-6EAE-EE1C-3EC92F4A1E68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41850B67-6601-508D-F316-C46138811DC8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FacebookK&amp;TBold"/>
                  <a:cs typeface="Times New Roman" panose="02020603050405020304" pitchFamily="18" charset="0"/>
                </a:rPr>
                <a:t>Unit 9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5A76D0BD-0C5F-3E36-8F74-DAB7DED22307}"/>
              </a:ext>
            </a:extLst>
          </p:cNvPr>
          <p:cNvSpPr txBox="1"/>
          <p:nvPr/>
        </p:nvSpPr>
        <p:spPr>
          <a:xfrm>
            <a:off x="2378821" y="346689"/>
            <a:ext cx="53195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i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</a:rPr>
              <a:t>Career paths</a:t>
            </a:r>
          </a:p>
        </p:txBody>
      </p:sp>
      <p:sp>
        <p:nvSpPr>
          <p:cNvPr id="89" name="Google Shape;89;p13"/>
          <p:cNvSpPr/>
          <p:nvPr/>
        </p:nvSpPr>
        <p:spPr>
          <a:xfrm rot="1709092">
            <a:off x="5130146" y="1247548"/>
            <a:ext cx="872337" cy="605360"/>
          </a:xfrm>
          <a:custGeom>
            <a:avLst/>
            <a:gdLst/>
            <a:ahLst/>
            <a:cxnLst/>
            <a:rect l="l" t="t" r="r" b="b"/>
            <a:pathLst>
              <a:path w="3031435" h="2336961" extrusionOk="0">
                <a:moveTo>
                  <a:pt x="0" y="0"/>
                </a:moveTo>
                <a:lnTo>
                  <a:pt x="3031435" y="0"/>
                </a:lnTo>
                <a:lnTo>
                  <a:pt x="3031435" y="2336961"/>
                </a:lnTo>
                <a:lnTo>
                  <a:pt x="0" y="233696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" name="Google Shape;90;p13"/>
          <p:cNvSpPr/>
          <p:nvPr/>
        </p:nvSpPr>
        <p:spPr>
          <a:xfrm rot="1643889">
            <a:off x="284566" y="1807425"/>
            <a:ext cx="342359" cy="612418"/>
          </a:xfrm>
          <a:custGeom>
            <a:avLst/>
            <a:gdLst/>
            <a:ahLst/>
            <a:cxnLst/>
            <a:rect l="l" t="t" r="r" b="b"/>
            <a:pathLst>
              <a:path w="1984489" h="3267870" extrusionOk="0">
                <a:moveTo>
                  <a:pt x="0" y="0"/>
                </a:moveTo>
                <a:lnTo>
                  <a:pt x="1984489" y="0"/>
                </a:lnTo>
                <a:lnTo>
                  <a:pt x="1984489" y="3267871"/>
                </a:lnTo>
                <a:lnTo>
                  <a:pt x="0" y="326787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" name="Google Shape;135;p16">
            <a:extLst>
              <a:ext uri="{FF2B5EF4-FFF2-40B4-BE49-F238E27FC236}">
                <a16:creationId xmlns:a16="http://schemas.microsoft.com/office/drawing/2014/main" id="{17BD173E-2EFD-2D14-CD88-FB4F75A8231E}"/>
              </a:ext>
            </a:extLst>
          </p:cNvPr>
          <p:cNvSpPr/>
          <p:nvPr/>
        </p:nvSpPr>
        <p:spPr>
          <a:xfrm rot="-337806">
            <a:off x="5012118" y="1968462"/>
            <a:ext cx="2717097" cy="772706"/>
          </a:xfrm>
          <a:custGeom>
            <a:avLst/>
            <a:gdLst/>
            <a:ahLst/>
            <a:cxnLst/>
            <a:rect l="l" t="t" r="r" b="b"/>
            <a:pathLst>
              <a:path w="7315200" h="2899479" extrusionOk="0">
                <a:moveTo>
                  <a:pt x="0" y="0"/>
                </a:moveTo>
                <a:lnTo>
                  <a:pt x="7315200" y="0"/>
                </a:lnTo>
                <a:lnTo>
                  <a:pt x="7315200" y="2899479"/>
                </a:lnTo>
                <a:lnTo>
                  <a:pt x="0" y="289947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ChalkSketch/>
                      </a14:imgEffect>
                      <a14:imgEffect>
                        <a14:sharpenSoften amount="25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7" name="Google Shape;140;p16">
            <a:extLst>
              <a:ext uri="{FF2B5EF4-FFF2-40B4-BE49-F238E27FC236}">
                <a16:creationId xmlns:a16="http://schemas.microsoft.com/office/drawing/2014/main" id="{3DFB5438-4EBF-CBBD-41DB-BD0E196E066A}"/>
              </a:ext>
            </a:extLst>
          </p:cNvPr>
          <p:cNvSpPr txBox="1"/>
          <p:nvPr/>
        </p:nvSpPr>
        <p:spPr>
          <a:xfrm rot="-367696">
            <a:off x="4971662" y="1984284"/>
            <a:ext cx="2798009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spc="50" dirty="0">
                <a:ln w="9525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cifico"/>
                <a:sym typeface="Pacifico"/>
              </a:rPr>
              <a:t>Lesson 1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102589" y="84939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116162" y="760872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itchFamily="34" charset="0"/>
              </a:rPr>
              <a:t>2</a:t>
            </a:r>
            <a:endParaRPr lang="en-US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559837" y="773112"/>
            <a:ext cx="85823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dirty="0">
                <a:cs typeface="Arial" panose="020B0604020202020204" pitchFamily="34" charset="0"/>
              </a:rPr>
              <a:t>Decide whether the following statements are true (T) or false (F).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D1979D-50EC-45B1-631A-FB1EEF140BD4}"/>
              </a:ext>
            </a:extLst>
          </p:cNvPr>
          <p:cNvSpPr txBox="1"/>
          <p:nvPr/>
        </p:nvSpPr>
        <p:spPr>
          <a:xfrm>
            <a:off x="163556" y="48547"/>
            <a:ext cx="38533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1E77DC9-0A67-6FFE-960B-892E17A4E8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749139"/>
              </p:ext>
            </p:extLst>
          </p:nvPr>
        </p:nvGraphicFramePr>
        <p:xfrm>
          <a:off x="0" y="1369065"/>
          <a:ext cx="9145828" cy="377952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8089551">
                  <a:extLst>
                    <a:ext uri="{9D8B030D-6E8A-4147-A177-3AD203B41FA5}">
                      <a16:colId xmlns:a16="http://schemas.microsoft.com/office/drawing/2014/main" val="3931452559"/>
                    </a:ext>
                  </a:extLst>
                </a:gridCol>
                <a:gridCol w="1056277">
                  <a:extLst>
                    <a:ext uri="{9D8B030D-6E8A-4147-A177-3AD203B41FA5}">
                      <a16:colId xmlns:a16="http://schemas.microsoft.com/office/drawing/2014/main" val="207164097"/>
                    </a:ext>
                  </a:extLst>
                </a:gridCol>
              </a:tblGrid>
              <a:tr h="894668">
                <a:tc>
                  <a:txBody>
                    <a:bodyPr/>
                    <a:lstStyle/>
                    <a:p>
                      <a:r>
                        <a:rPr lang="en-US" sz="2800" b="0" dirty="0"/>
                        <a:t>1. According to </a:t>
                      </a:r>
                      <a:r>
                        <a:rPr lang="en-US" sz="2800" b="0" dirty="0" err="1"/>
                        <a:t>Mr</a:t>
                      </a:r>
                      <a:r>
                        <a:rPr lang="en-US" sz="2800" b="0" dirty="0"/>
                        <a:t> Kien, school-leavers need to have a university degree to start a career.</a:t>
                      </a:r>
                      <a:endParaRPr lang="en-US" sz="28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4361952"/>
                  </a:ext>
                </a:extLst>
              </a:tr>
              <a:tr h="894668">
                <a:tc>
                  <a:txBody>
                    <a:bodyPr/>
                    <a:lstStyle/>
                    <a:p>
                      <a:r>
                        <a:rPr lang="en-US" sz="2800" b="0" dirty="0"/>
                        <a:t>2. </a:t>
                      </a:r>
                      <a:r>
                        <a:rPr lang="en-US" sz="2800" b="0" dirty="0" err="1"/>
                        <a:t>Mr</a:t>
                      </a:r>
                      <a:r>
                        <a:rPr lang="en-US" sz="2800" b="0" dirty="0"/>
                        <a:t> Kien mentions three jobs that you can do without a degree.</a:t>
                      </a:r>
                      <a:endParaRPr lang="en-US" sz="28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582891"/>
                  </a:ext>
                </a:extLst>
              </a:tr>
              <a:tr h="894668">
                <a:tc>
                  <a:txBody>
                    <a:bodyPr/>
                    <a:lstStyle/>
                    <a:p>
                      <a:r>
                        <a:rPr lang="en-US" sz="2800" b="0" dirty="0"/>
                        <a:t>3. </a:t>
                      </a:r>
                      <a:r>
                        <a:rPr lang="en-US" sz="2800" b="0" dirty="0" err="1"/>
                        <a:t>Mr</a:t>
                      </a:r>
                      <a:r>
                        <a:rPr lang="en-US" sz="2800" b="0" dirty="0"/>
                        <a:t> Kien encourages students to start thinking about their future careers when they leave school.</a:t>
                      </a:r>
                      <a:endParaRPr lang="en-US" sz="28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943551"/>
                  </a:ext>
                </a:extLst>
              </a:tr>
              <a:tr h="894668">
                <a:tc>
                  <a:txBody>
                    <a:bodyPr/>
                    <a:lstStyle/>
                    <a:p>
                      <a:r>
                        <a:rPr lang="en-US" sz="2800" b="0" dirty="0"/>
                        <a:t>4. </a:t>
                      </a:r>
                      <a:r>
                        <a:rPr lang="en-US" sz="2800" b="0" dirty="0" err="1"/>
                        <a:t>Mr</a:t>
                      </a:r>
                      <a:r>
                        <a:rPr lang="en-US" sz="2800" b="0" dirty="0"/>
                        <a:t> Kien advises students to develop soft skills, which will help them deal with difficult situations.</a:t>
                      </a:r>
                      <a:endParaRPr lang="en-US" sz="28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8339681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03BA32A8-CC9D-D13C-BB67-0E91DDF3DED1}"/>
              </a:ext>
            </a:extLst>
          </p:cNvPr>
          <p:cNvSpPr txBox="1"/>
          <p:nvPr/>
        </p:nvSpPr>
        <p:spPr>
          <a:xfrm>
            <a:off x="8374586" y="1633994"/>
            <a:ext cx="3497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F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E97805A-564B-1AE9-931C-DFA156AD66ED}"/>
              </a:ext>
            </a:extLst>
          </p:cNvPr>
          <p:cNvSpPr txBox="1"/>
          <p:nvPr/>
        </p:nvSpPr>
        <p:spPr>
          <a:xfrm>
            <a:off x="8374586" y="2642684"/>
            <a:ext cx="3626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503542F-0188-2C4D-B74C-E8FC0D9E2AE7}"/>
              </a:ext>
            </a:extLst>
          </p:cNvPr>
          <p:cNvSpPr txBox="1"/>
          <p:nvPr/>
        </p:nvSpPr>
        <p:spPr>
          <a:xfrm>
            <a:off x="8374586" y="3651374"/>
            <a:ext cx="3497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F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189B00-DAFD-C212-8A88-15A1150C429E}"/>
              </a:ext>
            </a:extLst>
          </p:cNvPr>
          <p:cNvSpPr txBox="1"/>
          <p:nvPr/>
        </p:nvSpPr>
        <p:spPr>
          <a:xfrm>
            <a:off x="8374586" y="4490750"/>
            <a:ext cx="3626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752633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0F33034-BFDD-3C2B-3420-839276740C9E}"/>
              </a:ext>
            </a:extLst>
          </p:cNvPr>
          <p:cNvGrpSpPr/>
          <p:nvPr/>
        </p:nvGrpSpPr>
        <p:grpSpPr>
          <a:xfrm>
            <a:off x="403741" y="808238"/>
            <a:ext cx="376955" cy="553998"/>
            <a:chOff x="403741" y="808238"/>
            <a:chExt cx="376955" cy="553998"/>
          </a:xfrm>
        </p:grpSpPr>
        <p:sp>
          <p:nvSpPr>
            <p:cNvPr id="2" name="Rounded Rectangle 7">
              <a:extLst>
                <a:ext uri="{FF2B5EF4-FFF2-40B4-BE49-F238E27FC236}">
                  <a16:creationId xmlns:a16="http://schemas.microsoft.com/office/drawing/2014/main" id="{4E846887-2C9F-8978-A57E-E4026728BE40}"/>
                </a:ext>
              </a:extLst>
            </p:cNvPr>
            <p:cNvSpPr/>
            <p:nvPr/>
          </p:nvSpPr>
          <p:spPr>
            <a:xfrm>
              <a:off x="403741" y="879973"/>
              <a:ext cx="376955" cy="376955"/>
            </a:xfrm>
            <a:prstGeom prst="roundRect">
              <a:avLst/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048DA4"/>
                </a:solidFill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538F46E-0E8D-5489-1E7C-AA1F0D5ABC3F}"/>
                </a:ext>
              </a:extLst>
            </p:cNvPr>
            <p:cNvSpPr txBox="1"/>
            <p:nvPr/>
          </p:nvSpPr>
          <p:spPr>
            <a:xfrm>
              <a:off x="426371" y="808238"/>
              <a:ext cx="33736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yriad Pro" pitchFamily="34" charset="0"/>
                </a:rPr>
                <a:t>3</a:t>
              </a: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34417" y="846952"/>
            <a:ext cx="78952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cs typeface="Arial" panose="020B0604020202020204" pitchFamily="34" charset="0"/>
              </a:rPr>
              <a:t>Find words and phrases in 1 with the following meanings.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E07156-00F2-1A61-3DF2-B6B1F9A12129}"/>
              </a:ext>
            </a:extLst>
          </p:cNvPr>
          <p:cNvSpPr txBox="1"/>
          <p:nvPr/>
        </p:nvSpPr>
        <p:spPr>
          <a:xfrm>
            <a:off x="163556" y="48547"/>
            <a:ext cx="38533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8F43873-2AF8-1F08-3F99-D405C16DCC47}"/>
              </a:ext>
            </a:extLst>
          </p:cNvPr>
          <p:cNvGrpSpPr/>
          <p:nvPr/>
        </p:nvGrpSpPr>
        <p:grpSpPr>
          <a:xfrm>
            <a:off x="834417" y="2042156"/>
            <a:ext cx="7097120" cy="1059187"/>
            <a:chOff x="856956" y="1308296"/>
            <a:chExt cx="4066737" cy="643595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426874DA-E105-8496-A7E7-FBD7688F0E42}"/>
                </a:ext>
              </a:extLst>
            </p:cNvPr>
            <p:cNvSpPr/>
            <p:nvPr/>
          </p:nvSpPr>
          <p:spPr>
            <a:xfrm>
              <a:off x="2391509" y="1377460"/>
              <a:ext cx="2532184" cy="574431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>
                  <a:solidFill>
                    <a:srgbClr val="272727"/>
                  </a:solidFill>
                </a:rPr>
                <a:t>to try to achieve something over a period of time</a:t>
              </a:r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DA9A594-7116-345D-E692-65120A41BCE0}"/>
                </a:ext>
              </a:extLst>
            </p:cNvPr>
            <p:cNvSpPr/>
            <p:nvPr/>
          </p:nvSpPr>
          <p:spPr>
            <a:xfrm>
              <a:off x="984738" y="1377460"/>
              <a:ext cx="1406771" cy="57443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P</a:t>
              </a:r>
              <a:r>
                <a:rPr lang="en-US" sz="2800" dirty="0">
                  <a:solidFill>
                    <a:schemeClr val="tx1"/>
                  </a:solidFill>
                </a:rPr>
                <a:t>p__________</a:t>
              </a:r>
              <a:endParaRPr lang="en-US" sz="2800" dirty="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3A341211-5A95-73AA-6DF1-DBC85DD4CEEF}"/>
                </a:ext>
              </a:extLst>
            </p:cNvPr>
            <p:cNvSpPr/>
            <p:nvPr/>
          </p:nvSpPr>
          <p:spPr>
            <a:xfrm>
              <a:off x="856956" y="1308296"/>
              <a:ext cx="255563" cy="248529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0A53F4C-C7D2-AAFD-3ACB-7EAB605D7682}"/>
              </a:ext>
            </a:extLst>
          </p:cNvPr>
          <p:cNvGrpSpPr/>
          <p:nvPr/>
        </p:nvGrpSpPr>
        <p:grpSpPr>
          <a:xfrm>
            <a:off x="834417" y="3523345"/>
            <a:ext cx="7097119" cy="1087239"/>
            <a:chOff x="856956" y="1308296"/>
            <a:chExt cx="4066736" cy="660640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3CC2E361-AB35-8D2D-BC01-4C2DEA582D66}"/>
                </a:ext>
              </a:extLst>
            </p:cNvPr>
            <p:cNvSpPr/>
            <p:nvPr/>
          </p:nvSpPr>
          <p:spPr>
            <a:xfrm>
              <a:off x="2391508" y="1394505"/>
              <a:ext cx="2532184" cy="574431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>
                  <a:solidFill>
                    <a:srgbClr val="272727"/>
                  </a:solidFill>
                </a:rPr>
                <a:t>done by machines or computers</a:t>
              </a: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9F0A0BA1-1235-BF83-D335-339414101DD9}"/>
                </a:ext>
              </a:extLst>
            </p:cNvPr>
            <p:cNvSpPr/>
            <p:nvPr/>
          </p:nvSpPr>
          <p:spPr>
            <a:xfrm>
              <a:off x="984738" y="1377460"/>
              <a:ext cx="1406771" cy="57443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/>
                  </a:solidFill>
                </a:rPr>
                <a:t>a__________</a:t>
              </a: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29EFBD33-EBBD-3582-943D-00C50D2FC020}"/>
                </a:ext>
              </a:extLst>
            </p:cNvPr>
            <p:cNvSpPr/>
            <p:nvPr/>
          </p:nvSpPr>
          <p:spPr>
            <a:xfrm>
              <a:off x="856956" y="1308296"/>
              <a:ext cx="255563" cy="248529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8C556519-F0AE-CDA1-254A-7EE8246E0D89}"/>
              </a:ext>
            </a:extLst>
          </p:cNvPr>
          <p:cNvSpPr txBox="1"/>
          <p:nvPr/>
        </p:nvSpPr>
        <p:spPr>
          <a:xfrm>
            <a:off x="873712" y="198505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4849A93-1647-7C7C-AA39-BC7544EC2902}"/>
              </a:ext>
            </a:extLst>
          </p:cNvPr>
          <p:cNvSpPr txBox="1"/>
          <p:nvPr/>
        </p:nvSpPr>
        <p:spPr>
          <a:xfrm>
            <a:off x="878811" y="346624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52C7F2D-2355-662B-6198-AF732D297581}"/>
              </a:ext>
            </a:extLst>
          </p:cNvPr>
          <p:cNvSpPr txBox="1"/>
          <p:nvPr/>
        </p:nvSpPr>
        <p:spPr>
          <a:xfrm>
            <a:off x="1500217" y="2367053"/>
            <a:ext cx="10008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C00000"/>
                </a:solidFill>
              </a:rPr>
              <a:t>ursue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F407B71-C863-1BD1-E766-F20384CAE95C}"/>
              </a:ext>
            </a:extLst>
          </p:cNvPr>
          <p:cNvSpPr txBox="1"/>
          <p:nvPr/>
        </p:nvSpPr>
        <p:spPr>
          <a:xfrm>
            <a:off x="1375672" y="3848242"/>
            <a:ext cx="14291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C00000"/>
                </a:solidFill>
              </a:rPr>
              <a:t>utomate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76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>
            <a:extLst>
              <a:ext uri="{FF2B5EF4-FFF2-40B4-BE49-F238E27FC236}">
                <a16:creationId xmlns:a16="http://schemas.microsoft.com/office/drawing/2014/main" id="{B6C58890-157A-4E1E-3B51-9B473DA8653A}"/>
              </a:ext>
            </a:extLst>
          </p:cNvPr>
          <p:cNvGrpSpPr/>
          <p:nvPr/>
        </p:nvGrpSpPr>
        <p:grpSpPr>
          <a:xfrm>
            <a:off x="770249" y="2583404"/>
            <a:ext cx="7892488" cy="1327657"/>
            <a:chOff x="856956" y="1256760"/>
            <a:chExt cx="4066737" cy="806726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B1DD882B-3A93-94C6-A633-A6FB25F269F9}"/>
                </a:ext>
              </a:extLst>
            </p:cNvPr>
            <p:cNvSpPr/>
            <p:nvPr/>
          </p:nvSpPr>
          <p:spPr>
            <a:xfrm>
              <a:off x="2202124" y="1256760"/>
              <a:ext cx="2721569" cy="806726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>
                  <a:solidFill>
                    <a:srgbClr val="272727"/>
                  </a:solidFill>
                </a:rPr>
                <a:t>personal qualities that enable you to communicate well with other people</a:t>
              </a:r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36A73958-DBE0-7EC0-DA47-0D0F80153B07}"/>
                </a:ext>
              </a:extLst>
            </p:cNvPr>
            <p:cNvSpPr/>
            <p:nvPr/>
          </p:nvSpPr>
          <p:spPr>
            <a:xfrm>
              <a:off x="984738" y="1377460"/>
              <a:ext cx="1217386" cy="57443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/>
                <a:t>P</a:t>
              </a:r>
              <a:r>
                <a:rPr lang="en-US" sz="2800" dirty="0">
                  <a:solidFill>
                    <a:schemeClr val="tx1"/>
                  </a:solidFill>
                </a:rPr>
                <a:t>s_________</a:t>
              </a:r>
            </a:p>
            <a:p>
              <a:r>
                <a:rPr lang="en-US" sz="2800" dirty="0">
                  <a:solidFill>
                    <a:schemeClr val="tx1"/>
                  </a:solidFill>
                </a:rPr>
                <a:t>  s_________</a:t>
              </a:r>
              <a:endParaRPr lang="en-US" sz="2800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92D1333A-7569-2BBA-17B6-4E60EF0B46F5}"/>
                </a:ext>
              </a:extLst>
            </p:cNvPr>
            <p:cNvSpPr/>
            <p:nvPr/>
          </p:nvSpPr>
          <p:spPr>
            <a:xfrm>
              <a:off x="856956" y="1308296"/>
              <a:ext cx="229808" cy="248529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F3A8372-096B-E4FE-B593-A5DCDC888943}"/>
              </a:ext>
            </a:extLst>
          </p:cNvPr>
          <p:cNvGrpSpPr/>
          <p:nvPr/>
        </p:nvGrpSpPr>
        <p:grpSpPr>
          <a:xfrm>
            <a:off x="902595" y="3874542"/>
            <a:ext cx="8060928" cy="1059187"/>
            <a:chOff x="856957" y="1308296"/>
            <a:chExt cx="4619011" cy="643595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4C3EF445-3F8D-805A-4362-EB64F5690DCD}"/>
                </a:ext>
              </a:extLst>
            </p:cNvPr>
            <p:cNvSpPr/>
            <p:nvPr/>
          </p:nvSpPr>
          <p:spPr>
            <a:xfrm>
              <a:off x="2070214" y="1377460"/>
              <a:ext cx="3405754" cy="574431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>
                  <a:solidFill>
                    <a:srgbClr val="272727"/>
                  </a:solidFill>
                </a:rPr>
                <a:t>to change your </a:t>
              </a:r>
              <a:r>
                <a:rPr lang="en-US" sz="2800" dirty="0" err="1">
                  <a:solidFill>
                    <a:srgbClr val="272727"/>
                  </a:solidFill>
                </a:rPr>
                <a:t>behaviour</a:t>
              </a:r>
              <a:r>
                <a:rPr lang="en-US" sz="2800" dirty="0">
                  <a:solidFill>
                    <a:srgbClr val="272727"/>
                  </a:solidFill>
                </a:rPr>
                <a:t> in order to be more successful in a new situation</a:t>
              </a:r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EE7CA0BD-AFE2-8574-62FF-CF0390678901}"/>
                </a:ext>
              </a:extLst>
            </p:cNvPr>
            <p:cNvSpPr/>
            <p:nvPr/>
          </p:nvSpPr>
          <p:spPr>
            <a:xfrm>
              <a:off x="984739" y="1377460"/>
              <a:ext cx="1085475" cy="57443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/>
                <a:t>P</a:t>
              </a:r>
              <a:r>
                <a:rPr lang="en-US" sz="2800" dirty="0">
                  <a:solidFill>
                    <a:schemeClr val="tx1"/>
                  </a:solidFill>
                </a:rPr>
                <a:t>a______</a:t>
              </a:r>
              <a:endParaRPr lang="en-US" sz="2800" dirty="0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96D2D31C-3FB2-1585-0852-798BBD002215}"/>
                </a:ext>
              </a:extLst>
            </p:cNvPr>
            <p:cNvSpPr/>
            <p:nvPr/>
          </p:nvSpPr>
          <p:spPr>
            <a:xfrm>
              <a:off x="856957" y="1308296"/>
              <a:ext cx="255562" cy="248529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2BC7BE8-BEAF-BA73-B17F-D7BBF7DEEF44}"/>
              </a:ext>
            </a:extLst>
          </p:cNvPr>
          <p:cNvGrpSpPr/>
          <p:nvPr/>
        </p:nvGrpSpPr>
        <p:grpSpPr>
          <a:xfrm>
            <a:off x="85201" y="823331"/>
            <a:ext cx="376955" cy="553998"/>
            <a:chOff x="403741" y="808238"/>
            <a:chExt cx="376955" cy="553998"/>
          </a:xfrm>
        </p:grpSpPr>
        <p:sp>
          <p:nvSpPr>
            <p:cNvPr id="51" name="Rounded Rectangle 7">
              <a:extLst>
                <a:ext uri="{FF2B5EF4-FFF2-40B4-BE49-F238E27FC236}">
                  <a16:creationId xmlns:a16="http://schemas.microsoft.com/office/drawing/2014/main" id="{AC27CE1C-597A-1D1B-22BA-22AF672942B8}"/>
                </a:ext>
              </a:extLst>
            </p:cNvPr>
            <p:cNvSpPr/>
            <p:nvPr/>
          </p:nvSpPr>
          <p:spPr>
            <a:xfrm>
              <a:off x="403741" y="879973"/>
              <a:ext cx="376955" cy="376955"/>
            </a:xfrm>
            <a:prstGeom prst="roundRect">
              <a:avLst/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048DA4"/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9651B1BE-0D63-8645-4FFB-B0687DEA98D3}"/>
                </a:ext>
              </a:extLst>
            </p:cNvPr>
            <p:cNvSpPr txBox="1"/>
            <p:nvPr/>
          </p:nvSpPr>
          <p:spPr>
            <a:xfrm>
              <a:off x="426371" y="808238"/>
              <a:ext cx="33736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yriad Pro" pitchFamily="34" charset="0"/>
                </a:rPr>
                <a:t>3</a:t>
              </a:r>
            </a:p>
          </p:txBody>
        </p: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1AD67757-0539-69D5-508E-1FA5C8E2E6FB}"/>
              </a:ext>
            </a:extLst>
          </p:cNvPr>
          <p:cNvSpPr/>
          <p:nvPr/>
        </p:nvSpPr>
        <p:spPr>
          <a:xfrm>
            <a:off x="484786" y="877613"/>
            <a:ext cx="86592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cs typeface="Arial" panose="020B0604020202020204" pitchFamily="34" charset="0"/>
              </a:rPr>
              <a:t>Find words and phrases in 1 with the following meanings.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F0228F1D-1EFA-1173-515C-5AE2DA51451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5EC28C5-4475-E8CA-F53A-B31A4F294A70}"/>
              </a:ext>
            </a:extLst>
          </p:cNvPr>
          <p:cNvSpPr txBox="1"/>
          <p:nvPr/>
        </p:nvSpPr>
        <p:spPr>
          <a:xfrm>
            <a:off x="163556" y="48547"/>
            <a:ext cx="38533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5D28DA3-41AB-FD3D-2010-E7C74899E476}"/>
              </a:ext>
            </a:extLst>
          </p:cNvPr>
          <p:cNvGrpSpPr/>
          <p:nvPr/>
        </p:nvGrpSpPr>
        <p:grpSpPr>
          <a:xfrm>
            <a:off x="782281" y="1486415"/>
            <a:ext cx="7892488" cy="1059187"/>
            <a:chOff x="856956" y="1308296"/>
            <a:chExt cx="4066737" cy="643595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8EC39E96-4371-5399-28FF-648F57A74982}"/>
                </a:ext>
              </a:extLst>
            </p:cNvPr>
            <p:cNvSpPr/>
            <p:nvPr/>
          </p:nvSpPr>
          <p:spPr>
            <a:xfrm>
              <a:off x="2202124" y="1377460"/>
              <a:ext cx="2721569" cy="574431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>
                  <a:solidFill>
                    <a:srgbClr val="272727"/>
                  </a:solidFill>
                </a:rPr>
                <a:t>wanted by a lot of people</a:t>
              </a:r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E74D1309-92F5-4B67-B2A3-74DB179C32F7}"/>
                </a:ext>
              </a:extLst>
            </p:cNvPr>
            <p:cNvSpPr/>
            <p:nvPr/>
          </p:nvSpPr>
          <p:spPr>
            <a:xfrm>
              <a:off x="984738" y="1377460"/>
              <a:ext cx="1217386" cy="57443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>
                  <a:solidFill>
                    <a:schemeClr val="tx1"/>
                  </a:solidFill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</a:rPr>
                <a:t>i</a:t>
              </a:r>
              <a:r>
                <a:rPr lang="en-US" sz="2800" dirty="0">
                  <a:solidFill>
                    <a:schemeClr val="tx1"/>
                  </a:solidFill>
                </a:rPr>
                <a:t>_________</a:t>
              </a:r>
            </a:p>
            <a:p>
              <a:r>
                <a:rPr lang="en-US" sz="2800" dirty="0">
                  <a:solidFill>
                    <a:schemeClr val="tx1"/>
                  </a:solidFill>
                </a:rPr>
                <a:t> d ________</a:t>
              </a:r>
              <a:endParaRPr lang="en-US" sz="2800" dirty="0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EC254560-6D6E-6D8B-FCEE-D31BE296A94C}"/>
                </a:ext>
              </a:extLst>
            </p:cNvPr>
            <p:cNvSpPr/>
            <p:nvPr/>
          </p:nvSpPr>
          <p:spPr>
            <a:xfrm>
              <a:off x="856956" y="1308296"/>
              <a:ext cx="229808" cy="248529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AD579B3B-A000-9575-163B-0E85821B87FA}"/>
              </a:ext>
            </a:extLst>
          </p:cNvPr>
          <p:cNvSpPr txBox="1"/>
          <p:nvPr/>
        </p:nvSpPr>
        <p:spPr>
          <a:xfrm>
            <a:off x="1269556" y="1600241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</a:rPr>
              <a:t>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287301F-7CA5-960D-91A5-C783AD04DEF1}"/>
              </a:ext>
            </a:extLst>
          </p:cNvPr>
          <p:cNvSpPr txBox="1"/>
          <p:nvPr/>
        </p:nvSpPr>
        <p:spPr>
          <a:xfrm>
            <a:off x="1363343" y="2004203"/>
            <a:ext cx="11993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C00000"/>
                </a:solidFill>
              </a:rPr>
              <a:t>emand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8A300CD-ADDE-C068-CCF9-119023AA106F}"/>
              </a:ext>
            </a:extLst>
          </p:cNvPr>
          <p:cNvSpPr txBox="1"/>
          <p:nvPr/>
        </p:nvSpPr>
        <p:spPr>
          <a:xfrm>
            <a:off x="1405073" y="2782044"/>
            <a:ext cx="6030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</a:rPr>
              <a:t>oft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F3E270F-8CE2-15B9-158F-D3060A2174BA}"/>
              </a:ext>
            </a:extLst>
          </p:cNvPr>
          <p:cNvSpPr txBox="1"/>
          <p:nvPr/>
        </p:nvSpPr>
        <p:spPr>
          <a:xfrm>
            <a:off x="1373489" y="3233300"/>
            <a:ext cx="734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</a:rPr>
              <a:t>kills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5A267A1-82C0-A20E-93F2-3D981D735650}"/>
              </a:ext>
            </a:extLst>
          </p:cNvPr>
          <p:cNvSpPr txBox="1"/>
          <p:nvPr/>
        </p:nvSpPr>
        <p:spPr>
          <a:xfrm>
            <a:off x="1511709" y="4207776"/>
            <a:ext cx="8162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</a:rPr>
              <a:t>dap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CA78DE-2EE1-C62A-1C56-A4D30EB14CCD}"/>
              </a:ext>
            </a:extLst>
          </p:cNvPr>
          <p:cNvSpPr txBox="1"/>
          <p:nvPr/>
        </p:nvSpPr>
        <p:spPr>
          <a:xfrm>
            <a:off x="825572" y="1447049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E405EC-2D09-8C31-4E9F-4539588D8354}"/>
              </a:ext>
            </a:extLst>
          </p:cNvPr>
          <p:cNvSpPr txBox="1"/>
          <p:nvPr/>
        </p:nvSpPr>
        <p:spPr>
          <a:xfrm>
            <a:off x="825572" y="2634809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A0AD88-9EC9-574C-ECA1-F02362DE8B4E}"/>
              </a:ext>
            </a:extLst>
          </p:cNvPr>
          <p:cNvSpPr txBox="1"/>
          <p:nvPr/>
        </p:nvSpPr>
        <p:spPr>
          <a:xfrm>
            <a:off x="951244" y="383950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87420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itchFamily="34" charset="0"/>
              </a:rPr>
              <a:t>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92102" y="763147"/>
            <a:ext cx="8029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Complete the text using phrasal verbs from the conversation in 1.</a:t>
            </a:r>
            <a:r>
              <a:rPr lang="en-US" sz="2400" dirty="0"/>
              <a:t> </a:t>
            </a:r>
            <a:endParaRPr lang="en-US" sz="2400" b="1" dirty="0"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6371" y="1704944"/>
            <a:ext cx="8393723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700" dirty="0"/>
              <a:t>The career adviser hopes that students will continue to (1) _____________the rapid changes in the job market. He assures Nam that employers don’t (2) ____________ people without a university degree. The adviser also tells students to develop soft skills, which can help them (3) _____________ solutions to challenging problems in the workplace.</a:t>
            </a:r>
            <a:endParaRPr lang="vi-VN" sz="2700" dirty="0"/>
          </a:p>
        </p:txBody>
      </p:sp>
      <p:sp>
        <p:nvSpPr>
          <p:cNvPr id="17" name="Rectangle 16"/>
          <p:cNvSpPr/>
          <p:nvPr/>
        </p:nvSpPr>
        <p:spPr>
          <a:xfrm>
            <a:off x="598282" y="2120342"/>
            <a:ext cx="20457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rgbClr val="C00000"/>
                </a:solidFill>
              </a:rPr>
              <a:t>keep up with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628920" y="2582007"/>
            <a:ext cx="2162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rgbClr val="C00000"/>
                </a:solidFill>
              </a:rPr>
              <a:t>look down on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86711" y="3795366"/>
            <a:ext cx="22333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rgbClr val="C00000"/>
                </a:solidFill>
              </a:rPr>
              <a:t> come up with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CD98B1-887D-2AA0-FF3B-F98A41595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215301" y="216496"/>
            <a:ext cx="834326" cy="132695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A07BDE3-3B61-5DE3-79BD-C3A5114C3CE8}"/>
              </a:ext>
            </a:extLst>
          </p:cNvPr>
          <p:cNvSpPr txBox="1"/>
          <p:nvPr/>
        </p:nvSpPr>
        <p:spPr>
          <a:xfrm>
            <a:off x="163556" y="48547"/>
            <a:ext cx="38533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</p:spTree>
    <p:extLst>
      <p:ext uri="{BB962C8B-B14F-4D97-AF65-F5344CB8AC3E}">
        <p14:creationId xmlns:p14="http://schemas.microsoft.com/office/powerpoint/2010/main" val="338079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F1FF"/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1"/>
          <p:cNvSpPr/>
          <p:nvPr/>
        </p:nvSpPr>
        <p:spPr>
          <a:xfrm rot="-6789366">
            <a:off x="7257749" y="-1233045"/>
            <a:ext cx="4445612" cy="4373371"/>
          </a:xfrm>
          <a:custGeom>
            <a:avLst/>
            <a:gdLst/>
            <a:ahLst/>
            <a:cxnLst/>
            <a:rect l="l" t="t" r="r" b="b"/>
            <a:pathLst>
              <a:path w="8891224" h="8746742" extrusionOk="0">
                <a:moveTo>
                  <a:pt x="0" y="0"/>
                </a:moveTo>
                <a:lnTo>
                  <a:pt x="8891225" y="0"/>
                </a:lnTo>
                <a:lnTo>
                  <a:pt x="8891225" y="8746742"/>
                </a:lnTo>
                <a:lnTo>
                  <a:pt x="0" y="87467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14" name="Google Shape;214;p21"/>
          <p:cNvSpPr/>
          <p:nvPr/>
        </p:nvSpPr>
        <p:spPr>
          <a:xfrm rot="-2810367">
            <a:off x="-2709922" y="3470584"/>
            <a:ext cx="4689231" cy="4114800"/>
          </a:xfrm>
          <a:custGeom>
            <a:avLst/>
            <a:gdLst/>
            <a:ahLst/>
            <a:cxnLst/>
            <a:rect l="l" t="t" r="r" b="b"/>
            <a:pathLst>
              <a:path w="9378462" h="8229600" extrusionOk="0">
                <a:moveTo>
                  <a:pt x="0" y="0"/>
                </a:moveTo>
                <a:lnTo>
                  <a:pt x="9378462" y="0"/>
                </a:lnTo>
                <a:lnTo>
                  <a:pt x="937846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15" name="Google Shape;215;p21"/>
          <p:cNvSpPr/>
          <p:nvPr/>
        </p:nvSpPr>
        <p:spPr>
          <a:xfrm rot="-337806">
            <a:off x="137674" y="948200"/>
            <a:ext cx="3304416" cy="1073669"/>
          </a:xfrm>
          <a:custGeom>
            <a:avLst/>
            <a:gdLst/>
            <a:ahLst/>
            <a:cxnLst/>
            <a:rect l="l" t="t" r="r" b="b"/>
            <a:pathLst>
              <a:path w="7315200" h="2899479" extrusionOk="0">
                <a:moveTo>
                  <a:pt x="0" y="0"/>
                </a:moveTo>
                <a:lnTo>
                  <a:pt x="7315200" y="0"/>
                </a:lnTo>
                <a:lnTo>
                  <a:pt x="7315200" y="2899480"/>
                </a:lnTo>
                <a:lnTo>
                  <a:pt x="0" y="28994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16" name="Google Shape;216;p21"/>
          <p:cNvSpPr txBox="1"/>
          <p:nvPr/>
        </p:nvSpPr>
        <p:spPr>
          <a:xfrm rot="-337806">
            <a:off x="163299" y="1121972"/>
            <a:ext cx="3105930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 defTabSz="457200">
              <a:lnSpc>
                <a:spcPct val="120000"/>
              </a:lnSpc>
              <a:buClr>
                <a:srgbClr val="000000"/>
              </a:buClr>
            </a:pPr>
            <a:r>
              <a:rPr lang="en-US" sz="4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cifico"/>
                <a:cs typeface="Arial"/>
                <a:sym typeface="Pacifico"/>
              </a:rPr>
              <a:t>Take Action</a:t>
            </a:r>
            <a:endParaRPr sz="700" kern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71C490E-BC2A-5BBA-A855-8EE29399CC04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7DE2F7-6237-A810-EBED-1E1952E2E2D1}"/>
              </a:ext>
            </a:extLst>
          </p:cNvPr>
          <p:cNvSpPr txBox="1"/>
          <p:nvPr/>
        </p:nvSpPr>
        <p:spPr>
          <a:xfrm>
            <a:off x="163556" y="48547"/>
            <a:ext cx="38533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4" name="Google Shape;217;p21">
            <a:extLst>
              <a:ext uri="{FF2B5EF4-FFF2-40B4-BE49-F238E27FC236}">
                <a16:creationId xmlns:a16="http://schemas.microsoft.com/office/drawing/2014/main" id="{14162841-D436-E84C-4679-173154793BD4}"/>
              </a:ext>
            </a:extLst>
          </p:cNvPr>
          <p:cNvSpPr txBox="1"/>
          <p:nvPr/>
        </p:nvSpPr>
        <p:spPr>
          <a:xfrm>
            <a:off x="492855" y="2323326"/>
            <a:ext cx="5865414" cy="1760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71450" indent="-171450" defTabSz="457200">
              <a:lnSpc>
                <a:spcPct val="13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solidFill>
                  <a:srgbClr val="254865"/>
                </a:solidFill>
                <a:latin typeface="Josefin Sans"/>
                <a:ea typeface="Josefin Sans"/>
                <a:cs typeface="Josefin Sans"/>
                <a:sym typeface="Josefin Sans"/>
              </a:rPr>
              <a:t>Describe an interesting job that you would like to do in the future, but </a:t>
            </a:r>
            <a:r>
              <a:rPr lang="en-US" sz="2000" b="1" kern="0" dirty="0">
                <a:solidFill>
                  <a:srgbClr val="C00000"/>
                </a:solidFill>
                <a:latin typeface="Josefin Sans"/>
                <a:ea typeface="Josefin Sans"/>
                <a:cs typeface="Josefin Sans"/>
                <a:sym typeface="Josefin Sans"/>
              </a:rPr>
              <a:t>DON’T</a:t>
            </a:r>
            <a:r>
              <a:rPr lang="en-US" sz="2000" kern="0" dirty="0">
                <a:solidFill>
                  <a:srgbClr val="254865"/>
                </a:solidFill>
                <a:latin typeface="Josefin Sans"/>
                <a:ea typeface="Josefin Sans"/>
                <a:cs typeface="Josefin Sans"/>
                <a:sym typeface="Josefin Sans"/>
              </a:rPr>
              <a:t> say the name of it!</a:t>
            </a:r>
            <a:r>
              <a:rPr lang="vi-VN" sz="2000" kern="0" dirty="0">
                <a:solidFill>
                  <a:srgbClr val="254865"/>
                </a:solidFill>
                <a:latin typeface="Josefin Sans"/>
                <a:ea typeface="Josefin Sans"/>
                <a:cs typeface="Josefin Sans"/>
                <a:sym typeface="Josefin Sans"/>
              </a:rPr>
              <a:t> </a:t>
            </a:r>
            <a:endParaRPr lang="en-US" sz="2000" kern="0" dirty="0">
              <a:solidFill>
                <a:srgbClr val="254865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defTabSz="457200">
              <a:lnSpc>
                <a:spcPct val="130000"/>
              </a:lnSpc>
              <a:buClr>
                <a:srgbClr val="000000"/>
              </a:buClr>
            </a:pPr>
            <a:r>
              <a:rPr lang="en-US" sz="500" kern="0" dirty="0">
                <a:solidFill>
                  <a:srgbClr val="254865"/>
                </a:solidFill>
                <a:latin typeface="Josefin Sans"/>
                <a:ea typeface="Josefin Sans"/>
                <a:cs typeface="Josefin Sans"/>
                <a:sym typeface="Josefin Sans"/>
              </a:rPr>
              <a:t> </a:t>
            </a:r>
            <a:endParaRPr lang="en-US" sz="400" kern="0" dirty="0">
              <a:solidFill>
                <a:srgbClr val="254865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marL="171450" indent="-171450" defTabSz="457200">
              <a:lnSpc>
                <a:spcPct val="13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solidFill>
                  <a:srgbClr val="254865"/>
                </a:solidFill>
                <a:latin typeface="Josefin Sans"/>
                <a:ea typeface="Josefin Sans"/>
                <a:cs typeface="Josefin Sans"/>
                <a:sym typeface="Josefin Sans"/>
              </a:rPr>
              <a:t>Use your actions or give the information for your partner to guess what job is it!</a:t>
            </a:r>
          </a:p>
        </p:txBody>
      </p:sp>
      <p:pic>
        <p:nvPicPr>
          <p:cNvPr id="1026" name="Picture 2" descr="via GIPHY | Animated clipart, Funny gif, Paper cutout art">
            <a:extLst>
              <a:ext uri="{FF2B5EF4-FFF2-40B4-BE49-F238E27FC236}">
                <a16:creationId xmlns:a16="http://schemas.microsoft.com/office/drawing/2014/main" id="{163217FB-3A07-D144-207C-DFD59AC31F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269" y="2470484"/>
            <a:ext cx="2684447" cy="3057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Google Shape;216;p21">
            <a:extLst>
              <a:ext uri="{FF2B5EF4-FFF2-40B4-BE49-F238E27FC236}">
                <a16:creationId xmlns:a16="http://schemas.microsoft.com/office/drawing/2014/main" id="{928425A5-94EF-36C7-EA9D-2CF85584A45B}"/>
              </a:ext>
            </a:extLst>
          </p:cNvPr>
          <p:cNvSpPr txBox="1"/>
          <p:nvPr/>
        </p:nvSpPr>
        <p:spPr>
          <a:xfrm rot="-337806">
            <a:off x="33283" y="1109217"/>
            <a:ext cx="3365963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 defTabSz="457200">
              <a:lnSpc>
                <a:spcPct val="120000"/>
              </a:lnSpc>
              <a:buClr>
                <a:srgbClr val="000000"/>
              </a:buClr>
            </a:pPr>
            <a:r>
              <a:rPr lang="en-US" sz="4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cifico"/>
                <a:cs typeface="Arial"/>
                <a:sym typeface="Pacifico"/>
              </a:rPr>
              <a:t>Bonus!</a:t>
            </a:r>
            <a:endParaRPr sz="700" kern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  <a:sym typeface="Arial"/>
            </a:endParaRPr>
          </a:p>
        </p:txBody>
      </p:sp>
      <p:sp>
        <p:nvSpPr>
          <p:cNvPr id="6" name="Google Shape;217;p21">
            <a:extLst>
              <a:ext uri="{FF2B5EF4-FFF2-40B4-BE49-F238E27FC236}">
                <a16:creationId xmlns:a16="http://schemas.microsoft.com/office/drawing/2014/main" id="{531D665A-B929-F7CE-487D-681BE3D48245}"/>
              </a:ext>
            </a:extLst>
          </p:cNvPr>
          <p:cNvSpPr txBox="1"/>
          <p:nvPr/>
        </p:nvSpPr>
        <p:spPr>
          <a:xfrm>
            <a:off x="492855" y="2493404"/>
            <a:ext cx="5865414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71450" indent="-171450" defTabSz="457200">
              <a:lnSpc>
                <a:spcPct val="13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solidFill>
                  <a:srgbClr val="254865"/>
                </a:solidFill>
                <a:latin typeface="Josefin Sans"/>
                <a:ea typeface="Josefin Sans"/>
                <a:cs typeface="Josefin Sans"/>
                <a:sym typeface="Josefin Sans"/>
              </a:rPr>
              <a:t>Do you think this job will be replaced by machines/AI in the future? </a:t>
            </a:r>
          </a:p>
          <a:p>
            <a:pPr marL="171450" indent="-171450" defTabSz="457200">
              <a:lnSpc>
                <a:spcPct val="13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solidFill>
                  <a:srgbClr val="254865"/>
                </a:solidFill>
                <a:latin typeface="Josefin Sans"/>
                <a:ea typeface="Josefin Sans"/>
                <a:cs typeface="Josefin Sans"/>
                <a:sym typeface="Josefin Sans"/>
              </a:rPr>
              <a:t>What do you need to do to develop your career?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/>
      <p:bldP spid="216" grpId="1"/>
      <p:bldP spid="4" grpId="0"/>
      <p:bldP spid="4" grpId="1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0DE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9258DD5-532E-B055-D8E7-4B04A01F89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3547" y="-1"/>
            <a:ext cx="5140453" cy="5143500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533877" y="1080708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6507" y="1008973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195893" y="1730637"/>
            <a:ext cx="5672644" cy="2173503"/>
          </a:xfrm>
          <a:prstGeom prst="roundRect">
            <a:avLst/>
          </a:prstGeom>
          <a:solidFill>
            <a:schemeClr val="bg1">
              <a:alpha val="7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i="1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An overview about career paths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Reading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for specific information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7" name="Rounded Rectangle 7">
            <a:extLst>
              <a:ext uri="{FF2B5EF4-FFF2-40B4-BE49-F238E27FC236}">
                <a16:creationId xmlns:a16="http://schemas.microsoft.com/office/drawing/2014/main" id="{14354041-6DF8-B270-42CE-4ED7B2483750}"/>
              </a:ext>
            </a:extLst>
          </p:cNvPr>
          <p:cNvSpPr/>
          <p:nvPr/>
        </p:nvSpPr>
        <p:spPr>
          <a:xfrm>
            <a:off x="543186" y="108201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D0738B-7E91-F68A-5C59-67418ECF5E8F}"/>
              </a:ext>
            </a:extLst>
          </p:cNvPr>
          <p:cNvSpPr txBox="1"/>
          <p:nvPr/>
        </p:nvSpPr>
        <p:spPr>
          <a:xfrm>
            <a:off x="565816" y="101027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D1C5DA5-9412-BE0A-88BB-931299FA2085}"/>
              </a:ext>
            </a:extLst>
          </p:cNvPr>
          <p:cNvSpPr/>
          <p:nvPr/>
        </p:nvSpPr>
        <p:spPr>
          <a:xfrm>
            <a:off x="959133" y="1011094"/>
            <a:ext cx="18559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3" name="Google Shape;159;p18">
            <a:extLst>
              <a:ext uri="{FF2B5EF4-FFF2-40B4-BE49-F238E27FC236}">
                <a16:creationId xmlns:a16="http://schemas.microsoft.com/office/drawing/2014/main" id="{CB9B27DB-4EBD-633E-794B-738BFC278415}"/>
              </a:ext>
            </a:extLst>
          </p:cNvPr>
          <p:cNvSpPr/>
          <p:nvPr/>
        </p:nvSpPr>
        <p:spPr>
          <a:xfrm rot="-955016">
            <a:off x="6204142" y="759884"/>
            <a:ext cx="985936" cy="1012305"/>
          </a:xfrm>
          <a:custGeom>
            <a:avLst/>
            <a:gdLst/>
            <a:ahLst/>
            <a:cxnLst/>
            <a:rect l="l" t="t" r="r" b="b"/>
            <a:pathLst>
              <a:path w="1967283" h="2282712" extrusionOk="0">
                <a:moveTo>
                  <a:pt x="0" y="0"/>
                </a:moveTo>
                <a:lnTo>
                  <a:pt x="1967283" y="0"/>
                </a:lnTo>
                <a:lnTo>
                  <a:pt x="1967283" y="2282712"/>
                </a:lnTo>
                <a:lnTo>
                  <a:pt x="0" y="228271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4" name="Google Shape;160;p18">
            <a:extLst>
              <a:ext uri="{FF2B5EF4-FFF2-40B4-BE49-F238E27FC236}">
                <a16:creationId xmlns:a16="http://schemas.microsoft.com/office/drawing/2014/main" id="{497E4316-EC26-9807-093A-DB120AA998D5}"/>
              </a:ext>
            </a:extLst>
          </p:cNvPr>
          <p:cNvSpPr/>
          <p:nvPr/>
        </p:nvSpPr>
        <p:spPr>
          <a:xfrm rot="1494394">
            <a:off x="7081195" y="3759385"/>
            <a:ext cx="1137597" cy="1096786"/>
          </a:xfrm>
          <a:custGeom>
            <a:avLst/>
            <a:gdLst/>
            <a:ahLst/>
            <a:cxnLst/>
            <a:rect l="l" t="t" r="r" b="b"/>
            <a:pathLst>
              <a:path w="1992615" h="1880304" extrusionOk="0">
                <a:moveTo>
                  <a:pt x="0" y="0"/>
                </a:moveTo>
                <a:lnTo>
                  <a:pt x="1992615" y="0"/>
                </a:lnTo>
                <a:lnTo>
                  <a:pt x="1992615" y="1880304"/>
                </a:lnTo>
                <a:lnTo>
                  <a:pt x="0" y="188030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5" name="Google Shape;163;p18">
            <a:extLst>
              <a:ext uri="{FF2B5EF4-FFF2-40B4-BE49-F238E27FC236}">
                <a16:creationId xmlns:a16="http://schemas.microsoft.com/office/drawing/2014/main" id="{09734B2F-7450-0EA0-D87D-FC52AEB1701F}"/>
              </a:ext>
            </a:extLst>
          </p:cNvPr>
          <p:cNvSpPr/>
          <p:nvPr/>
        </p:nvSpPr>
        <p:spPr>
          <a:xfrm rot="739625">
            <a:off x="8047375" y="1797110"/>
            <a:ext cx="698932" cy="1244024"/>
          </a:xfrm>
          <a:custGeom>
            <a:avLst/>
            <a:gdLst/>
            <a:ahLst/>
            <a:cxnLst/>
            <a:rect l="l" t="t" r="r" b="b"/>
            <a:pathLst>
              <a:path w="1517067" h="2657284" extrusionOk="0">
                <a:moveTo>
                  <a:pt x="0" y="0"/>
                </a:moveTo>
                <a:lnTo>
                  <a:pt x="1517067" y="0"/>
                </a:lnTo>
                <a:lnTo>
                  <a:pt x="1517067" y="2657284"/>
                </a:lnTo>
                <a:lnTo>
                  <a:pt x="0" y="26572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7AEA3DA-08B2-8B95-6E5B-7E62412BDA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6890" y="2152207"/>
            <a:ext cx="947948" cy="1545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DC7E7AA-9D72-76E3-6A49-AEF623F28F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4568" y="-1150444"/>
            <a:ext cx="9144000" cy="35002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0A124C-D463-FEFD-E6C5-8222C477A3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334864" y="403003"/>
            <a:ext cx="4074174" cy="11339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81B54FA-92F4-27DF-CB85-19FADB8428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184097"/>
            <a:ext cx="9144000" cy="3316432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5605" y="1910360"/>
            <a:ext cx="7512789" cy="2279503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anchor="t"/>
          <a:lstStyle/>
          <a:p>
            <a:pPr marL="4826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latin typeface="+mn-lt"/>
              </a:rPr>
              <a:t>Learn by heart new vocabulary.</a:t>
            </a:r>
          </a:p>
          <a:p>
            <a:pPr marL="4826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latin typeface="+mn-lt"/>
              </a:rPr>
              <a:t>Do exercises in the workbook.</a:t>
            </a:r>
          </a:p>
          <a:p>
            <a:pPr marL="4826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800">
                <a:latin typeface="+mn-lt"/>
              </a:rPr>
              <a:t>Prepare Lesson </a:t>
            </a:r>
            <a:r>
              <a:rPr lang="en-GB" sz="2800" dirty="0">
                <a:latin typeface="+mn-lt"/>
              </a:rPr>
              <a:t>2 - Unit 9.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43415" y="1210156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6045" y="1138421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1138421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325" y="597912"/>
            <a:ext cx="829447" cy="81853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997" y="3485759"/>
            <a:ext cx="2756055" cy="1182765"/>
          </a:xfrm>
          <a:prstGeom prst="rect">
            <a:avLst/>
          </a:prstGeom>
        </p:spPr>
      </p:pic>
      <p:pic>
        <p:nvPicPr>
          <p:cNvPr id="17" name="Picture 1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924" y="2969717"/>
            <a:ext cx="984298" cy="98429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50" y="3140266"/>
            <a:ext cx="813749" cy="813749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949" y="2951232"/>
            <a:ext cx="1550194" cy="985838"/>
          </a:xfrm>
          <a:prstGeom prst="rect">
            <a:avLst/>
          </a:prstGeom>
        </p:spPr>
      </p:pic>
      <p:sp>
        <p:nvSpPr>
          <p:cNvPr id="28" name="Cloud 27"/>
          <p:cNvSpPr/>
          <p:nvPr/>
        </p:nvSpPr>
        <p:spPr>
          <a:xfrm>
            <a:off x="-1028701" y="497455"/>
            <a:ext cx="779318" cy="461084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329" y="1578763"/>
            <a:ext cx="2717511" cy="918185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750" y="643875"/>
            <a:ext cx="1502280" cy="1300163"/>
          </a:xfrm>
          <a:prstGeom prst="rect">
            <a:avLst/>
          </a:prstGeom>
        </p:spPr>
      </p:pic>
      <p:sp>
        <p:nvSpPr>
          <p:cNvPr id="29" name="Cloud 28"/>
          <p:cNvSpPr/>
          <p:nvPr/>
        </p:nvSpPr>
        <p:spPr>
          <a:xfrm>
            <a:off x="9263091" y="1230820"/>
            <a:ext cx="779318" cy="461084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" name="Cloud 26"/>
          <p:cNvSpPr/>
          <p:nvPr/>
        </p:nvSpPr>
        <p:spPr>
          <a:xfrm>
            <a:off x="-1473023" y="3597514"/>
            <a:ext cx="1438134" cy="722631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471" y="2391743"/>
            <a:ext cx="1183344" cy="406414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546" y="2814092"/>
            <a:ext cx="1285544" cy="447972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297" y="3263222"/>
            <a:ext cx="1512818" cy="532539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177" y="3830875"/>
            <a:ext cx="1737425" cy="634487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057" y="4408032"/>
            <a:ext cx="1849220" cy="826383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324" y="3750426"/>
            <a:ext cx="1518770" cy="733516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742" y="2309313"/>
            <a:ext cx="1011908" cy="447506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047" y="2736144"/>
            <a:ext cx="1117550" cy="460321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714" y="3226537"/>
            <a:ext cx="1392186" cy="566453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97" y="4414488"/>
            <a:ext cx="1664270" cy="72901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822" y="3286878"/>
            <a:ext cx="1293560" cy="1373052"/>
          </a:xfrm>
          <a:prstGeom prst="rect">
            <a:avLst/>
          </a:prstGeom>
        </p:spPr>
      </p:pic>
      <p:sp>
        <p:nvSpPr>
          <p:cNvPr id="42" name="Oval 41">
            <a:hlinkClick r:id="rId26" action="ppaction://hlinksldjump"/>
          </p:cNvPr>
          <p:cNvSpPr/>
          <p:nvPr/>
        </p:nvSpPr>
        <p:spPr>
          <a:xfrm>
            <a:off x="81441" y="3205509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41" y="3910561"/>
            <a:ext cx="980675" cy="1150489"/>
          </a:xfrm>
          <a:prstGeom prst="rect">
            <a:avLst/>
          </a:prstGeom>
        </p:spPr>
      </p:pic>
      <p:sp>
        <p:nvSpPr>
          <p:cNvPr id="66" name="Oval 65">
            <a:hlinkClick r:id="rId28" action="ppaction://hlinksldjump"/>
          </p:cNvPr>
          <p:cNvSpPr/>
          <p:nvPr/>
        </p:nvSpPr>
        <p:spPr>
          <a:xfrm>
            <a:off x="81441" y="2679140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7" name="Oval 66">
            <a:hlinkClick r:id="rId29" action="ppaction://hlinksldjump"/>
          </p:cNvPr>
          <p:cNvSpPr/>
          <p:nvPr/>
        </p:nvSpPr>
        <p:spPr>
          <a:xfrm>
            <a:off x="81441" y="2144543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Oval 67">
            <a:hlinkClick r:id="rId30" action="ppaction://hlinksldjump"/>
          </p:cNvPr>
          <p:cNvSpPr/>
          <p:nvPr/>
        </p:nvSpPr>
        <p:spPr>
          <a:xfrm>
            <a:off x="81441" y="1609947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4" name="Oval 73">
            <a:hlinkClick r:id="rId31" action="ppaction://hlinksldjump"/>
          </p:cNvPr>
          <p:cNvSpPr/>
          <p:nvPr/>
        </p:nvSpPr>
        <p:spPr>
          <a:xfrm>
            <a:off x="8648260" y="3205509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5" name="Oval 74">
            <a:hlinkClick r:id="rId32" action="ppaction://hlinksldjump"/>
          </p:cNvPr>
          <p:cNvSpPr/>
          <p:nvPr/>
        </p:nvSpPr>
        <p:spPr>
          <a:xfrm>
            <a:off x="8648260" y="2679140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6" name="Oval 75">
            <a:hlinkClick r:id="rId33" action="ppaction://hlinksldjump"/>
          </p:cNvPr>
          <p:cNvSpPr/>
          <p:nvPr/>
        </p:nvSpPr>
        <p:spPr>
          <a:xfrm>
            <a:off x="8648260" y="2144543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7" name="Oval 76">
            <a:hlinkClick r:id="rId34" action="ppaction://hlinksldjump"/>
          </p:cNvPr>
          <p:cNvSpPr/>
          <p:nvPr/>
        </p:nvSpPr>
        <p:spPr>
          <a:xfrm>
            <a:off x="8648260" y="1609947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348603" y="649293"/>
            <a:ext cx="3233962" cy="3308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normalizeH="0" baseline="0" noProof="0" dirty="0">
                <a:ln w="317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CONGRATULATIONS RABBIT TEAM</a:t>
            </a:r>
          </a:p>
        </p:txBody>
      </p:sp>
      <p:sp>
        <p:nvSpPr>
          <p:cNvPr id="83" name="Rectangle 82"/>
          <p:cNvSpPr/>
          <p:nvPr/>
        </p:nvSpPr>
        <p:spPr>
          <a:xfrm>
            <a:off x="5589926" y="633026"/>
            <a:ext cx="3104119" cy="3308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normalizeH="0" baseline="0" noProof="0" dirty="0">
                <a:ln w="317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CONGRATULATIONS TIGER TEAM</a:t>
            </a:r>
          </a:p>
        </p:txBody>
      </p:sp>
      <p:sp>
        <p:nvSpPr>
          <p:cNvPr id="19" name="Cloud 18"/>
          <p:cNvSpPr/>
          <p:nvPr/>
        </p:nvSpPr>
        <p:spPr>
          <a:xfrm>
            <a:off x="1491182" y="1246678"/>
            <a:ext cx="695528" cy="444185"/>
          </a:xfrm>
          <a:prstGeom prst="cloud">
            <a:avLst/>
          </a:prstGeom>
          <a:solidFill>
            <a:schemeClr val="bg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" name="Cloud 19"/>
          <p:cNvSpPr/>
          <p:nvPr/>
        </p:nvSpPr>
        <p:spPr>
          <a:xfrm>
            <a:off x="6978596" y="1240651"/>
            <a:ext cx="688275" cy="438635"/>
          </a:xfrm>
          <a:prstGeom prst="cloud">
            <a:avLst/>
          </a:prstGeom>
          <a:solidFill>
            <a:schemeClr val="bg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" name="Yankee Doodl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9263091" y="139960"/>
            <a:ext cx="457200" cy="4572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37484" y="1720635"/>
            <a:ext cx="7841093" cy="2461194"/>
          </a:xfrm>
          <a:prstGeom prst="rect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23686" y="2231976"/>
            <a:ext cx="3868688" cy="117724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4472C4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Overtop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0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Oval 45">
            <a:hlinkClick r:id="rId36" action="ppaction://hlinksldjump"/>
          </p:cNvPr>
          <p:cNvSpPr/>
          <p:nvPr/>
        </p:nvSpPr>
        <p:spPr>
          <a:xfrm>
            <a:off x="81441" y="1058149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Oval 46">
            <a:hlinkClick r:id="rId37" action="ppaction://hlinksldjump"/>
          </p:cNvPr>
          <p:cNvSpPr/>
          <p:nvPr/>
        </p:nvSpPr>
        <p:spPr>
          <a:xfrm>
            <a:off x="8630593" y="1045227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5583FF-041A-B145-4C98-A4B00979C26E}"/>
              </a:ext>
            </a:extLst>
          </p:cNvPr>
          <p:cNvSpPr txBox="1"/>
          <p:nvPr/>
        </p:nvSpPr>
        <p:spPr>
          <a:xfrm>
            <a:off x="215441" y="69455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buClrTx/>
            </a:pPr>
            <a:r>
              <a:rPr lang="en-US" sz="27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ea typeface="+mn-ea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2667734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8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8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0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0.00155 C 0.00122 -0.04382 -0.02187 -0.18148 0.01407 -0.21635 C 0.04792 -0.22685 0.05348 -0.18981 0.0698 -0.15864 " pathEditMode="relative" rAng="0" ptsTypes="AAA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1098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8 -0.15864 C 0.08004 -0.21142 0.0507 -0.3321 0.10139 -0.34691 C 0.14723 -0.3537 0.15712 -0.33426 0.1658 -0.28117 " pathEditMode="relative" rAng="0" ptsTypes="AAA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2" y="-950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94000" y="94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58 -0.28117 C 0.16424 -0.34135 0.14879 -0.42253 0.18976 -0.43981 C 0.21806 -0.43919 0.2165 -0.42839 0.22882 -0.40771 " pathEditMode="relative" rAng="0" ptsTypes="AAA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4" y="-793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882 -0.40771 C 0.2276 -0.47314 0.20035 -0.56635 0.24115 -0.58302 C 0.26476 -0.57654 0.27188 -0.46635 0.2842 -0.44845 " pathEditMode="relative" rAng="0" ptsTypes="AAA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4" y="-876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879 -0.47098 C 0.29254 -0.53487 0.27882 -0.63148 0.3198 -0.64784 C 0.36112 -0.64784 0.35018 -0.63364 0.35851 -0.61543 " pathEditMode="relative" rAng="0" ptsTypes="AAA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4" y="-885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C 0.00434 -0.06944 0.03368 -0.2321 -0.03594 -0.26173 C -0.06684 -0.27747 -0.08889 -0.11636 -0.09028 -0.07562 " pathEditMode="relative" rAng="0" ptsTypes="AAA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8" y="-1314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643 -0.07407 C -0.0592 -0.14784 -0.03941 -0.35062 -0.10608 -0.3537 C -0.13455 -0.3571 -0.1382 -0.26944 -0.14931 -0.2037 " pathEditMode="relative" rAng="0" ptsTypes="AAA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18" y="-1401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94000" y="94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31 -0.2037 C -0.14601 -0.275 -0.1066 -0.37685 -0.14167 -0.40926 C -0.1717 -0.41913 -0.18559 -0.34876 -0.18577 -0.31265 " pathEditMode="relative" rAng="0" ptsTypes="AAA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-1034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608 -0.22129 C -0.20781 -0.21512 -0.1908 -0.4929 -0.22187 -0.53457 C -0.24861 -0.52562 -0.26076 -0.44105 -0.26337 -0.38333 " pathEditMode="relative" rAng="0" ptsTypes="AAA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6" y="-1567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337 -0.38333 C -0.26337 -0.43457 -0.21198 -0.63241 -0.27014 -0.63148 C -0.29184 -0.62932 -0.30434 -0.53734 -0.30747 -0.51173 " pathEditMode="relative" rAng="0" ptsTypes="AAA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-1243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1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27" grpId="0" animBg="1"/>
      <p:bldP spid="81" grpId="0"/>
      <p:bldP spid="81" grpId="1"/>
      <p:bldP spid="83" grpId="0"/>
      <p:bldP spid="83" grpId="1"/>
      <p:bldP spid="7" grpId="0" animBg="1"/>
      <p:bldP spid="7" grpId="1" animBg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64406" y="1200826"/>
            <a:ext cx="7215188" cy="116207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/>
                <a:cs typeface="Tahoma"/>
              </a:rPr>
              <a:t>TO LET SOMEONE GO FREE AFTER HAVING KEPT THEM SOMEWHERE 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61048" y="3008693"/>
            <a:ext cx="5297663" cy="933981"/>
          </a:xfrm>
          <a:prstGeom prst="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RELEASE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220" y="180075"/>
            <a:ext cx="259878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RABBIT TEAM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B8D28B-AF24-C68B-6078-2A1CFD1219F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2037" t="174" r="11143"/>
          <a:stretch/>
        </p:blipFill>
        <p:spPr>
          <a:xfrm rot="20732353">
            <a:off x="786238" y="2844417"/>
            <a:ext cx="2109715" cy="16403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8463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69664" y="968204"/>
            <a:ext cx="7604672" cy="1400175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SUBSTANCE LIKE ROCK, FORMED IN THE SEA BY GROUPS OF PARTICULAR TYPES OF SMALL ANIMALS,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OFTEN USED IN JEWELRY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84160" y="3031615"/>
            <a:ext cx="5377143" cy="933981"/>
          </a:xfrm>
          <a:prstGeom prst="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CORAL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220" y="180075"/>
            <a:ext cx="259878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RABBIT TEAM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E76D07D-DEF5-E78C-CE3E-D4C05359EC9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27" r="7373"/>
          <a:stretch/>
        </p:blipFill>
        <p:spPr>
          <a:xfrm rot="20990961">
            <a:off x="596348" y="2805289"/>
            <a:ext cx="2692085" cy="16604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38690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64406" y="1157586"/>
            <a:ext cx="7215188" cy="117207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TO WATCH AND CHECK SOMETHING CAREFULLY OVER A PERIOD OF TIME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926731" y="3051933"/>
            <a:ext cx="4903160" cy="933981"/>
          </a:xfrm>
          <a:prstGeom prst="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MONITOR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220" y="180075"/>
            <a:ext cx="259878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RABBIT TEAM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65A118B-60D2-56CA-9579-E2BC6B91DAD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6390"/>
          <a:stretch/>
        </p:blipFill>
        <p:spPr>
          <a:xfrm rot="20957761">
            <a:off x="602998" y="2836080"/>
            <a:ext cx="2994618" cy="1653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6329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64406" y="1200826"/>
            <a:ext cx="7215188" cy="116207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ABLE TO BE EASILY PHYSICALLY OR MENTALLY HURT, INFLUENCED, OR ATTACKED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796003" y="3008693"/>
            <a:ext cx="4984610" cy="933981"/>
          </a:xfrm>
          <a:prstGeom prst="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VULNERABLE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220" y="180075"/>
            <a:ext cx="259878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RABBIT TEAM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60F2AB-C556-C2F2-5DFC-532F1D6DA87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547" r="11138"/>
          <a:stretch/>
        </p:blipFill>
        <p:spPr>
          <a:xfrm rot="21137203">
            <a:off x="796434" y="2736627"/>
            <a:ext cx="2651726" cy="16929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3007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64406" y="1083190"/>
            <a:ext cx="7215188" cy="1243876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A PLACE WHERE FISH LEAVE THEIR EGGS FOR FERTILIZATION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05804" y="3085350"/>
            <a:ext cx="5588864" cy="933981"/>
          </a:xfrm>
          <a:prstGeom prst="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SPAWNING GROUND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220" y="180075"/>
            <a:ext cx="259878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RABBIT TEAM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2E6839C-B6D9-6E4D-0671-BD34C894D75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5078" t="9804" r="9472"/>
          <a:stretch/>
        </p:blipFill>
        <p:spPr>
          <a:xfrm rot="20651134">
            <a:off x="480840" y="2946269"/>
            <a:ext cx="2373068" cy="15780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5445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64406" y="962729"/>
            <a:ext cx="7215188" cy="1400175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PLANTS AND ANIMALS THAT ARE LIKELY TO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BECOME ENDANGERED IN THE NEAR FUTURE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97887" y="3080941"/>
            <a:ext cx="6183734" cy="933981"/>
          </a:xfrm>
          <a:prstGeom prst="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THREATENED SPECIES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219" y="180075"/>
            <a:ext cx="235833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TIGER TEAM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751EC6-0595-8942-120D-C69CD40E3C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2379" y="2571750"/>
            <a:ext cx="2175807" cy="21758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615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3348</TotalTime>
  <Words>864</Words>
  <Application>Microsoft Office PowerPoint</Application>
  <PresentationFormat>On-screen Show (16:9)</PresentationFormat>
  <Paragraphs>166</Paragraphs>
  <Slides>26</Slides>
  <Notes>8</Notes>
  <HiddenSlides>0</HiddenSlides>
  <MMClips>6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9" baseType="lpstr">
      <vt:lpstr>Arial</vt:lpstr>
      <vt:lpstr>Calibri</vt:lpstr>
      <vt:lpstr>Calibri (Body)</vt:lpstr>
      <vt:lpstr>Calibri Light</vt:lpstr>
      <vt:lpstr>Josefin Sans</vt:lpstr>
      <vt:lpstr>Montserrat Medium</vt:lpstr>
      <vt:lpstr>Myriad Pro</vt:lpstr>
      <vt:lpstr>Pacifico</vt:lpstr>
      <vt:lpstr>Tahoma</vt:lpstr>
      <vt:lpstr>UTM Facebook K&amp;T</vt:lpstr>
      <vt:lpstr>UTMFacebookK&amp;TBold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 NGUYEN</dc:creator>
  <cp:lastModifiedBy>PCD TRUNGTIN</cp:lastModifiedBy>
  <cp:revision>114</cp:revision>
  <dcterms:created xsi:type="dcterms:W3CDTF">2020-12-09T02:04:09Z</dcterms:created>
  <dcterms:modified xsi:type="dcterms:W3CDTF">2025-08-29T09:38:35Z</dcterms:modified>
</cp:coreProperties>
</file>