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0" r:id="rId2"/>
    <p:sldId id="274" r:id="rId3"/>
    <p:sldId id="324" r:id="rId4"/>
    <p:sldId id="273" r:id="rId5"/>
    <p:sldId id="327" r:id="rId6"/>
    <p:sldId id="328" r:id="rId7"/>
    <p:sldId id="325" r:id="rId8"/>
    <p:sldId id="329" r:id="rId9"/>
    <p:sldId id="330" r:id="rId10"/>
    <p:sldId id="331" r:id="rId11"/>
    <p:sldId id="332" r:id="rId12"/>
    <p:sldId id="334" r:id="rId13"/>
    <p:sldId id="333" r:id="rId14"/>
    <p:sldId id="335" r:id="rId15"/>
    <p:sldId id="336" r:id="rId16"/>
    <p:sldId id="337" r:id="rId17"/>
    <p:sldId id="338" r:id="rId18"/>
    <p:sldId id="339" r:id="rId19"/>
    <p:sldId id="317" r:id="rId20"/>
    <p:sldId id="272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6" y="11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543B7-B8D5-38D8-955F-EA0FE40693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CDB7DD-D6CE-A3B0-FC8C-E79BD52CC5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AB60CB-22A1-8021-F009-64D0AE95B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D8C1A-504B-A793-EB3B-1A81E7254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E36401-0DA2-D995-3FC9-E8F799B8D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785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ADCD6-38AA-CFDD-AB74-745882C9A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A7979-1763-81BF-9556-D7E23CC56C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2EC20-231A-E6E6-E194-9B98B86CC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71E417-A913-51CA-0A6D-8C24642AB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976BDE-B596-241F-ED84-45360839B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147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877539E-491C-3493-B14C-6015E1F254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0F07BD-2BA3-E169-77DD-7269B1E1B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0EBEA-77C3-9E2E-DD80-36D6BA512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264E23-0B80-EDD7-755F-BF17456B6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1F33F8-7924-429A-B88E-B775008DF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2912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705833" y="1785017"/>
            <a:ext cx="8380400" cy="2608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705833" y="4610184"/>
            <a:ext cx="8380400" cy="462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27901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B6393-9955-ED3C-DF17-108C5C13C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1E0AC9-6755-357D-2205-14C7A00E37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077FF-4ADF-06C6-C2F2-4C6E290A1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F43437-2285-D4F4-E940-897170BFB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BDBD7D-4F35-F1BF-C684-AEE2AAACC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46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25B5F-9F1C-52C4-2380-C4E3B41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42AFB6-E0F9-5B25-4F5B-5C854E380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D6F910-D306-C700-0E2F-976A6D40A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CFF4-DCD6-33E0-2BAA-7B0D34AC2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F6CA71-75AF-8CBC-1DDB-4231D305F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058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00B0A-E57B-D4DD-87AA-5B276054E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F0C97-FE94-E0B1-5857-42C1C24ED8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B4D41F-EEF5-3465-79D8-1CEB9D7ACC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7065F1-ED39-A956-2B5E-192E3D1D1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B6E5A0-F089-5507-6F95-7E9DAB1FF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F5E97A-1FBB-8165-D98B-D5465E3AB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331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D5A7F-BFBF-40C1-FCB5-8619F26E2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92EF62-A469-8771-0F5D-CC82A8A484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5197FC-1508-B9B0-B646-81AE54B5EF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E8FFD4-1B74-5592-FCE1-2DC3B9E21C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166586-21BC-0AF8-43C3-21A5490DB8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E4F010-435E-36D7-8255-487C71D6B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FFD322-172C-2A94-A583-CBC744015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A55714-C9BE-E6A9-452D-FB7B157DE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605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82354-9EB7-86D8-37A1-F227EDFCA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9E0A7B-BB2A-E181-E417-B534CA1AC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CBF523-C613-97ED-D4AD-9DA637A1D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365E60-C62C-61D9-8C41-731BA9088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042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F2F1DC-D2CC-69A7-B124-EBE1F2810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0DE286-8CD6-2A15-5F6F-65C8FE72D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B19741-5528-1788-46AC-628FA28D4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680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0BC91-58B2-AD14-A05A-4DEE0618E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7DD985-327A-345E-3DE5-F3D4DA89D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7E4BA7-B779-BC0E-BA8E-1F2415B3B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714D38-727C-F62C-994F-17E3F4BB5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B593FA-33FD-5F09-44A8-0F43BFE52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A33AE4-A61F-D9CC-139C-59653468F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36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46EDA-D5B3-517D-9BC3-6500EDBEC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FD685C-1069-370D-72B6-6F6C69017F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F733B7-691B-C3C7-DD26-2544F54CAD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B62C84-6247-468A-C666-8F6A90E52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672D-C73E-4DDF-BDF0-4BCEC9CF8EA8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96E02C-A95C-C40D-B824-97C72DABC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546D9F-132A-F784-A132-E720AA0F9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33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A626E6-C1CB-B5EE-BC95-7332CCAB3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42BE15-5D02-13BA-F631-CBC21960B8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06AC67-8FBF-C2E3-3C63-0425E932EF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91672D-C73E-4DDF-BDF0-4BCEC9CF8EA8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56B60-4E3C-BEC0-5207-4CE73F4BF9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9A738A-F4AD-C332-9DC6-4432849C03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7F5AD-562C-44BE-A09C-CCCF6A8A7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210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102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2" name="Rectangle 1"/>
          <p:cNvSpPr/>
          <p:nvPr/>
        </p:nvSpPr>
        <p:spPr>
          <a:xfrm>
            <a:off x="1186543" y="1130879"/>
            <a:ext cx="107398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ea typeface="Times New Roman" panose="02020603050405020304" pitchFamily="18" charset="0"/>
              </a:rPr>
              <a:t>Mark the letter A, B, C, or D to indicate the correct answer. </a:t>
            </a:r>
            <a:r>
              <a:rPr lang="en-US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(p.44, 45)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707575" y="1965073"/>
            <a:ext cx="1101634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5. </a:t>
            </a:r>
            <a:r>
              <a:rPr lang="en-US" sz="2800" dirty="0"/>
              <a:t>Uncle Ho ________ his whole life to fighting for the independence and freedom of Viet Nam.</a:t>
            </a:r>
          </a:p>
          <a:p>
            <a:r>
              <a:rPr lang="en-US" sz="2800" b="1" dirty="0"/>
              <a:t>A. </a:t>
            </a:r>
            <a:r>
              <a:rPr lang="en-US" sz="2800" dirty="0"/>
              <a:t>attended 		</a:t>
            </a:r>
            <a:r>
              <a:rPr lang="en-US" sz="2800" b="1" dirty="0"/>
              <a:t>B. </a:t>
            </a:r>
            <a:r>
              <a:rPr lang="en-US" sz="2800" dirty="0"/>
              <a:t>devoted 		</a:t>
            </a:r>
            <a:r>
              <a:rPr lang="en-US" sz="2800" b="1" dirty="0"/>
              <a:t>C. </a:t>
            </a:r>
            <a:r>
              <a:rPr lang="en-US" sz="2800" dirty="0"/>
              <a:t>adopted 		</a:t>
            </a:r>
            <a:r>
              <a:rPr lang="en-US" sz="2800" b="1" dirty="0"/>
              <a:t>D. </a:t>
            </a:r>
            <a:r>
              <a:rPr lang="en-US" sz="2800" dirty="0"/>
              <a:t>protected</a:t>
            </a:r>
          </a:p>
          <a:p>
            <a:r>
              <a:rPr lang="en-US" sz="2800" b="1" dirty="0"/>
              <a:t>6. </a:t>
            </a:r>
            <a:r>
              <a:rPr lang="en-US" sz="2800" dirty="0"/>
              <a:t>From a local ________, K-pop has spread around the world.</a:t>
            </a:r>
          </a:p>
          <a:p>
            <a:r>
              <a:rPr lang="en-US" sz="2800" b="1" dirty="0"/>
              <a:t>A. </a:t>
            </a:r>
            <a:r>
              <a:rPr lang="en-US" sz="2800" dirty="0"/>
              <a:t>trend 		</a:t>
            </a:r>
            <a:r>
              <a:rPr lang="en-US" sz="2800" b="1" dirty="0"/>
              <a:t>B. </a:t>
            </a:r>
            <a:r>
              <a:rPr lang="en-US" sz="2800" dirty="0"/>
              <a:t>style 		</a:t>
            </a:r>
            <a:r>
              <a:rPr lang="en-US" sz="2800" b="1" dirty="0"/>
              <a:t>C. </a:t>
            </a:r>
            <a:r>
              <a:rPr lang="en-US" sz="2800" dirty="0"/>
              <a:t>custom 		</a:t>
            </a:r>
            <a:r>
              <a:rPr lang="en-US" sz="2800" b="1" dirty="0"/>
              <a:t>D. </a:t>
            </a:r>
            <a:r>
              <a:rPr lang="en-US" sz="2800" dirty="0"/>
              <a:t>shock</a:t>
            </a:r>
          </a:p>
          <a:p>
            <a:r>
              <a:rPr lang="en-US" sz="2800" b="1" dirty="0"/>
              <a:t>7. </a:t>
            </a:r>
            <a:r>
              <a:rPr lang="en-US" sz="2800" dirty="0"/>
              <a:t>Tourists are usually not familiar with the ________ of ethnic minorities in Viet Nam.</a:t>
            </a:r>
          </a:p>
          <a:p>
            <a:r>
              <a:rPr lang="en-US" sz="2800" b="1" dirty="0"/>
              <a:t>A. </a:t>
            </a:r>
            <a:r>
              <a:rPr lang="en-US" sz="2800" dirty="0"/>
              <a:t>beliefs 		</a:t>
            </a:r>
            <a:r>
              <a:rPr lang="en-US" sz="2800" b="1" dirty="0"/>
              <a:t>B. </a:t>
            </a:r>
            <a:r>
              <a:rPr lang="en-US" sz="2800" dirty="0"/>
              <a:t>fairs 		</a:t>
            </a:r>
            <a:r>
              <a:rPr lang="en-US" sz="2800" b="1" dirty="0"/>
              <a:t>C. </a:t>
            </a:r>
            <a:r>
              <a:rPr lang="en-US" sz="2800" dirty="0"/>
              <a:t>customs 		</a:t>
            </a:r>
            <a:r>
              <a:rPr lang="en-US" sz="2800" b="1" dirty="0"/>
              <a:t>D. </a:t>
            </a:r>
            <a:r>
              <a:rPr lang="en-US" sz="2800" dirty="0"/>
              <a:t>origin</a:t>
            </a:r>
          </a:p>
          <a:p>
            <a:r>
              <a:rPr lang="en-US" sz="2800" b="1" dirty="0"/>
              <a:t>8. </a:t>
            </a:r>
            <a:r>
              <a:rPr lang="en-US" sz="2800" dirty="0"/>
              <a:t>My father had played football in his ________ before he took up tennis.</a:t>
            </a:r>
          </a:p>
          <a:p>
            <a:r>
              <a:rPr lang="en-US" sz="2800" b="1" dirty="0"/>
              <a:t>A. </a:t>
            </a:r>
            <a:r>
              <a:rPr lang="en-US" sz="2800" dirty="0"/>
              <a:t>childcare 		</a:t>
            </a:r>
            <a:r>
              <a:rPr lang="en-US" sz="2800" b="1" dirty="0"/>
              <a:t>B. </a:t>
            </a:r>
            <a:r>
              <a:rPr lang="en-US" sz="2800" dirty="0"/>
              <a:t>youth 		</a:t>
            </a:r>
            <a:r>
              <a:rPr lang="en-US" sz="2800" b="1" dirty="0"/>
              <a:t>C. </a:t>
            </a:r>
            <a:r>
              <a:rPr lang="en-US" sz="2800" dirty="0"/>
              <a:t>marriage 		</a:t>
            </a:r>
            <a:r>
              <a:rPr lang="en-US" sz="2800" b="1" dirty="0"/>
              <a:t>D. </a:t>
            </a:r>
            <a:r>
              <a:rPr lang="en-US" sz="2800" dirty="0"/>
              <a:t>achievement 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/>
            </a:br>
            <a:endParaRPr lang="en-US" sz="2800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6DFEEE-09C6-4EC7-1110-780F2ECE55CD}"/>
              </a:ext>
            </a:extLst>
          </p:cNvPr>
          <p:cNvSpPr/>
          <p:nvPr/>
        </p:nvSpPr>
        <p:spPr>
          <a:xfrm>
            <a:off x="3472546" y="2857115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B805369-49E5-1AC3-A983-DB615D98B5C9}"/>
              </a:ext>
            </a:extLst>
          </p:cNvPr>
          <p:cNvSpPr/>
          <p:nvPr/>
        </p:nvSpPr>
        <p:spPr>
          <a:xfrm>
            <a:off x="707572" y="3745032"/>
            <a:ext cx="478971" cy="381000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8CA9F63-7BBA-0164-B460-1B23450DDB90}"/>
              </a:ext>
            </a:extLst>
          </p:cNvPr>
          <p:cNvSpPr/>
          <p:nvPr/>
        </p:nvSpPr>
        <p:spPr>
          <a:xfrm>
            <a:off x="6215746" y="4993435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FB8A4DF-E9E7-3590-3141-0C652A13C3E5}"/>
              </a:ext>
            </a:extLst>
          </p:cNvPr>
          <p:cNvSpPr/>
          <p:nvPr/>
        </p:nvSpPr>
        <p:spPr>
          <a:xfrm>
            <a:off x="3456220" y="5857750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43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2" name="Rectangle 1"/>
          <p:cNvSpPr/>
          <p:nvPr/>
        </p:nvSpPr>
        <p:spPr>
          <a:xfrm>
            <a:off x="1186543" y="1130879"/>
            <a:ext cx="107398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Mark the letter A, B, C, or D to indicate the underlined part that needs correction in each of the following sentences</a:t>
            </a:r>
            <a:r>
              <a:rPr lang="en-US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(p.45)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707575" y="1881184"/>
            <a:ext cx="11016342" cy="4831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b="1" dirty="0"/>
              <a:t>1. </a:t>
            </a:r>
            <a:r>
              <a:rPr lang="en-US" sz="2600" dirty="0"/>
              <a:t>The teacher explained (A) </a:t>
            </a:r>
            <a:r>
              <a:rPr lang="en-US" sz="2600" u="sng" dirty="0"/>
              <a:t>of</a:t>
            </a:r>
            <a:r>
              <a:rPr lang="en-US" sz="2600" dirty="0"/>
              <a:t> her students (B) </a:t>
            </a:r>
            <a:r>
              <a:rPr lang="en-US" sz="2600" u="sng" dirty="0"/>
              <a:t>the</a:t>
            </a:r>
            <a:r>
              <a:rPr lang="en-US" sz="2600" dirty="0"/>
              <a:t> importance (C) </a:t>
            </a:r>
            <a:r>
              <a:rPr lang="en-US" sz="2600" u="sng" dirty="0"/>
              <a:t>of</a:t>
            </a:r>
            <a:r>
              <a:rPr lang="en-US" sz="2600" dirty="0"/>
              <a:t> preserving (D) </a:t>
            </a:r>
            <a:r>
              <a:rPr lang="en-US" sz="2600" u="sng" dirty="0"/>
              <a:t>cultural</a:t>
            </a:r>
            <a:r>
              <a:rPr lang="en-US" sz="2600" dirty="0"/>
              <a:t> identity. </a:t>
            </a:r>
            <a:br>
              <a:rPr lang="en-US" sz="2600" dirty="0"/>
            </a:br>
            <a:r>
              <a:rPr lang="en-US" sz="2600" b="1" dirty="0"/>
              <a:t>2. </a:t>
            </a:r>
            <a:r>
              <a:rPr lang="en-US" sz="2600" dirty="0"/>
              <a:t>Don’t (A) </a:t>
            </a:r>
            <a:r>
              <a:rPr lang="en-US" sz="2600" u="sng" dirty="0"/>
              <a:t>forget</a:t>
            </a:r>
            <a:r>
              <a:rPr lang="en-US" sz="2600" dirty="0"/>
              <a:t> to turn (B) </a:t>
            </a:r>
            <a:r>
              <a:rPr lang="en-US" sz="2600" u="sng" dirty="0"/>
              <a:t>out</a:t>
            </a:r>
            <a:r>
              <a:rPr lang="en-US" sz="2600" dirty="0"/>
              <a:t> all lights (C) </a:t>
            </a:r>
            <a:r>
              <a:rPr lang="en-US" sz="2600" u="sng" dirty="0"/>
              <a:t>when</a:t>
            </a:r>
            <a:r>
              <a:rPr lang="en-US" sz="2600" dirty="0"/>
              <a:t> the rooms are not  (D)  </a:t>
            </a:r>
            <a:r>
              <a:rPr lang="en-US" sz="2600" u="sng" dirty="0"/>
              <a:t>in</a:t>
            </a:r>
            <a:r>
              <a:rPr lang="en-US" sz="2600" dirty="0"/>
              <a:t> use. </a:t>
            </a:r>
            <a:br>
              <a:rPr lang="en-US" sz="2600" dirty="0"/>
            </a:br>
            <a:r>
              <a:rPr lang="en-US" sz="2600" b="1" dirty="0"/>
              <a:t>3. </a:t>
            </a:r>
            <a:r>
              <a:rPr lang="en-US" sz="2600" dirty="0"/>
              <a:t>I (A) </a:t>
            </a:r>
            <a:r>
              <a:rPr lang="en-US" sz="2600" u="sng" dirty="0"/>
              <a:t>was finding </a:t>
            </a:r>
            <a:r>
              <a:rPr lang="en-US" sz="2600" dirty="0"/>
              <a:t>an interesting biography (B) </a:t>
            </a:r>
            <a:r>
              <a:rPr lang="en-US" sz="2600" u="sng" dirty="0"/>
              <a:t>while</a:t>
            </a:r>
            <a:r>
              <a:rPr lang="en-US" sz="2600" dirty="0"/>
              <a:t> I was looking (C) </a:t>
            </a:r>
            <a:r>
              <a:rPr lang="en-US" sz="2600" u="sng" dirty="0"/>
              <a:t>around</a:t>
            </a:r>
            <a:r>
              <a:rPr lang="en-US" sz="2600" dirty="0"/>
              <a:t> the (D) </a:t>
            </a:r>
            <a:r>
              <a:rPr lang="en-US" sz="2600" u="sng" dirty="0"/>
              <a:t>bookshop</a:t>
            </a:r>
            <a:r>
              <a:rPr lang="en-US" sz="2600" dirty="0"/>
              <a:t> </a:t>
            </a:r>
            <a:br>
              <a:rPr lang="en-US" sz="2600" dirty="0"/>
            </a:br>
            <a:r>
              <a:rPr lang="en-US" sz="2600" b="1" dirty="0"/>
              <a:t>4. </a:t>
            </a:r>
            <a:r>
              <a:rPr lang="en-US" sz="2600" dirty="0"/>
              <a:t>When I (A) </a:t>
            </a:r>
            <a:r>
              <a:rPr lang="en-US" sz="2600" u="sng" dirty="0"/>
              <a:t>was arriving </a:t>
            </a:r>
            <a:r>
              <a:rPr lang="en-US" sz="2600" dirty="0"/>
              <a:t>at my grandparents’ house, they (B) </a:t>
            </a:r>
            <a:r>
              <a:rPr lang="en-US" sz="2600" u="sng" dirty="0"/>
              <a:t>were watching </a:t>
            </a:r>
            <a:r>
              <a:rPr lang="en-US" sz="2600" dirty="0"/>
              <a:t>a </a:t>
            </a:r>
            <a:r>
              <a:rPr lang="en-US" sz="2600" dirty="0" err="1"/>
              <a:t>programme</a:t>
            </a:r>
            <a:r>
              <a:rPr lang="en-US" sz="2600" dirty="0"/>
              <a:t> about (C) </a:t>
            </a:r>
            <a:r>
              <a:rPr lang="en-US" sz="2600" u="sng" dirty="0"/>
              <a:t>the</a:t>
            </a:r>
            <a:r>
              <a:rPr lang="en-US" sz="2600" dirty="0"/>
              <a:t> customs  (D) </a:t>
            </a:r>
            <a:r>
              <a:rPr lang="en-US" sz="2600" u="sng" dirty="0"/>
              <a:t>of</a:t>
            </a:r>
            <a:r>
              <a:rPr lang="en-US" sz="2600" dirty="0"/>
              <a:t> ethnic minorities in Vietnam. </a:t>
            </a:r>
            <a:endParaRPr lang="en-US" sz="2600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6DFEEE-09C6-4EC7-1110-780F2ECE55CD}"/>
              </a:ext>
            </a:extLst>
          </p:cNvPr>
          <p:cNvSpPr/>
          <p:nvPr/>
        </p:nvSpPr>
        <p:spPr>
          <a:xfrm>
            <a:off x="4147460" y="2064851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B805369-49E5-1AC3-A983-DB615D98B5C9}"/>
              </a:ext>
            </a:extLst>
          </p:cNvPr>
          <p:cNvSpPr/>
          <p:nvPr/>
        </p:nvSpPr>
        <p:spPr>
          <a:xfrm>
            <a:off x="4218719" y="3250585"/>
            <a:ext cx="478971" cy="381000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8CA9F63-7BBA-0164-B460-1B23450DDB90}"/>
              </a:ext>
            </a:extLst>
          </p:cNvPr>
          <p:cNvSpPr/>
          <p:nvPr/>
        </p:nvSpPr>
        <p:spPr>
          <a:xfrm>
            <a:off x="1273632" y="4419231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FB8A4DF-E9E7-3590-3141-0C652A13C3E5}"/>
              </a:ext>
            </a:extLst>
          </p:cNvPr>
          <p:cNvSpPr/>
          <p:nvPr/>
        </p:nvSpPr>
        <p:spPr>
          <a:xfrm>
            <a:off x="2139049" y="5607378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40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2" name="Rectangle 1"/>
          <p:cNvSpPr/>
          <p:nvPr/>
        </p:nvSpPr>
        <p:spPr>
          <a:xfrm>
            <a:off x="1186543" y="1130879"/>
            <a:ext cx="107398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Mark the letter A, B, C, or D to indicate the underlined part that needs correction in each of the following sentences</a:t>
            </a:r>
            <a:r>
              <a:rPr lang="en-US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(p.45)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524020" y="2005342"/>
            <a:ext cx="11402376" cy="7832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b="1" dirty="0"/>
              <a:t>5. </a:t>
            </a:r>
            <a:r>
              <a:rPr lang="en-US" sz="2600" dirty="0"/>
              <a:t>As the second longest river in (A) </a:t>
            </a:r>
            <a:r>
              <a:rPr lang="en-US" sz="2600" u="sng" dirty="0"/>
              <a:t>the</a:t>
            </a:r>
            <a:r>
              <a:rPr lang="en-US" sz="2600" dirty="0"/>
              <a:t> world, (B) </a:t>
            </a:r>
            <a:r>
              <a:rPr lang="en-US" sz="2600" u="sng" dirty="0"/>
              <a:t>an</a:t>
            </a:r>
            <a:r>
              <a:rPr lang="en-US" sz="2600" dirty="0"/>
              <a:t> Amazon flows through several countries (C) </a:t>
            </a:r>
            <a:r>
              <a:rPr lang="en-US" sz="2600" u="sng" dirty="0"/>
              <a:t>in</a:t>
            </a:r>
            <a:r>
              <a:rPr lang="en-US" sz="2600" dirty="0"/>
              <a:t> South America before emptying into (D) </a:t>
            </a:r>
            <a:r>
              <a:rPr lang="en-US" sz="2600" u="sng" dirty="0"/>
              <a:t>the</a:t>
            </a:r>
            <a:r>
              <a:rPr lang="en-US" sz="2600" dirty="0"/>
              <a:t> Atlantic Ocean.</a:t>
            </a:r>
            <a:br>
              <a:rPr lang="en-US" sz="2600" dirty="0"/>
            </a:br>
            <a:r>
              <a:rPr lang="en-US" sz="2600" b="1" dirty="0"/>
              <a:t>6. </a:t>
            </a:r>
            <a:r>
              <a:rPr lang="en-US" sz="2600" dirty="0"/>
              <a:t>When my father studied in (A) </a:t>
            </a:r>
            <a:r>
              <a:rPr lang="en-US" sz="2600" u="sng" dirty="0"/>
              <a:t>the</a:t>
            </a:r>
            <a:r>
              <a:rPr lang="en-US" sz="2600" dirty="0"/>
              <a:t> UK, he also learnt to play (B) </a:t>
            </a:r>
            <a:r>
              <a:rPr lang="en-US" sz="2600" u="sng" dirty="0"/>
              <a:t>a</a:t>
            </a:r>
            <a:r>
              <a:rPr lang="en-US" sz="2600" dirty="0"/>
              <a:t> guitar and (C) </a:t>
            </a:r>
            <a:r>
              <a:rPr lang="en-US" sz="2600" u="sng" dirty="0"/>
              <a:t>performed</a:t>
            </a:r>
            <a:r>
              <a:rPr lang="en-US" sz="2600" dirty="0"/>
              <a:t> in (D) </a:t>
            </a:r>
            <a:r>
              <a:rPr lang="en-US" sz="2600" u="sng" dirty="0"/>
              <a:t>a</a:t>
            </a:r>
            <a:r>
              <a:rPr lang="en-US" sz="2600" dirty="0"/>
              <a:t> band.</a:t>
            </a:r>
          </a:p>
          <a:p>
            <a:pPr>
              <a:lnSpc>
                <a:spcPct val="150000"/>
              </a:lnSpc>
            </a:pPr>
            <a:r>
              <a:rPr lang="en-US" sz="2600" b="1" dirty="0"/>
              <a:t>7. </a:t>
            </a:r>
            <a:r>
              <a:rPr lang="en-US" sz="2600" dirty="0"/>
              <a:t>After graduating (A) </a:t>
            </a:r>
            <a:r>
              <a:rPr lang="en-US" sz="2600" u="sng" dirty="0"/>
              <a:t>from</a:t>
            </a:r>
            <a:r>
              <a:rPr lang="en-US" sz="2600" dirty="0"/>
              <a:t> university, my brother applied (B) </a:t>
            </a:r>
            <a:r>
              <a:rPr lang="en-US" sz="2600" u="sng" dirty="0"/>
              <a:t>to</a:t>
            </a:r>
            <a:r>
              <a:rPr lang="en-US" sz="2600" dirty="0"/>
              <a:t> more than five jobs before he was invited (C) </a:t>
            </a:r>
            <a:r>
              <a:rPr lang="en-US" sz="2600" u="sng" dirty="0"/>
              <a:t>for</a:t>
            </a:r>
            <a:r>
              <a:rPr lang="en-US" sz="2600" dirty="0"/>
              <a:t> his first job (D) </a:t>
            </a:r>
            <a:r>
              <a:rPr lang="en-US" sz="2600" u="sng" dirty="0"/>
              <a:t>interview</a:t>
            </a:r>
            <a:r>
              <a:rPr lang="en-US" sz="2600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2600" b="1" i="0" dirty="0">
                <a:solidFill>
                  <a:srgbClr val="000000"/>
                </a:solidFill>
                <a:effectLst/>
              </a:rPr>
              <a:t>8. </a:t>
            </a:r>
            <a:r>
              <a:rPr lang="en-US" sz="2600" b="0" i="0" dirty="0">
                <a:solidFill>
                  <a:srgbClr val="000000"/>
                </a:solidFill>
                <a:effectLst/>
              </a:rPr>
              <a:t>My brother dropped</a:t>
            </a:r>
            <a:r>
              <a:rPr lang="en-US" sz="2600" dirty="0"/>
              <a:t> (A) </a:t>
            </a:r>
            <a:r>
              <a:rPr lang="en-US" sz="2600" b="0" i="0" u="sng" dirty="0">
                <a:solidFill>
                  <a:srgbClr val="000000"/>
                </a:solidFill>
                <a:effectLst/>
              </a:rPr>
              <a:t>out</a:t>
            </a:r>
            <a:r>
              <a:rPr lang="en-US" sz="2600" b="0" i="0" dirty="0">
                <a:solidFill>
                  <a:srgbClr val="000000"/>
                </a:solidFill>
                <a:effectLst/>
              </a:rPr>
              <a:t> of school </a:t>
            </a:r>
            <a:r>
              <a:rPr lang="en-US" sz="2600" dirty="0"/>
              <a:t>(B) </a:t>
            </a:r>
            <a:r>
              <a:rPr lang="en-US" sz="2600" b="0" i="0" u="sng" dirty="0">
                <a:solidFill>
                  <a:srgbClr val="000000"/>
                </a:solidFill>
                <a:effectLst/>
              </a:rPr>
              <a:t>at</a:t>
            </a:r>
            <a:r>
              <a:rPr lang="en-US" sz="2600" b="0" i="0" dirty="0">
                <a:solidFill>
                  <a:srgbClr val="000000"/>
                </a:solidFill>
                <a:effectLst/>
              </a:rPr>
              <a:t> 15, </a:t>
            </a:r>
            <a:r>
              <a:rPr lang="en-US" sz="2600" dirty="0"/>
              <a:t>(C) </a:t>
            </a:r>
            <a:r>
              <a:rPr lang="en-US" sz="2600" b="0" i="0" u="sng" dirty="0">
                <a:solidFill>
                  <a:srgbClr val="000000"/>
                </a:solidFill>
                <a:effectLst/>
              </a:rPr>
              <a:t>that</a:t>
            </a:r>
            <a:r>
              <a:rPr lang="en-US" sz="2600" b="0" i="0" dirty="0">
                <a:solidFill>
                  <a:srgbClr val="000000"/>
                </a:solidFill>
                <a:effectLst/>
              </a:rPr>
              <a:t> made it harder </a:t>
            </a:r>
            <a:r>
              <a:rPr lang="en-US" sz="2600" dirty="0"/>
              <a:t>(D) </a:t>
            </a:r>
            <a:r>
              <a:rPr lang="en-US" sz="2600" b="0" i="0" u="sng" dirty="0">
                <a:solidFill>
                  <a:srgbClr val="000000"/>
                </a:solidFill>
                <a:effectLst/>
              </a:rPr>
              <a:t>for</a:t>
            </a:r>
            <a:r>
              <a:rPr lang="en-US" sz="2600" b="0" i="0" dirty="0">
                <a:solidFill>
                  <a:srgbClr val="000000"/>
                </a:solidFill>
                <a:effectLst/>
              </a:rPr>
              <a:t> him to find a job.</a:t>
            </a:r>
            <a:endParaRPr lang="en-US" sz="2600" dirty="0"/>
          </a:p>
          <a:p>
            <a:pPr>
              <a:lnSpc>
                <a:spcPct val="150000"/>
              </a:lnSpc>
            </a:pPr>
            <a:endParaRPr lang="en-US" sz="2600" dirty="0"/>
          </a:p>
          <a:p>
            <a:pPr>
              <a:lnSpc>
                <a:spcPct val="150000"/>
              </a:lnSpc>
            </a:pPr>
            <a:br>
              <a:rPr lang="en-US" sz="2600" dirty="0"/>
            </a:br>
            <a:br>
              <a:rPr lang="en-US" sz="2600" dirty="0"/>
            </a:br>
            <a:r>
              <a:rPr lang="en-US" sz="2600" dirty="0"/>
              <a:t> </a:t>
            </a:r>
            <a:br>
              <a:rPr lang="en-US" sz="2600" dirty="0"/>
            </a:br>
            <a:endParaRPr lang="en-US" sz="2600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6DFEEE-09C6-4EC7-1110-780F2ECE55CD}"/>
              </a:ext>
            </a:extLst>
          </p:cNvPr>
          <p:cNvSpPr/>
          <p:nvPr/>
        </p:nvSpPr>
        <p:spPr>
          <a:xfrm>
            <a:off x="6825346" y="2145559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B805369-49E5-1AC3-A983-DB615D98B5C9}"/>
              </a:ext>
            </a:extLst>
          </p:cNvPr>
          <p:cNvSpPr/>
          <p:nvPr/>
        </p:nvSpPr>
        <p:spPr>
          <a:xfrm>
            <a:off x="8921348" y="3384179"/>
            <a:ext cx="478971" cy="381000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8CA9F63-7BBA-0164-B460-1B23450DDB90}"/>
              </a:ext>
            </a:extLst>
          </p:cNvPr>
          <p:cNvSpPr/>
          <p:nvPr/>
        </p:nvSpPr>
        <p:spPr>
          <a:xfrm>
            <a:off x="8475034" y="4552412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FB8A4DF-E9E7-3590-3141-0C652A13C3E5}"/>
              </a:ext>
            </a:extLst>
          </p:cNvPr>
          <p:cNvSpPr/>
          <p:nvPr/>
        </p:nvSpPr>
        <p:spPr>
          <a:xfrm>
            <a:off x="7293432" y="5727121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7F50A5E0-E2A5-7EDF-D932-808C4763C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9750" y="3803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54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1116693" y="913201"/>
            <a:ext cx="107398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Mark the letter A, B, C, or D to indicate the sentence that best combines each pair of sentences.</a:t>
            </a:r>
            <a:r>
              <a:rPr lang="en-US" sz="2800" b="1" dirty="0">
                <a:effectLst/>
                <a:ea typeface="Times New Roman" panose="02020603050405020304" pitchFamily="18" charset="0"/>
              </a:rPr>
              <a:t> (p.45, 46)</a:t>
            </a:r>
            <a:endParaRPr lang="en-US" sz="28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524020" y="2005342"/>
            <a:ext cx="11402376" cy="6832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1. Air pollution levels have increased in many countries. This is also linked to biodiversity loss.</a:t>
            </a:r>
          </a:p>
          <a:p>
            <a:r>
              <a:rPr lang="en-US" sz="2600" b="1" dirty="0"/>
              <a:t>A. </a:t>
            </a:r>
            <a:r>
              <a:rPr lang="en-US" sz="2600" dirty="0"/>
              <a:t>Air pollution levels have increased in many countries, which is also linked to biodiversity loss.</a:t>
            </a:r>
          </a:p>
          <a:p>
            <a:r>
              <a:rPr lang="en-US" sz="2600" b="1" dirty="0"/>
              <a:t>B. </a:t>
            </a:r>
            <a:r>
              <a:rPr lang="en-US" sz="2600" dirty="0"/>
              <a:t>Air pollution levels have increased in many countries, but this is also linked to biodiversity loss.</a:t>
            </a:r>
          </a:p>
          <a:p>
            <a:r>
              <a:rPr lang="en-US" sz="2600" b="1" dirty="0"/>
              <a:t>C. </a:t>
            </a:r>
            <a:r>
              <a:rPr lang="en-US" sz="2600" dirty="0"/>
              <a:t>As air pollution levels have increased in many countries, this is also linked to biodiversity loss.</a:t>
            </a:r>
          </a:p>
          <a:p>
            <a:r>
              <a:rPr lang="en-US" sz="2600" b="1" dirty="0"/>
              <a:t>D. </a:t>
            </a:r>
            <a:r>
              <a:rPr lang="en-US" sz="2600" dirty="0"/>
              <a:t>Air pollution levels have increased in many countries, that is also linked to biodiversity loss.</a:t>
            </a:r>
            <a:br>
              <a:rPr lang="en-US" sz="2600" dirty="0"/>
            </a:br>
            <a:endParaRPr lang="en-US" sz="2600" dirty="0"/>
          </a:p>
          <a:p>
            <a:pPr>
              <a:lnSpc>
                <a:spcPct val="150000"/>
              </a:lnSpc>
            </a:pPr>
            <a:br>
              <a:rPr lang="en-US" sz="2600" dirty="0"/>
            </a:br>
            <a:br>
              <a:rPr lang="en-US" sz="2600" dirty="0"/>
            </a:br>
            <a:r>
              <a:rPr lang="en-US" sz="2600" dirty="0"/>
              <a:t> </a:t>
            </a:r>
            <a:br>
              <a:rPr lang="en-US" sz="2600" dirty="0"/>
            </a:br>
            <a:endParaRPr lang="en-US" sz="2600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6DFEEE-09C6-4EC7-1110-780F2ECE55CD}"/>
              </a:ext>
            </a:extLst>
          </p:cNvPr>
          <p:cNvSpPr/>
          <p:nvPr/>
        </p:nvSpPr>
        <p:spPr>
          <a:xfrm>
            <a:off x="538322" y="2818923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7F50A5E0-E2A5-7EDF-D932-808C4763C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9750" y="3803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231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1116693" y="913201"/>
            <a:ext cx="107398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Mark the letter A, B, C, or D to indicate the sentence that best combines each pair of sentences.</a:t>
            </a:r>
            <a:r>
              <a:rPr lang="en-US" sz="2800" b="1" dirty="0">
                <a:effectLst/>
                <a:ea typeface="Times New Roman" panose="02020603050405020304" pitchFamily="18" charset="0"/>
              </a:rPr>
              <a:t> (p.45, 46)</a:t>
            </a:r>
            <a:endParaRPr lang="en-US" sz="28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6429" y="2005342"/>
            <a:ext cx="1092925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2. My classmate was searching for more information about recycling plastic containers. I was writing an introduction for our presentation.</a:t>
            </a:r>
          </a:p>
          <a:p>
            <a:r>
              <a:rPr lang="en-US" sz="2600" b="1" dirty="0"/>
              <a:t>A. </a:t>
            </a:r>
            <a:r>
              <a:rPr lang="en-US" sz="2600" dirty="0"/>
              <a:t>My classmate was searching for more information about recycling plastic containers, or I was writing an introduction for our presentation.</a:t>
            </a:r>
          </a:p>
          <a:p>
            <a:r>
              <a:rPr lang="en-US" sz="2600" b="1" dirty="0"/>
              <a:t>B. </a:t>
            </a:r>
            <a:r>
              <a:rPr lang="en-US" sz="2600" dirty="0"/>
              <a:t>While my classmate was searching for more information about recycling plastic containers, I was writing an introduction for our presentation.</a:t>
            </a:r>
          </a:p>
          <a:p>
            <a:r>
              <a:rPr lang="en-US" sz="2600" b="1" dirty="0"/>
              <a:t>C. </a:t>
            </a:r>
            <a:r>
              <a:rPr lang="en-US" sz="2600" dirty="0"/>
              <a:t>My classmate was searching for more information about recycling plastic containers when I wrote an introduction for our presentation.</a:t>
            </a:r>
          </a:p>
          <a:p>
            <a:r>
              <a:rPr lang="en-US" sz="2600" b="1" dirty="0"/>
              <a:t>D. </a:t>
            </a:r>
            <a:r>
              <a:rPr lang="en-US" sz="2600" dirty="0"/>
              <a:t>My classmate was not only searching for more information about recycling plastic containers, but also writing an introduction for our presentation. </a:t>
            </a:r>
            <a:br>
              <a:rPr lang="en-US" sz="2600" dirty="0"/>
            </a:br>
            <a:br>
              <a:rPr lang="en-US" sz="2600" dirty="0"/>
            </a:br>
            <a:br>
              <a:rPr lang="en-US" sz="2600" dirty="0"/>
            </a:br>
            <a:r>
              <a:rPr lang="en-US" sz="2600" dirty="0"/>
              <a:t> </a:t>
            </a:r>
            <a:br>
              <a:rPr lang="en-US" sz="2600" dirty="0"/>
            </a:br>
            <a:endParaRPr lang="en-US" sz="2600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6DFEEE-09C6-4EC7-1110-780F2ECE55CD}"/>
              </a:ext>
            </a:extLst>
          </p:cNvPr>
          <p:cNvSpPr/>
          <p:nvPr/>
        </p:nvSpPr>
        <p:spPr>
          <a:xfrm>
            <a:off x="816429" y="4452192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7F50A5E0-E2A5-7EDF-D932-808C4763C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9750" y="3803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3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1116693" y="913201"/>
            <a:ext cx="107398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Mark the letter A, B, C, or D to indicate the sentence that best combines each pair of sentences.</a:t>
            </a:r>
            <a:r>
              <a:rPr lang="en-US" sz="2800" b="1" dirty="0">
                <a:effectLst/>
                <a:ea typeface="Times New Roman" panose="02020603050405020304" pitchFamily="18" charset="0"/>
              </a:rPr>
              <a:t> (p.45, 46)</a:t>
            </a:r>
            <a:endParaRPr lang="en-US" sz="28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524020" y="2005342"/>
            <a:ext cx="11402376" cy="7232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3. I was invited to join a cultural exchange </a:t>
            </a:r>
            <a:r>
              <a:rPr lang="en-US" sz="2600" b="1" dirty="0" err="1"/>
              <a:t>programme</a:t>
            </a:r>
            <a:r>
              <a:rPr lang="en-US" sz="2600" b="1" dirty="0"/>
              <a:t>. This gave me the opportunity to travel and meet people from all over the world.</a:t>
            </a:r>
          </a:p>
          <a:p>
            <a:r>
              <a:rPr lang="en-US" sz="2600" b="1" dirty="0"/>
              <a:t>A. </a:t>
            </a:r>
            <a:r>
              <a:rPr lang="en-US" sz="2600" dirty="0"/>
              <a:t>I was invited to join a cultural exchange </a:t>
            </a:r>
            <a:r>
              <a:rPr lang="en-US" sz="2600" dirty="0" err="1"/>
              <a:t>programme</a:t>
            </a:r>
            <a:r>
              <a:rPr lang="en-US" sz="2600" dirty="0"/>
              <a:t> because this gave me the opportunity to travel and meet people from all over the world.</a:t>
            </a:r>
          </a:p>
          <a:p>
            <a:r>
              <a:rPr lang="en-US" sz="2600" b="1" dirty="0"/>
              <a:t>B. </a:t>
            </a:r>
            <a:r>
              <a:rPr lang="en-US" sz="2600" dirty="0"/>
              <a:t>Although I was invited to join a cultural exchange </a:t>
            </a:r>
            <a:r>
              <a:rPr lang="en-US" sz="2600" dirty="0" err="1"/>
              <a:t>programme</a:t>
            </a:r>
            <a:r>
              <a:rPr lang="en-US" sz="2600" dirty="0"/>
              <a:t>, this didn’t give me the opportunity to travel and meet people from all over the world.</a:t>
            </a:r>
          </a:p>
          <a:p>
            <a:r>
              <a:rPr lang="en-US" sz="2600" b="1" dirty="0"/>
              <a:t>C. </a:t>
            </a:r>
            <a:r>
              <a:rPr lang="en-US" sz="2600" dirty="0"/>
              <a:t>I was invited to join a cultural exchange </a:t>
            </a:r>
            <a:r>
              <a:rPr lang="en-US" sz="2600" dirty="0" err="1"/>
              <a:t>programme</a:t>
            </a:r>
            <a:r>
              <a:rPr lang="en-US" sz="2600" dirty="0"/>
              <a:t>, which gave me the opportunity to travel and meet people from all over the world.</a:t>
            </a:r>
          </a:p>
          <a:p>
            <a:r>
              <a:rPr lang="en-US" sz="2600" b="1" dirty="0"/>
              <a:t>D. </a:t>
            </a:r>
            <a:r>
              <a:rPr lang="en-US" sz="2600" dirty="0"/>
              <a:t>I was invited to join a cultural exchange </a:t>
            </a:r>
            <a:r>
              <a:rPr lang="en-US" sz="2600" dirty="0" err="1"/>
              <a:t>programme</a:t>
            </a:r>
            <a:r>
              <a:rPr lang="en-US" sz="2600" dirty="0"/>
              <a:t> and this didn’t give me the opportunity to travel and meet people from all over the world. </a:t>
            </a:r>
            <a:br>
              <a:rPr lang="en-US" sz="2600" dirty="0"/>
            </a:br>
            <a:br>
              <a:rPr lang="en-US" sz="2600" dirty="0"/>
            </a:br>
            <a:endParaRPr lang="en-US" sz="2600" dirty="0"/>
          </a:p>
          <a:p>
            <a:pPr>
              <a:lnSpc>
                <a:spcPct val="150000"/>
              </a:lnSpc>
            </a:pPr>
            <a:br>
              <a:rPr lang="en-US" sz="2600" dirty="0"/>
            </a:br>
            <a:br>
              <a:rPr lang="en-US" sz="2600" dirty="0"/>
            </a:br>
            <a:r>
              <a:rPr lang="en-US" sz="2600" dirty="0"/>
              <a:t> </a:t>
            </a:r>
            <a:br>
              <a:rPr lang="en-US" sz="2600" dirty="0"/>
            </a:br>
            <a:endParaRPr lang="en-US" sz="2600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6DFEEE-09C6-4EC7-1110-780F2ECE55CD}"/>
              </a:ext>
            </a:extLst>
          </p:cNvPr>
          <p:cNvSpPr/>
          <p:nvPr/>
        </p:nvSpPr>
        <p:spPr>
          <a:xfrm>
            <a:off x="506851" y="3585935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7F50A5E0-E2A5-7EDF-D932-808C4763C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9750" y="3803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91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1116693" y="913201"/>
            <a:ext cx="107398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Mark the letter A, B, C, or D to indicate the sentence that best combines each pair of sentences.</a:t>
            </a:r>
            <a:r>
              <a:rPr lang="en-US" sz="2800" b="1" dirty="0">
                <a:effectLst/>
                <a:ea typeface="Times New Roman" panose="02020603050405020304" pitchFamily="18" charset="0"/>
              </a:rPr>
              <a:t> (p.45, 46)</a:t>
            </a:r>
            <a:endParaRPr lang="en-US" sz="28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524020" y="2005342"/>
            <a:ext cx="1140237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4. We arrived at the party yesterday. Everybody was dancing and having a great time.</a:t>
            </a:r>
          </a:p>
          <a:p>
            <a:r>
              <a:rPr lang="en-US" sz="2600" b="1" dirty="0"/>
              <a:t>A. </a:t>
            </a:r>
            <a:r>
              <a:rPr lang="en-US" sz="2600" dirty="0"/>
              <a:t>Everybody was dancing and having a great time when we arrived at the party</a:t>
            </a:r>
          </a:p>
          <a:p>
            <a:r>
              <a:rPr lang="en-US" sz="2600" dirty="0"/>
              <a:t>yesterday.</a:t>
            </a:r>
          </a:p>
          <a:p>
            <a:r>
              <a:rPr lang="en-US" sz="2600" b="1" dirty="0"/>
              <a:t>B. </a:t>
            </a:r>
            <a:r>
              <a:rPr lang="en-US" sz="2600" dirty="0"/>
              <a:t>While we were arriving at the party yesterday, everybody was dancing and</a:t>
            </a:r>
          </a:p>
          <a:p>
            <a:r>
              <a:rPr lang="en-US" sz="2600" dirty="0"/>
              <a:t>having a great time.</a:t>
            </a:r>
          </a:p>
          <a:p>
            <a:r>
              <a:rPr lang="en-US" sz="2600" b="1" dirty="0"/>
              <a:t>C. </a:t>
            </a:r>
            <a:r>
              <a:rPr lang="en-US" sz="2600" dirty="0"/>
              <a:t>We were arriving, dancing, and having a great time at the party yesterday.</a:t>
            </a:r>
          </a:p>
          <a:p>
            <a:r>
              <a:rPr lang="en-US" sz="2600" b="1" dirty="0"/>
              <a:t>D. </a:t>
            </a:r>
            <a:r>
              <a:rPr lang="en-US" sz="2600" dirty="0"/>
              <a:t>Everybody liked dancing and having a great time, but we didn’t arrive at the</a:t>
            </a:r>
          </a:p>
          <a:p>
            <a:r>
              <a:rPr lang="en-US" sz="2600" dirty="0"/>
              <a:t>party yesterday. </a:t>
            </a:r>
            <a:br>
              <a:rPr lang="en-US" sz="2600" dirty="0"/>
            </a:br>
            <a:endParaRPr lang="en-US" sz="2600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6DFEEE-09C6-4EC7-1110-780F2ECE55CD}"/>
              </a:ext>
            </a:extLst>
          </p:cNvPr>
          <p:cNvSpPr/>
          <p:nvPr/>
        </p:nvSpPr>
        <p:spPr>
          <a:xfrm>
            <a:off x="506851" y="2818923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7F50A5E0-E2A5-7EDF-D932-808C4763C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9750" y="3803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95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2" name="Rectangle 1"/>
          <p:cNvSpPr/>
          <p:nvPr/>
        </p:nvSpPr>
        <p:spPr>
          <a:xfrm>
            <a:off x="1071102" y="1020524"/>
            <a:ext cx="107398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Mark the letter A, B, C, or D to complete each of the given sentences </a:t>
            </a:r>
            <a:r>
              <a:rPr lang="en-US" sz="2800" b="1" dirty="0">
                <a:effectLst/>
                <a:ea typeface="Times New Roman" panose="02020603050405020304" pitchFamily="18" charset="0"/>
              </a:rPr>
              <a:t>(p.46)</a:t>
            </a:r>
            <a:endParaRPr lang="en-US" sz="28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506851" y="1857305"/>
            <a:ext cx="11402376" cy="6031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b="1" dirty="0"/>
              <a:t>1. </a:t>
            </a:r>
            <a:r>
              <a:rPr lang="en-US" sz="2600" dirty="0"/>
              <a:t>My grandparents looked ________ my brother when he was small.</a:t>
            </a:r>
          </a:p>
          <a:p>
            <a:pPr>
              <a:lnSpc>
                <a:spcPct val="150000"/>
              </a:lnSpc>
            </a:pPr>
            <a:r>
              <a:rPr lang="en-US" sz="2600" b="1" dirty="0"/>
              <a:t>A. </a:t>
            </a:r>
            <a:r>
              <a:rPr lang="en-US" sz="2600" dirty="0"/>
              <a:t>with 		</a:t>
            </a:r>
            <a:r>
              <a:rPr lang="en-US" sz="2600" b="1" dirty="0"/>
              <a:t>B. </a:t>
            </a:r>
            <a:r>
              <a:rPr lang="en-US" sz="2600" dirty="0"/>
              <a:t>at 			</a:t>
            </a:r>
            <a:r>
              <a:rPr lang="en-US" sz="2600" b="1" dirty="0"/>
              <a:t>C. </a:t>
            </a:r>
            <a:r>
              <a:rPr lang="en-US" sz="2600" dirty="0"/>
              <a:t>into 		</a:t>
            </a:r>
            <a:r>
              <a:rPr lang="en-US" sz="2600" b="1" dirty="0"/>
              <a:t>D. </a:t>
            </a:r>
            <a:r>
              <a:rPr lang="en-US" sz="2600" dirty="0"/>
              <a:t>after</a:t>
            </a:r>
          </a:p>
          <a:p>
            <a:pPr>
              <a:lnSpc>
                <a:spcPct val="150000"/>
              </a:lnSpc>
            </a:pPr>
            <a:r>
              <a:rPr lang="en-US" sz="2600" b="1" dirty="0"/>
              <a:t>2. </a:t>
            </a:r>
            <a:r>
              <a:rPr lang="en-US" sz="2600" dirty="0"/>
              <a:t>A group of students carried ________ research on Korean culture and cuisine.</a:t>
            </a:r>
          </a:p>
          <a:p>
            <a:pPr>
              <a:lnSpc>
                <a:spcPct val="150000"/>
              </a:lnSpc>
            </a:pPr>
            <a:r>
              <a:rPr lang="en-US" sz="2600" b="1" dirty="0"/>
              <a:t>A. </a:t>
            </a:r>
            <a:r>
              <a:rPr lang="en-US" sz="2600" dirty="0"/>
              <a:t>for 			</a:t>
            </a:r>
            <a:r>
              <a:rPr lang="en-US" sz="2600" b="1" dirty="0"/>
              <a:t>B. </a:t>
            </a:r>
            <a:r>
              <a:rPr lang="en-US" sz="2600" dirty="0"/>
              <a:t>out 			</a:t>
            </a:r>
            <a:r>
              <a:rPr lang="en-US" sz="2600" b="1" dirty="0"/>
              <a:t>C. </a:t>
            </a:r>
            <a:r>
              <a:rPr lang="en-US" sz="2600" dirty="0"/>
              <a:t>off 			</a:t>
            </a:r>
            <a:r>
              <a:rPr lang="en-US" sz="2600" b="1" dirty="0"/>
              <a:t>D. </a:t>
            </a:r>
            <a:r>
              <a:rPr lang="en-US" sz="2600" dirty="0"/>
              <a:t>by</a:t>
            </a:r>
          </a:p>
          <a:p>
            <a:pPr>
              <a:lnSpc>
                <a:spcPct val="150000"/>
              </a:lnSpc>
            </a:pPr>
            <a:r>
              <a:rPr lang="en-US" sz="2600" b="1" dirty="0"/>
              <a:t>3. </a:t>
            </a:r>
            <a:r>
              <a:rPr lang="en-US" sz="2600" dirty="0"/>
              <a:t>We need to work ________ the high unemployment in our town.</a:t>
            </a:r>
          </a:p>
          <a:p>
            <a:pPr>
              <a:lnSpc>
                <a:spcPct val="150000"/>
              </a:lnSpc>
            </a:pPr>
            <a:r>
              <a:rPr lang="en-US" sz="2600" b="1" dirty="0"/>
              <a:t>A. </a:t>
            </a:r>
            <a:r>
              <a:rPr lang="en-US" sz="2600" dirty="0"/>
              <a:t>out 			</a:t>
            </a:r>
            <a:r>
              <a:rPr lang="en-US" sz="2600" b="1" dirty="0"/>
              <a:t>B. </a:t>
            </a:r>
            <a:r>
              <a:rPr lang="en-US" sz="2600" dirty="0"/>
              <a:t>about 		</a:t>
            </a:r>
            <a:r>
              <a:rPr lang="en-US" sz="2600" b="1" dirty="0"/>
              <a:t>C. </a:t>
            </a:r>
            <a:r>
              <a:rPr lang="en-US" sz="2600" dirty="0"/>
              <a:t>for 			</a:t>
            </a:r>
            <a:r>
              <a:rPr lang="en-US" sz="2600" b="1" dirty="0"/>
              <a:t>D. </a:t>
            </a:r>
            <a:r>
              <a:rPr lang="en-US" sz="2600" dirty="0"/>
              <a:t>up</a:t>
            </a:r>
          </a:p>
          <a:p>
            <a:pPr>
              <a:lnSpc>
                <a:spcPct val="150000"/>
              </a:lnSpc>
            </a:pPr>
            <a:r>
              <a:rPr lang="en-US" sz="2600" b="1" dirty="0"/>
              <a:t>4. </a:t>
            </a:r>
            <a:r>
              <a:rPr lang="en-US" sz="2600" dirty="0"/>
              <a:t>My friends were looking ________ information about Steve Jobs on the Internet.</a:t>
            </a:r>
          </a:p>
          <a:p>
            <a:pPr>
              <a:lnSpc>
                <a:spcPct val="150000"/>
              </a:lnSpc>
            </a:pPr>
            <a:r>
              <a:rPr lang="en-US" sz="2600" b="1" dirty="0"/>
              <a:t>A. </a:t>
            </a:r>
            <a:r>
              <a:rPr lang="en-US" sz="2600" dirty="0"/>
              <a:t>on 			</a:t>
            </a:r>
            <a:r>
              <a:rPr lang="en-US" sz="2600" b="1" dirty="0"/>
              <a:t>B. </a:t>
            </a:r>
            <a:r>
              <a:rPr lang="en-US" sz="2600" dirty="0"/>
              <a:t>from 		</a:t>
            </a:r>
            <a:r>
              <a:rPr lang="en-US" sz="2600" b="1" dirty="0"/>
              <a:t>C. </a:t>
            </a:r>
            <a:r>
              <a:rPr lang="en-US" sz="2600" dirty="0"/>
              <a:t>for 			</a:t>
            </a:r>
            <a:r>
              <a:rPr lang="en-US" sz="2600" b="1" dirty="0"/>
              <a:t>D. </a:t>
            </a:r>
            <a:r>
              <a:rPr lang="en-US" sz="2600" dirty="0"/>
              <a:t>by </a:t>
            </a:r>
            <a:br>
              <a:rPr lang="en-US" sz="2600" dirty="0"/>
            </a:br>
            <a:br>
              <a:rPr lang="en-US" sz="2600" dirty="0"/>
            </a:br>
            <a:endParaRPr lang="en-US" sz="2600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6DFEEE-09C6-4EC7-1110-780F2ECE55CD}"/>
              </a:ext>
            </a:extLst>
          </p:cNvPr>
          <p:cNvSpPr/>
          <p:nvPr/>
        </p:nvSpPr>
        <p:spPr>
          <a:xfrm>
            <a:off x="8736451" y="2618921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7F50A5E0-E2A5-7EDF-D932-808C4763C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9750" y="3803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148C0C6-0407-1553-5FB4-58E31F01E891}"/>
              </a:ext>
            </a:extLst>
          </p:cNvPr>
          <p:cNvSpPr/>
          <p:nvPr/>
        </p:nvSpPr>
        <p:spPr>
          <a:xfrm rot="18370470" flipV="1">
            <a:off x="3260938" y="3872331"/>
            <a:ext cx="446314" cy="435426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74F0E13-4934-C20B-FCE4-33C55D1C1C89}"/>
              </a:ext>
            </a:extLst>
          </p:cNvPr>
          <p:cNvSpPr/>
          <p:nvPr/>
        </p:nvSpPr>
        <p:spPr>
          <a:xfrm>
            <a:off x="506851" y="5017838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1F0C40F-5CE7-578C-382D-E3FF1CD57AA8}"/>
              </a:ext>
            </a:extLst>
          </p:cNvPr>
          <p:cNvSpPr/>
          <p:nvPr/>
        </p:nvSpPr>
        <p:spPr>
          <a:xfrm>
            <a:off x="5994714" y="6183530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52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4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92917" y="1139206"/>
            <a:ext cx="79470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1018315" y="2000864"/>
            <a:ext cx="1012404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Review diphthongs pronunciation and stress syllables; 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Review words and phrases related to the topics of unit 1, 2 and 3;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Review </a:t>
            </a:r>
            <a:r>
              <a:rPr lang="en-US" sz="2800" dirty="0"/>
              <a:t>past simple and past continuous, articles (a/ an/ the), verbs and prepositions, and non-defining relative clauses referring to all information in the previous clause;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94438" y="1239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83A29C-0016-B449-9B0F-7AF7CC3084D7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05E10E-F9EE-46B9-C185-AADBF2E36479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54470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949" y="2297132"/>
            <a:ext cx="10017052" cy="2870971"/>
          </a:xfrm>
          <a:noFill/>
        </p:spPr>
        <p:txBody>
          <a:bodyPr anchor="t"/>
          <a:lstStyle/>
          <a:p>
            <a:pPr marL="482588" indent="-342891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workbook;</a:t>
            </a:r>
          </a:p>
          <a:p>
            <a:pPr marL="482588" indent="-342891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for the next lesson.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05954" y="1195601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6127" y="109995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338733" y="1099953"/>
            <a:ext cx="4572000" cy="6667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733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1"/>
            <a:ext cx="12192000" cy="227580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867" b="1" dirty="0">
                <a:latin typeface="UTMFacebookK&amp;TBold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3327401" y="601023"/>
            <a:ext cx="7092719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67" b="1" dirty="0">
                <a:solidFill>
                  <a:srgbClr val="FFFFFF"/>
                </a:solidFill>
                <a:latin typeface="UTMFacebookK&amp;TBold"/>
              </a:rPr>
              <a:t>REVIEW 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4833780" y="2884819"/>
            <a:ext cx="6008883" cy="836605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67" b="1" dirty="0">
                <a:latin typeface="UTMFacebookK&amp;TBold"/>
              </a:rPr>
              <a:t>Language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866291" y="2913272"/>
            <a:ext cx="2776339" cy="808153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E45983"/>
                </a:solidFill>
                <a:latin typeface="Bookman Old Style" pitchFamily="18" charset="0"/>
              </a:rPr>
              <a:t>LESSON I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85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979382" y="6078935"/>
            <a:ext cx="58776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6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600" dirty="0"/>
          </a:p>
          <a:p>
            <a:pPr algn="ctr"/>
            <a:r>
              <a:rPr lang="en-US" sz="16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6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6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1447903" y="1157273"/>
            <a:ext cx="1883767" cy="655403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3066300" y="2232285"/>
            <a:ext cx="2183000" cy="655403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PRONUNCIATION</a:t>
            </a:r>
            <a:endParaRPr lang="en-GB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380936" y="3423460"/>
            <a:ext cx="1950733" cy="710205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VOCABULARY</a:t>
            </a:r>
            <a:endParaRPr lang="en-GB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007695" y="1147817"/>
            <a:ext cx="4879383" cy="699275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kern="0" dirty="0">
                <a:solidFill>
                  <a:schemeClr val="tx1"/>
                </a:solidFill>
                <a:ea typeface="Times New Roman" panose="02020603050405020304" pitchFamily="18" charset="0"/>
              </a:rPr>
              <a:t>Game: Miming game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007694" y="2066455"/>
            <a:ext cx="4879384" cy="699275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68270" indent="-16827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1: Pronunciation</a:t>
            </a:r>
          </a:p>
          <a:p>
            <a:pPr marL="168270" indent="-16827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2: </a:t>
            </a:r>
            <a:r>
              <a:rPr lang="en-US" kern="0" dirty="0">
                <a:solidFill>
                  <a:schemeClr val="tx1"/>
                </a:solidFill>
                <a:ea typeface="Times New Roman" panose="02020603050405020304" pitchFamily="18" charset="0"/>
              </a:rPr>
              <a:t>Stress syllable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007694" y="2991723"/>
            <a:ext cx="4879385" cy="1023968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Task 1: </a:t>
            </a:r>
            <a:r>
              <a:rPr lang="en-US" sz="18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Choose </a:t>
            </a:r>
            <a:r>
              <a:rPr lang="en-US" sz="180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the word CLOSEST in meaning.</a:t>
            </a:r>
          </a:p>
          <a:p>
            <a:r>
              <a:rPr lang="en-US" dirty="0">
                <a:solidFill>
                  <a:schemeClr val="tx1"/>
                </a:solidFill>
              </a:rPr>
              <a:t>Task 2: </a:t>
            </a:r>
            <a:r>
              <a:rPr lang="en-US" sz="18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Choose </a:t>
            </a:r>
            <a:r>
              <a:rPr lang="en-US" sz="180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the word </a:t>
            </a:r>
            <a:r>
              <a:rPr lang="en-US" sz="18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OPPOSITE</a:t>
            </a:r>
            <a:r>
              <a:rPr lang="en-US" sz="180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 in meaning. </a:t>
            </a:r>
            <a:r>
              <a:rPr lang="en-US" dirty="0">
                <a:solidFill>
                  <a:schemeClr val="tx1"/>
                </a:solidFill>
              </a:rPr>
              <a:t>Task 3: </a:t>
            </a:r>
            <a:r>
              <a:rPr lang="en-US" sz="18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Choose </a:t>
            </a:r>
            <a:r>
              <a:rPr lang="en-US" sz="180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the correct answer.</a:t>
            </a:r>
          </a:p>
        </p:txBody>
      </p:sp>
      <p:cxnSp>
        <p:nvCxnSpPr>
          <p:cNvPr id="28" name="Curved Connector 27"/>
          <p:cNvCxnSpPr>
            <a:cxnSpLocks/>
            <a:stCxn id="22" idx="3"/>
            <a:endCxn id="23" idx="0"/>
          </p:cNvCxnSpPr>
          <p:nvPr/>
        </p:nvCxnSpPr>
        <p:spPr>
          <a:xfrm>
            <a:off x="3331670" y="1484975"/>
            <a:ext cx="826130" cy="747310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cxnSpLocks/>
            <a:stCxn id="23" idx="1"/>
            <a:endCxn id="24" idx="0"/>
          </p:cNvCxnSpPr>
          <p:nvPr/>
        </p:nvCxnSpPr>
        <p:spPr>
          <a:xfrm rot="10800000" flipV="1">
            <a:off x="2356304" y="2559986"/>
            <a:ext cx="709997" cy="863473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950167" y="4664064"/>
            <a:ext cx="2183000" cy="666149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GRAMMAR</a:t>
            </a:r>
            <a:endParaRPr lang="en-GB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014332" y="5841455"/>
            <a:ext cx="4879383" cy="684963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68270" indent="-16827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168270" indent="-16827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33" name="Curved Connector 32"/>
          <p:cNvCxnSpPr>
            <a:stCxn id="31" idx="1"/>
            <a:endCxn id="34" idx="0"/>
          </p:cNvCxnSpPr>
          <p:nvPr/>
        </p:nvCxnSpPr>
        <p:spPr>
          <a:xfrm rot="10800000" flipV="1">
            <a:off x="2389787" y="4997139"/>
            <a:ext cx="560381" cy="777152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1298285" y="5774291"/>
            <a:ext cx="2183000" cy="666149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cxnSp>
        <p:nvCxnSpPr>
          <p:cNvPr id="35" name="Curved Connector 34"/>
          <p:cNvCxnSpPr>
            <a:stCxn id="24" idx="3"/>
            <a:endCxn id="31" idx="0"/>
          </p:cNvCxnSpPr>
          <p:nvPr/>
        </p:nvCxnSpPr>
        <p:spPr>
          <a:xfrm>
            <a:off x="3331670" y="3778563"/>
            <a:ext cx="709997" cy="885501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6007694" y="4241684"/>
            <a:ext cx="4879383" cy="1423380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1693"/>
            <a:r>
              <a:rPr lang="en-US" dirty="0">
                <a:solidFill>
                  <a:schemeClr val="tx1"/>
                </a:solidFill>
              </a:rPr>
              <a:t>Task 1: </a:t>
            </a:r>
            <a:r>
              <a:rPr lang="en-US" sz="18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Choose the </a:t>
            </a:r>
            <a:r>
              <a:rPr lang="en-US" sz="180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underlined part that needs correction.</a:t>
            </a:r>
          </a:p>
          <a:p>
            <a:pPr indent="-1693"/>
            <a:r>
              <a:rPr lang="en-US" dirty="0">
                <a:solidFill>
                  <a:schemeClr val="tx1"/>
                </a:solidFill>
              </a:rPr>
              <a:t>Task 2: </a:t>
            </a:r>
            <a:r>
              <a:rPr lang="en-US" sz="18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Choose </a:t>
            </a:r>
            <a:r>
              <a:rPr lang="en-US" sz="180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the sentence that best combines each pair of sentences.</a:t>
            </a:r>
            <a:endParaRPr lang="en-US" dirty="0">
              <a:solidFill>
                <a:schemeClr val="tx1"/>
              </a:solidFill>
            </a:endParaRPr>
          </a:p>
          <a:p>
            <a:pPr indent="-1693"/>
            <a:r>
              <a:rPr lang="en-US" dirty="0">
                <a:solidFill>
                  <a:schemeClr val="tx1"/>
                </a:solidFill>
              </a:rPr>
              <a:t>Task 3: </a:t>
            </a:r>
            <a:r>
              <a:rPr lang="en-US" sz="18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Choose the correct answer.</a:t>
            </a:r>
            <a:endParaRPr lang="en-US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644086" y="307353"/>
            <a:ext cx="3009261" cy="451895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UTM Facebook K&amp;T" panose="02040603050506020204" pitchFamily="18" charset="0"/>
              </a:rPr>
              <a:t>LANGUAGE</a:t>
            </a:r>
          </a:p>
        </p:txBody>
      </p:sp>
      <p:sp>
        <p:nvSpPr>
          <p:cNvPr id="46" name="Rectangle 45"/>
          <p:cNvSpPr/>
          <p:nvPr/>
        </p:nvSpPr>
        <p:spPr>
          <a:xfrm>
            <a:off x="3589409" y="319868"/>
            <a:ext cx="1887408" cy="439379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E45983"/>
                </a:solidFill>
                <a:latin typeface="Bookman Old Style" pitchFamily="18" charset="0"/>
              </a:rPr>
              <a:t>LESSON I</a:t>
            </a:r>
          </a:p>
        </p:txBody>
      </p: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506851" y="82624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Rounded Rectangle 8">
            <a:extLst>
              <a:ext uri="{FF2B5EF4-FFF2-40B4-BE49-F238E27FC236}">
                <a16:creationId xmlns:a16="http://schemas.microsoft.com/office/drawing/2014/main" id="{41C05C81-FDC3-C400-CC54-D4340F7B4E58}"/>
              </a:ext>
            </a:extLst>
          </p:cNvPr>
          <p:cNvSpPr/>
          <p:nvPr/>
        </p:nvSpPr>
        <p:spPr>
          <a:xfrm>
            <a:off x="914400" y="1758166"/>
            <a:ext cx="10499271" cy="462630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/>
              <a:t>- There are some words from Unit 1, Unit 2 and Unit 3.</a:t>
            </a:r>
          </a:p>
          <a:p>
            <a:r>
              <a:rPr lang="en-US" sz="3200" dirty="0"/>
              <a:t>- A volunteer comes to the front and listens to the whisper of the teacher.</a:t>
            </a:r>
          </a:p>
          <a:p>
            <a:r>
              <a:rPr lang="en-US" sz="3200" dirty="0"/>
              <a:t> - Draw or mime the word (without saying it) to your friends.</a:t>
            </a:r>
          </a:p>
          <a:p>
            <a:r>
              <a:rPr lang="en-US" sz="3200" dirty="0"/>
              <a:t> - The rest of the class guess the word.</a:t>
            </a:r>
          </a:p>
          <a:p>
            <a:r>
              <a:rPr lang="en-US" sz="3200" dirty="0"/>
              <a:t> - The first student who correctly calls out the word gets a point.</a:t>
            </a:r>
          </a:p>
          <a:p>
            <a:r>
              <a:rPr lang="en-US" sz="3200" dirty="0"/>
              <a:t>- Who has the most points is the winner.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A1073C-49C2-1A60-87F6-4AFDD34C6C5D}"/>
              </a:ext>
            </a:extLst>
          </p:cNvPr>
          <p:cNvSpPr txBox="1"/>
          <p:nvPr/>
        </p:nvSpPr>
        <p:spPr>
          <a:xfrm>
            <a:off x="3516750" y="1050279"/>
            <a:ext cx="5732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MIMING GAME</a:t>
            </a: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71102" y="954540"/>
            <a:ext cx="108160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ark the letter A, B, C, or D to indicate the word whose underlined part differs from the other three in pronunciation.  (p.44)</a:t>
            </a:r>
            <a:endParaRPr lang="en-US" sz="4800" b="1" dirty="0"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F39AEA-D6AD-5EC5-761B-E873044583CA}"/>
              </a:ext>
            </a:extLst>
          </p:cNvPr>
          <p:cNvSpPr txBox="1"/>
          <p:nvPr/>
        </p:nvSpPr>
        <p:spPr>
          <a:xfrm>
            <a:off x="849087" y="2114567"/>
            <a:ext cx="10308770" cy="4280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b="1" i="0" dirty="0">
                <a:solidFill>
                  <a:srgbClr val="E45A83"/>
                </a:solidFill>
                <a:effectLst/>
              </a:rPr>
              <a:t>1. A.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resign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ed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adopt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ed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attend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ed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celebrat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ed</a:t>
            </a:r>
          </a:p>
          <a:p>
            <a:pPr>
              <a:lnSpc>
                <a:spcPct val="200000"/>
              </a:lnSpc>
            </a:pPr>
            <a:r>
              <a:rPr lang="en-US" sz="2800" b="1" i="0" dirty="0">
                <a:solidFill>
                  <a:srgbClr val="E45A83"/>
                </a:solidFill>
                <a:effectLst/>
              </a:rPr>
              <a:t>2. A.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transl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a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te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l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a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ndfill 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w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a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ste              </a:t>
            </a:r>
            <a:r>
              <a:rPr lang="en-US" sz="2800" b="1" dirty="0">
                <a:solidFill>
                  <a:srgbClr val="E45A83"/>
                </a:solidFill>
              </a:rPr>
              <a:t>D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p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a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per</a:t>
            </a:r>
          </a:p>
          <a:p>
            <a:pPr>
              <a:lnSpc>
                <a:spcPct val="200000"/>
              </a:lnSpc>
            </a:pPr>
            <a:r>
              <a:rPr lang="en-US" sz="2800" b="1" i="0" dirty="0">
                <a:solidFill>
                  <a:srgbClr val="E45A83"/>
                </a:solidFill>
                <a:effectLst/>
              </a:rPr>
              <a:t>3. A.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cust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o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m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dec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o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mpose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left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o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ver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her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o</a:t>
            </a:r>
          </a:p>
          <a:p>
            <a:pPr>
              <a:lnSpc>
                <a:spcPct val="200000"/>
              </a:lnSpc>
            </a:pPr>
            <a:r>
              <a:rPr lang="en-US" sz="2800" b="1" i="0" dirty="0">
                <a:solidFill>
                  <a:srgbClr val="E45A83"/>
                </a:solidFill>
                <a:effectLst/>
              </a:rPr>
              <a:t>4. A.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d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i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versity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var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i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ety 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fest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i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val 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800" b="0" i="0" u="sng" dirty="0">
                <a:solidFill>
                  <a:srgbClr val="000000"/>
                </a:solidFill>
                <a:effectLst/>
              </a:rPr>
              <a:t>i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dentity</a:t>
            </a:r>
            <a:r>
              <a:rPr lang="en-US" sz="2800" dirty="0"/>
              <a:t> </a:t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3027473-787D-5A06-9AD1-3CF1483D24A7}"/>
              </a:ext>
            </a:extLst>
          </p:cNvPr>
          <p:cNvSpPr/>
          <p:nvPr/>
        </p:nvSpPr>
        <p:spPr>
          <a:xfrm>
            <a:off x="1197429" y="2492828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ABD0F3A-1F08-4D1A-162C-3F2FF0EB9FD9}"/>
              </a:ext>
            </a:extLst>
          </p:cNvPr>
          <p:cNvSpPr/>
          <p:nvPr/>
        </p:nvSpPr>
        <p:spPr>
          <a:xfrm>
            <a:off x="3341915" y="3298371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97F59D6-B718-9801-8136-FA28DDAE95EB}"/>
              </a:ext>
            </a:extLst>
          </p:cNvPr>
          <p:cNvSpPr/>
          <p:nvPr/>
        </p:nvSpPr>
        <p:spPr>
          <a:xfrm>
            <a:off x="1197429" y="4180500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9C20209-7CC6-4974-642F-84C1F85E4307}"/>
              </a:ext>
            </a:extLst>
          </p:cNvPr>
          <p:cNvSpPr/>
          <p:nvPr/>
        </p:nvSpPr>
        <p:spPr>
          <a:xfrm>
            <a:off x="5747657" y="5018700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70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1071102" y="954540"/>
            <a:ext cx="108160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Mark the letter A, B, C, or D to indicate the word which differs from the other three in the position of the main stress.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(p.44)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F39AEA-D6AD-5EC5-761B-E873044583CA}"/>
              </a:ext>
            </a:extLst>
          </p:cNvPr>
          <p:cNvSpPr txBox="1"/>
          <p:nvPr/>
        </p:nvSpPr>
        <p:spPr>
          <a:xfrm>
            <a:off x="849086" y="2114567"/>
            <a:ext cx="10657113" cy="5142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b="1" i="0" dirty="0">
                <a:solidFill>
                  <a:srgbClr val="E45A83"/>
                </a:solidFill>
                <a:effectLst/>
              </a:rPr>
              <a:t>1. A.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attend          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carry      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adopt   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resign</a:t>
            </a:r>
          </a:p>
          <a:p>
            <a:pPr>
              <a:lnSpc>
                <a:spcPct val="200000"/>
              </a:lnSpc>
            </a:pPr>
            <a:r>
              <a:rPr lang="en-US" sz="2800" b="1" i="0" dirty="0">
                <a:solidFill>
                  <a:srgbClr val="E45A83"/>
                </a:solidFill>
                <a:effectLst/>
              </a:rPr>
              <a:t>2. A.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origin           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achievement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container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attraction</a:t>
            </a:r>
          </a:p>
          <a:p>
            <a:pPr>
              <a:lnSpc>
                <a:spcPct val="200000"/>
              </a:lnSpc>
            </a:pPr>
            <a:r>
              <a:rPr lang="en-US" sz="2800" b="1" i="0" dirty="0">
                <a:solidFill>
                  <a:srgbClr val="E45A83"/>
                </a:solidFill>
                <a:effectLst/>
              </a:rPr>
              <a:t>3. A.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festivity       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variety    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biography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ceremony</a:t>
            </a:r>
          </a:p>
          <a:p>
            <a:pPr>
              <a:lnSpc>
                <a:spcPct val="200000"/>
              </a:lnSpc>
            </a:pPr>
            <a:r>
              <a:rPr lang="en-US" sz="2800" b="1" i="0" dirty="0">
                <a:solidFill>
                  <a:srgbClr val="E45A83"/>
                </a:solidFill>
                <a:effectLst/>
              </a:rPr>
              <a:t>4. A.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cuisine         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landfill       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costume        </a:t>
            </a:r>
            <a:r>
              <a:rPr lang="en-US" sz="28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compost</a:t>
            </a:r>
            <a:r>
              <a:rPr lang="en-US" sz="2800" dirty="0"/>
              <a:t> </a:t>
            </a:r>
            <a:br>
              <a:rPr lang="en-US" sz="2800" dirty="0"/>
            </a:br>
            <a:br>
              <a:rPr lang="en-US" sz="2800" dirty="0"/>
            </a:br>
            <a:endParaRPr lang="en-US" sz="2800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3027473-787D-5A06-9AD1-3CF1483D24A7}"/>
              </a:ext>
            </a:extLst>
          </p:cNvPr>
          <p:cNvSpPr/>
          <p:nvPr/>
        </p:nvSpPr>
        <p:spPr>
          <a:xfrm>
            <a:off x="4245429" y="2449285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ABD0F3A-1F08-4D1A-162C-3F2FF0EB9FD9}"/>
              </a:ext>
            </a:extLst>
          </p:cNvPr>
          <p:cNvSpPr/>
          <p:nvPr/>
        </p:nvSpPr>
        <p:spPr>
          <a:xfrm>
            <a:off x="1197429" y="3389669"/>
            <a:ext cx="478971" cy="381000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97F59D6-B718-9801-8136-FA28DDAE95EB}"/>
              </a:ext>
            </a:extLst>
          </p:cNvPr>
          <p:cNvSpPr/>
          <p:nvPr/>
        </p:nvSpPr>
        <p:spPr>
          <a:xfrm>
            <a:off x="9013372" y="4223232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9C20209-7CC6-4974-642F-84C1F85E4307}"/>
              </a:ext>
            </a:extLst>
          </p:cNvPr>
          <p:cNvSpPr/>
          <p:nvPr/>
        </p:nvSpPr>
        <p:spPr>
          <a:xfrm>
            <a:off x="1230086" y="5078341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2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92918" y="1078739"/>
            <a:ext cx="107398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Mark the letter A, B, C, or D to indicate the word CLOSEST in meaning to the underlined word. (p.44)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740229" y="2017060"/>
            <a:ext cx="1101634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1. </a:t>
            </a:r>
            <a:r>
              <a:rPr lang="en-US" sz="2800" dirty="0"/>
              <a:t>Receiving an international award is an </a:t>
            </a:r>
            <a:r>
              <a:rPr lang="en-US" sz="2800" u="sng" dirty="0"/>
              <a:t>impressive</a:t>
            </a:r>
            <a:r>
              <a:rPr lang="en-US" sz="2800" dirty="0"/>
              <a:t> achievement for such a young scientist.</a:t>
            </a:r>
          </a:p>
          <a:p>
            <a:r>
              <a:rPr lang="en-US" sz="2800" b="1" dirty="0"/>
              <a:t>A. </a:t>
            </a:r>
            <a:r>
              <a:rPr lang="en-US" sz="2800" dirty="0"/>
              <a:t>great </a:t>
            </a:r>
            <a:r>
              <a:rPr lang="en-US" sz="2800" b="1" dirty="0"/>
              <a:t>                     B. </a:t>
            </a:r>
            <a:r>
              <a:rPr lang="en-US" sz="2800" dirty="0"/>
              <a:t>small                 </a:t>
            </a:r>
            <a:r>
              <a:rPr lang="en-US" sz="2800" b="1" dirty="0"/>
              <a:t>C. </a:t>
            </a:r>
            <a:r>
              <a:rPr lang="en-US" sz="2800" dirty="0"/>
              <a:t>ordinary          </a:t>
            </a:r>
            <a:r>
              <a:rPr lang="en-US" sz="2800" b="1" dirty="0"/>
              <a:t>D. </a:t>
            </a:r>
            <a:r>
              <a:rPr lang="en-US" sz="2800" dirty="0"/>
              <a:t>attractive</a:t>
            </a:r>
          </a:p>
          <a:p>
            <a:r>
              <a:rPr lang="en-US" sz="2800" b="1" dirty="0"/>
              <a:t>2. </a:t>
            </a:r>
            <a:r>
              <a:rPr lang="en-US" sz="2800" dirty="0"/>
              <a:t>There is a great </a:t>
            </a:r>
            <a:r>
              <a:rPr lang="en-US" sz="2800" u="sng" dirty="0"/>
              <a:t>diversity</a:t>
            </a:r>
            <a:r>
              <a:rPr lang="en-US" sz="2800" dirty="0"/>
              <a:t> of opinions on Korean fashion trends among the youth.</a:t>
            </a:r>
          </a:p>
          <a:p>
            <a:r>
              <a:rPr lang="en-US" sz="2800" b="1" dirty="0"/>
              <a:t>A. </a:t>
            </a:r>
            <a:r>
              <a:rPr lang="en-US" sz="2800" dirty="0"/>
              <a:t>belief                     </a:t>
            </a:r>
            <a:r>
              <a:rPr lang="en-US" sz="2800" b="1" dirty="0"/>
              <a:t>B. </a:t>
            </a:r>
            <a:r>
              <a:rPr lang="en-US" sz="2800" dirty="0"/>
              <a:t>container         </a:t>
            </a:r>
            <a:r>
              <a:rPr lang="en-US" sz="2800" b="1" dirty="0"/>
              <a:t>C. </a:t>
            </a:r>
            <a:r>
              <a:rPr lang="en-US" sz="2800" dirty="0"/>
              <a:t>popularity       </a:t>
            </a:r>
            <a:r>
              <a:rPr lang="en-US" sz="2800" b="1" dirty="0"/>
              <a:t>D. </a:t>
            </a:r>
            <a:r>
              <a:rPr lang="en-US" sz="2800" dirty="0"/>
              <a:t>variety </a:t>
            </a:r>
            <a:br>
              <a:rPr lang="en-US" sz="2800" dirty="0"/>
            </a:br>
            <a:r>
              <a:rPr lang="en-US" sz="2800" b="1" dirty="0"/>
              <a:t>3. </a:t>
            </a:r>
            <a:r>
              <a:rPr lang="en-US" sz="2800" dirty="0"/>
              <a:t>We need to make sure plastic </a:t>
            </a:r>
            <a:r>
              <a:rPr lang="en-US" sz="2800" u="sng" dirty="0"/>
              <a:t>packaging</a:t>
            </a:r>
            <a:r>
              <a:rPr lang="en-US" sz="2800" dirty="0"/>
              <a:t> is fully reusable and recyclable.</a:t>
            </a:r>
          </a:p>
          <a:p>
            <a:r>
              <a:rPr lang="en-US" sz="2800" b="1" dirty="0"/>
              <a:t>A. </a:t>
            </a:r>
            <a:r>
              <a:rPr lang="en-US" sz="2800" dirty="0"/>
              <a:t>waste                    </a:t>
            </a:r>
            <a:r>
              <a:rPr lang="en-US" sz="2800" b="1" dirty="0"/>
              <a:t>B. </a:t>
            </a:r>
            <a:r>
              <a:rPr lang="en-US" sz="2800" dirty="0"/>
              <a:t>resource           </a:t>
            </a:r>
            <a:r>
              <a:rPr lang="en-US" sz="2800" b="1" dirty="0"/>
              <a:t>C. </a:t>
            </a:r>
            <a:r>
              <a:rPr lang="en-US" sz="2800" dirty="0"/>
              <a:t>wrapping        </a:t>
            </a:r>
            <a:r>
              <a:rPr lang="en-US" sz="2800" b="1" dirty="0"/>
              <a:t>D. </a:t>
            </a:r>
            <a:r>
              <a:rPr lang="en-US" sz="2800" dirty="0"/>
              <a:t>trash</a:t>
            </a:r>
          </a:p>
          <a:p>
            <a:r>
              <a:rPr lang="en-US" sz="2800" b="1" dirty="0"/>
              <a:t>4. </a:t>
            </a:r>
            <a:r>
              <a:rPr lang="en-US" sz="2800" dirty="0"/>
              <a:t>This particular custom </a:t>
            </a:r>
            <a:r>
              <a:rPr lang="en-US" sz="2800" dirty="0" err="1"/>
              <a:t>practised</a:t>
            </a:r>
            <a:r>
              <a:rPr lang="en-US" sz="2800" dirty="0"/>
              <a:t> during Tet holiday has its </a:t>
            </a:r>
            <a:r>
              <a:rPr lang="en-US" sz="2800" u="sng" dirty="0"/>
              <a:t>origins</a:t>
            </a:r>
            <a:r>
              <a:rPr lang="en-US" sz="2800" dirty="0"/>
              <a:t> in the southern part of Viet Nam.</a:t>
            </a:r>
          </a:p>
          <a:p>
            <a:r>
              <a:rPr lang="en-US" sz="2800" b="1" dirty="0"/>
              <a:t>A. </a:t>
            </a:r>
            <a:r>
              <a:rPr lang="en-US" sz="2800" dirty="0"/>
              <a:t>popularity            </a:t>
            </a:r>
            <a:r>
              <a:rPr lang="en-US" sz="2800" b="1" dirty="0"/>
              <a:t>B. </a:t>
            </a:r>
            <a:r>
              <a:rPr lang="en-US" sz="2800" dirty="0"/>
              <a:t>roots                 </a:t>
            </a:r>
            <a:r>
              <a:rPr lang="en-US" sz="2800" b="1" dirty="0"/>
              <a:t>C. </a:t>
            </a:r>
            <a:r>
              <a:rPr lang="en-US" sz="2800" dirty="0"/>
              <a:t>endings           </a:t>
            </a:r>
            <a:r>
              <a:rPr lang="en-US" sz="2800" b="1" dirty="0"/>
              <a:t>D. </a:t>
            </a:r>
            <a:r>
              <a:rPr lang="en-US" sz="2800" dirty="0"/>
              <a:t>trends </a:t>
            </a:r>
            <a:br>
              <a:rPr lang="en-US" sz="2800" dirty="0"/>
            </a:br>
            <a:endParaRPr lang="en-US" sz="2800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6DFEEE-09C6-4EC7-1110-780F2ECE55CD}"/>
              </a:ext>
            </a:extLst>
          </p:cNvPr>
          <p:cNvSpPr/>
          <p:nvPr/>
        </p:nvSpPr>
        <p:spPr>
          <a:xfrm>
            <a:off x="740229" y="2872855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B805369-49E5-1AC3-A983-DB615D98B5C9}"/>
              </a:ext>
            </a:extLst>
          </p:cNvPr>
          <p:cNvSpPr/>
          <p:nvPr/>
        </p:nvSpPr>
        <p:spPr>
          <a:xfrm>
            <a:off x="8523514" y="4245777"/>
            <a:ext cx="478971" cy="381000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8CA9F63-7BBA-0164-B460-1B23450DDB90}"/>
              </a:ext>
            </a:extLst>
          </p:cNvPr>
          <p:cNvSpPr/>
          <p:nvPr/>
        </p:nvSpPr>
        <p:spPr>
          <a:xfrm>
            <a:off x="6096000" y="5078340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FB8A4DF-E9E7-3590-3141-0C652A13C3E5}"/>
              </a:ext>
            </a:extLst>
          </p:cNvPr>
          <p:cNvSpPr/>
          <p:nvPr/>
        </p:nvSpPr>
        <p:spPr>
          <a:xfrm>
            <a:off x="3581400" y="6297542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1092918" y="1078739"/>
            <a:ext cx="107398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Mark the letter A, B, C, or D to indicate the word OPPOSITE in meaning to the underlined word. (p.44)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740229" y="2125710"/>
            <a:ext cx="1101634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1. </a:t>
            </a:r>
            <a:r>
              <a:rPr lang="en-US" sz="2600" dirty="0"/>
              <a:t>To protect our environment, people should adopt a greener lifestyle and use </a:t>
            </a:r>
            <a:r>
              <a:rPr lang="en-US" sz="2600" u="sng" dirty="0"/>
              <a:t>eco-friendly</a:t>
            </a:r>
            <a:r>
              <a:rPr lang="en-US" sz="2600" dirty="0"/>
              <a:t> products.</a:t>
            </a:r>
          </a:p>
          <a:p>
            <a:r>
              <a:rPr lang="en-US" sz="2600" b="1" dirty="0"/>
              <a:t>A. </a:t>
            </a:r>
            <a:r>
              <a:rPr lang="en-US" sz="2600" dirty="0"/>
              <a:t>environmentally damaging 		</a:t>
            </a:r>
            <a:r>
              <a:rPr lang="en-US" sz="2600" b="1" dirty="0"/>
              <a:t>B. </a:t>
            </a:r>
            <a:r>
              <a:rPr lang="en-US" sz="2600" dirty="0"/>
              <a:t>energy-efficient </a:t>
            </a:r>
          </a:p>
          <a:p>
            <a:r>
              <a:rPr lang="en-US" sz="2600" b="1" dirty="0"/>
              <a:t>C. </a:t>
            </a:r>
            <a:r>
              <a:rPr lang="en-US" sz="2600" dirty="0"/>
              <a:t>locally grown 				</a:t>
            </a:r>
            <a:r>
              <a:rPr lang="en-US" sz="2600" b="1" dirty="0"/>
              <a:t>D. </a:t>
            </a:r>
            <a:r>
              <a:rPr lang="en-US" sz="2600" dirty="0"/>
              <a:t>environmentally friendly</a:t>
            </a:r>
          </a:p>
          <a:p>
            <a:r>
              <a:rPr lang="en-US" sz="2600" b="1" dirty="0"/>
              <a:t>2. </a:t>
            </a:r>
            <a:r>
              <a:rPr lang="en-US" sz="2600" dirty="0"/>
              <a:t>This day was chosen to mark the anniversary of the national hero's </a:t>
            </a:r>
            <a:r>
              <a:rPr lang="en-US" sz="2600" u="sng" dirty="0"/>
              <a:t>death</a:t>
            </a:r>
            <a:r>
              <a:rPr lang="en-US" sz="2600" dirty="0"/>
              <a:t>.</a:t>
            </a:r>
          </a:p>
          <a:p>
            <a:r>
              <a:rPr lang="en-US" sz="2600" b="1" dirty="0"/>
              <a:t>A. </a:t>
            </a:r>
            <a:r>
              <a:rPr lang="en-US" sz="2600" dirty="0"/>
              <a:t>end of life 		</a:t>
            </a:r>
            <a:r>
              <a:rPr lang="en-US" sz="2600" b="1" dirty="0"/>
              <a:t>B. </a:t>
            </a:r>
            <a:r>
              <a:rPr lang="en-US" sz="2600" dirty="0"/>
              <a:t>life 			</a:t>
            </a:r>
            <a:r>
              <a:rPr lang="en-US" sz="2600" b="1" dirty="0"/>
              <a:t>C. </a:t>
            </a:r>
            <a:r>
              <a:rPr lang="en-US" sz="2600" dirty="0"/>
              <a:t>deadline 		</a:t>
            </a:r>
            <a:r>
              <a:rPr lang="en-US" sz="2600" b="1" dirty="0"/>
              <a:t>D. </a:t>
            </a:r>
            <a:r>
              <a:rPr lang="en-US" sz="2600" dirty="0"/>
              <a:t>liver</a:t>
            </a:r>
          </a:p>
          <a:p>
            <a:r>
              <a:rPr lang="en-US" sz="2600" b="1" dirty="0"/>
              <a:t>3. </a:t>
            </a:r>
            <a:r>
              <a:rPr lang="en-US" sz="2600" dirty="0"/>
              <a:t>They bought their own house during the first year of </a:t>
            </a:r>
            <a:r>
              <a:rPr lang="en-US" sz="2600" u="sng" dirty="0"/>
              <a:t>marriage</a:t>
            </a:r>
            <a:r>
              <a:rPr lang="en-US" sz="2600" dirty="0"/>
              <a:t>.</a:t>
            </a:r>
          </a:p>
          <a:p>
            <a:r>
              <a:rPr lang="en-US" sz="2600" b="1" dirty="0"/>
              <a:t>A. </a:t>
            </a:r>
            <a:r>
              <a:rPr lang="en-US" sz="2600" dirty="0"/>
              <a:t>childhood 		</a:t>
            </a:r>
            <a:r>
              <a:rPr lang="en-US" sz="2600" b="1" dirty="0"/>
              <a:t>B. </a:t>
            </a:r>
            <a:r>
              <a:rPr lang="en-US" sz="2600" dirty="0"/>
              <a:t>relationship 	</a:t>
            </a:r>
            <a:r>
              <a:rPr lang="en-US" sz="2600" b="1" dirty="0"/>
              <a:t>C. </a:t>
            </a:r>
            <a:r>
              <a:rPr lang="en-US" sz="2600" dirty="0"/>
              <a:t>adulthood 		</a:t>
            </a:r>
            <a:r>
              <a:rPr lang="en-US" sz="2600" b="1" dirty="0"/>
              <a:t>D. </a:t>
            </a:r>
            <a:r>
              <a:rPr lang="en-US" sz="2600" dirty="0"/>
              <a:t>divorce</a:t>
            </a:r>
          </a:p>
          <a:p>
            <a:r>
              <a:rPr lang="en-US" sz="2600" b="1" dirty="0"/>
              <a:t>4. </a:t>
            </a:r>
            <a:r>
              <a:rPr lang="en-US" sz="2600" dirty="0"/>
              <a:t>David Attenborough’s work on preserving biodiversity is </a:t>
            </a:r>
            <a:r>
              <a:rPr lang="en-US" sz="2600" u="sng" dirty="0"/>
              <a:t>admired</a:t>
            </a:r>
            <a:r>
              <a:rPr lang="en-US" sz="2600" dirty="0"/>
              <a:t> by many people.</a:t>
            </a:r>
          </a:p>
          <a:p>
            <a:r>
              <a:rPr lang="en-US" sz="2600" b="1" dirty="0"/>
              <a:t>A. </a:t>
            </a:r>
            <a:r>
              <a:rPr lang="en-US" sz="2600" dirty="0"/>
              <a:t>accepted 		</a:t>
            </a:r>
            <a:r>
              <a:rPr lang="en-US" sz="2600" b="1" dirty="0"/>
              <a:t>B. </a:t>
            </a:r>
            <a:r>
              <a:rPr lang="en-US" sz="2600" dirty="0"/>
              <a:t>unknown 		</a:t>
            </a:r>
            <a:r>
              <a:rPr lang="en-US" sz="2600" b="1" dirty="0"/>
              <a:t>C. </a:t>
            </a:r>
            <a:r>
              <a:rPr lang="en-US" sz="2600" dirty="0"/>
              <a:t>disrespected 	</a:t>
            </a:r>
            <a:r>
              <a:rPr lang="en-US" sz="2600" b="1" dirty="0"/>
              <a:t>D. </a:t>
            </a:r>
            <a:r>
              <a:rPr lang="en-US" sz="2600" dirty="0"/>
              <a:t>appreciated </a:t>
            </a:r>
            <a:br>
              <a:rPr lang="en-US" sz="2600" dirty="0"/>
            </a:br>
            <a:br>
              <a:rPr lang="en-US" sz="2600" dirty="0"/>
            </a:br>
            <a:endParaRPr lang="en-US" sz="2600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6DFEEE-09C6-4EC7-1110-780F2ECE55CD}"/>
              </a:ext>
            </a:extLst>
          </p:cNvPr>
          <p:cNvSpPr/>
          <p:nvPr/>
        </p:nvSpPr>
        <p:spPr>
          <a:xfrm>
            <a:off x="740229" y="2872855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B805369-49E5-1AC3-A983-DB615D98B5C9}"/>
              </a:ext>
            </a:extLst>
          </p:cNvPr>
          <p:cNvSpPr/>
          <p:nvPr/>
        </p:nvSpPr>
        <p:spPr>
          <a:xfrm>
            <a:off x="3483432" y="4180461"/>
            <a:ext cx="478971" cy="381000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8CA9F63-7BBA-0164-B460-1B23450DDB90}"/>
              </a:ext>
            </a:extLst>
          </p:cNvPr>
          <p:cNvSpPr/>
          <p:nvPr/>
        </p:nvSpPr>
        <p:spPr>
          <a:xfrm>
            <a:off x="8926285" y="4947710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FB8A4DF-E9E7-3590-3141-0C652A13C3E5}"/>
              </a:ext>
            </a:extLst>
          </p:cNvPr>
          <p:cNvSpPr/>
          <p:nvPr/>
        </p:nvSpPr>
        <p:spPr>
          <a:xfrm>
            <a:off x="6183088" y="6123368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46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7" cy="502607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5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2" name="Rectangle 1"/>
          <p:cNvSpPr/>
          <p:nvPr/>
        </p:nvSpPr>
        <p:spPr>
          <a:xfrm>
            <a:off x="1186543" y="1130879"/>
            <a:ext cx="107398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ea typeface="Times New Roman" panose="02020603050405020304" pitchFamily="18" charset="0"/>
              </a:rPr>
              <a:t>Mark the letter A, B, C, or D to indicate the correct answer. </a:t>
            </a:r>
            <a:r>
              <a:rPr lang="en-US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(p.44, 45)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740229" y="2125710"/>
            <a:ext cx="11016342" cy="5191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1. </a:t>
            </a:r>
            <a:r>
              <a:rPr lang="en-US" sz="2800" dirty="0"/>
              <a:t>It’s important to preserve the cultural ________ of a nation.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A. </a:t>
            </a:r>
            <a:r>
              <a:rPr lang="en-US" sz="2800" dirty="0"/>
              <a:t>marriage 		</a:t>
            </a:r>
            <a:r>
              <a:rPr lang="en-US" sz="2800" b="1" dirty="0"/>
              <a:t>B. </a:t>
            </a:r>
            <a:r>
              <a:rPr lang="en-US" sz="2800" dirty="0"/>
              <a:t>trend 		</a:t>
            </a:r>
            <a:r>
              <a:rPr lang="en-US" sz="2800" b="1" dirty="0"/>
              <a:t>C. </a:t>
            </a:r>
            <a:r>
              <a:rPr lang="en-US" sz="2800" dirty="0"/>
              <a:t>identity 		</a:t>
            </a:r>
            <a:r>
              <a:rPr lang="en-US" sz="2800" b="1" dirty="0"/>
              <a:t>D. </a:t>
            </a:r>
            <a:r>
              <a:rPr lang="en-US" sz="2800" dirty="0"/>
              <a:t>origin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2. </a:t>
            </a:r>
            <a:r>
              <a:rPr lang="en-US" sz="2800" dirty="0"/>
              <a:t>The waste stored in ________ can contaminate the soil and water.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A. </a:t>
            </a:r>
            <a:r>
              <a:rPr lang="en-US" sz="2800" dirty="0"/>
              <a:t>vehicles 		</a:t>
            </a:r>
            <a:r>
              <a:rPr lang="en-US" sz="2800" b="1" dirty="0"/>
              <a:t>B. </a:t>
            </a:r>
            <a:r>
              <a:rPr lang="en-US" sz="2800" dirty="0"/>
              <a:t>landfills 		</a:t>
            </a:r>
            <a:r>
              <a:rPr lang="en-US" sz="2800" b="1" dirty="0"/>
              <a:t>C. </a:t>
            </a:r>
            <a:r>
              <a:rPr lang="en-US" sz="2800" dirty="0"/>
              <a:t>pollution 		</a:t>
            </a:r>
            <a:r>
              <a:rPr lang="en-US" sz="2800" b="1" dirty="0"/>
              <a:t>D. </a:t>
            </a:r>
            <a:r>
              <a:rPr lang="en-US" sz="2800" dirty="0"/>
              <a:t>layer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3. </a:t>
            </a:r>
            <a:r>
              <a:rPr lang="en-US" sz="2800" dirty="0"/>
              <a:t>Some waste materials release methane as they ________.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A. </a:t>
            </a:r>
            <a:r>
              <a:rPr lang="en-US" sz="2800" dirty="0"/>
              <a:t>pollute 		</a:t>
            </a:r>
            <a:r>
              <a:rPr lang="en-US" sz="2800" b="1" dirty="0"/>
              <a:t>B. </a:t>
            </a:r>
            <a:r>
              <a:rPr lang="en-US" sz="2800" dirty="0"/>
              <a:t>are reused 	</a:t>
            </a:r>
            <a:r>
              <a:rPr lang="en-US" sz="2800" b="1" dirty="0"/>
              <a:t>C. </a:t>
            </a:r>
            <a:r>
              <a:rPr lang="en-US" sz="2800" dirty="0"/>
              <a:t>are thrown away </a:t>
            </a:r>
            <a:r>
              <a:rPr lang="en-US" sz="2800" b="1" dirty="0"/>
              <a:t>D. </a:t>
            </a:r>
            <a:r>
              <a:rPr lang="en-US" sz="2800" dirty="0"/>
              <a:t>decompose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4. </a:t>
            </a:r>
            <a:r>
              <a:rPr lang="en-US" sz="2800" dirty="0"/>
              <a:t>My grandfather had an unhappy ________ during the war.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A. </a:t>
            </a:r>
            <a:r>
              <a:rPr lang="en-US" sz="2800" dirty="0"/>
              <a:t>account 		</a:t>
            </a:r>
            <a:r>
              <a:rPr lang="en-US" sz="2800" b="1" dirty="0"/>
              <a:t>B. </a:t>
            </a:r>
            <a:r>
              <a:rPr lang="en-US" sz="2800" dirty="0"/>
              <a:t>death 		</a:t>
            </a:r>
            <a:r>
              <a:rPr lang="en-US" sz="2800" b="1" dirty="0"/>
              <a:t>C. </a:t>
            </a:r>
            <a:r>
              <a:rPr lang="en-US" sz="2800" dirty="0"/>
              <a:t>childhood 	</a:t>
            </a:r>
            <a:r>
              <a:rPr lang="en-US" sz="2800" b="1" dirty="0"/>
              <a:t>D. </a:t>
            </a:r>
            <a:r>
              <a:rPr lang="en-US" sz="2800" dirty="0"/>
              <a:t>festivity 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/>
            </a:br>
            <a:endParaRPr lang="en-US" sz="2800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12192000" cy="862323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506851" y="82625"/>
            <a:ext cx="457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267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6DFEEE-09C6-4EC7-1110-780F2ECE55CD}"/>
              </a:ext>
            </a:extLst>
          </p:cNvPr>
          <p:cNvSpPr/>
          <p:nvPr/>
        </p:nvSpPr>
        <p:spPr>
          <a:xfrm>
            <a:off x="6183088" y="2622484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B805369-49E5-1AC3-A983-DB615D98B5C9}"/>
              </a:ext>
            </a:extLst>
          </p:cNvPr>
          <p:cNvSpPr/>
          <p:nvPr/>
        </p:nvSpPr>
        <p:spPr>
          <a:xfrm>
            <a:off x="3472546" y="3603518"/>
            <a:ext cx="478971" cy="381000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8CA9F63-7BBA-0164-B460-1B23450DDB90}"/>
              </a:ext>
            </a:extLst>
          </p:cNvPr>
          <p:cNvSpPr/>
          <p:nvPr/>
        </p:nvSpPr>
        <p:spPr>
          <a:xfrm>
            <a:off x="9133114" y="4503577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FB8A4DF-E9E7-3590-3141-0C652A13C3E5}"/>
              </a:ext>
            </a:extLst>
          </p:cNvPr>
          <p:cNvSpPr/>
          <p:nvPr/>
        </p:nvSpPr>
        <p:spPr>
          <a:xfrm>
            <a:off x="6215746" y="5481112"/>
            <a:ext cx="446314" cy="435429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03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1432</Words>
  <Application>Microsoft Office PowerPoint</Application>
  <PresentationFormat>Widescreen</PresentationFormat>
  <Paragraphs>167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Arial</vt:lpstr>
      <vt:lpstr>Berlin Sans FB Demi</vt:lpstr>
      <vt:lpstr>Bookman Old Style</vt:lpstr>
      <vt:lpstr>Calibri</vt:lpstr>
      <vt:lpstr>Calibri Light</vt:lpstr>
      <vt:lpstr>Montserrat Medium</vt:lpstr>
      <vt:lpstr>Myriad Pro</vt:lpstr>
      <vt:lpstr>UTM Facebook K&amp;T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Nguyễn Bảo Trâm</dc:creator>
  <cp:lastModifiedBy>Trần Hà Anh</cp:lastModifiedBy>
  <cp:revision>7</cp:revision>
  <dcterms:created xsi:type="dcterms:W3CDTF">2023-12-26T07:48:33Z</dcterms:created>
  <dcterms:modified xsi:type="dcterms:W3CDTF">2024-01-04T10:38:20Z</dcterms:modified>
</cp:coreProperties>
</file>