
<file path=[Content_Types].xml><?xml version="1.0" encoding="utf-8"?>
<Types xmlns="http://schemas.openxmlformats.org/package/2006/content-types">
  <Default Extension="jpe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43" r:id="rId2"/>
    <p:sldId id="274" r:id="rId3"/>
    <p:sldId id="324" r:id="rId4"/>
    <p:sldId id="273" r:id="rId5"/>
    <p:sldId id="340" r:id="rId6"/>
    <p:sldId id="341" r:id="rId7"/>
    <p:sldId id="327" r:id="rId8"/>
    <p:sldId id="328" r:id="rId9"/>
    <p:sldId id="325" r:id="rId10"/>
    <p:sldId id="342" r:id="rId11"/>
    <p:sldId id="339" r:id="rId12"/>
    <p:sldId id="317" r:id="rId13"/>
    <p:sldId id="272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5" d="100"/>
          <a:sy n="45" d="100"/>
        </p:scale>
        <p:origin x="60" y="14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0543B7-B8D5-38D8-955F-EA0FE40693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ACDB7DD-D6CE-A3B0-FC8C-E79BD52CC5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AB60CB-22A1-8021-F009-64D0AE95B7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1672D-C73E-4DDF-BDF0-4BCEC9CF8EA8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2D8C1A-504B-A793-EB3B-1A81E7254B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E36401-0DA2-D995-3FC9-E8F799B8DA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F5AD-562C-44BE-A09C-CCCF6A8A7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0785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CADCD6-38AA-CFDD-AB74-745882C9A0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A7979-1763-81BF-9556-D7E23CC56C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12EC20-231A-E6E6-E194-9B98B86CC8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1672D-C73E-4DDF-BDF0-4BCEC9CF8EA8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71E417-A913-51CA-0A6D-8C24642AB5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976BDE-B596-241F-ED84-45360839B0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F5AD-562C-44BE-A09C-CCCF6A8A7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1473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877539E-491C-3493-B14C-6015E1F2543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E0F07BD-2BA3-E169-77DD-7269B1E1B6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C0EBEA-77C3-9E2E-DD80-36D6BA5121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1672D-C73E-4DDF-BDF0-4BCEC9CF8EA8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264E23-0B80-EDD7-755F-BF17456B6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1F33F8-7924-429A-B88E-B775008DF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F5AD-562C-44BE-A09C-CCCF6A8A7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2912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with subtitle">
  <p:cSld name="Main point with subtitle"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7"/>
          <p:cNvSpPr txBox="1">
            <a:spLocks noGrp="1"/>
          </p:cNvSpPr>
          <p:nvPr>
            <p:ph type="title"/>
          </p:nvPr>
        </p:nvSpPr>
        <p:spPr>
          <a:xfrm>
            <a:off x="1705833" y="1785017"/>
            <a:ext cx="8380400" cy="2608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9pPr>
          </a:lstStyle>
          <a:p>
            <a:endParaRPr/>
          </a:p>
        </p:txBody>
      </p:sp>
      <p:sp>
        <p:nvSpPr>
          <p:cNvPr id="815" name="Google Shape;815;p17"/>
          <p:cNvSpPr txBox="1">
            <a:spLocks noGrp="1"/>
          </p:cNvSpPr>
          <p:nvPr>
            <p:ph type="subTitle" idx="1"/>
          </p:nvPr>
        </p:nvSpPr>
        <p:spPr>
          <a:xfrm>
            <a:off x="1705833" y="4610184"/>
            <a:ext cx="8380400" cy="462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279010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4B6393-9955-ED3C-DF17-108C5C13C2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1E0AC9-6755-357D-2205-14C7A00E37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7077FF-4ADF-06C6-C2F2-4C6E290A16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1672D-C73E-4DDF-BDF0-4BCEC9CF8EA8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F43437-2285-D4F4-E940-897170BFB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BDBD7D-4F35-F1BF-C684-AEE2AAACC5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F5AD-562C-44BE-A09C-CCCF6A8A7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463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B25B5F-9F1C-52C4-2380-C4E3B41732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42AFB6-E0F9-5B25-4F5B-5C854E3804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D6F910-D306-C700-0E2F-976A6D40A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1672D-C73E-4DDF-BDF0-4BCEC9CF8EA8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9ACFF4-DCD6-33E0-2BAA-7B0D34AC26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F6CA71-75AF-8CBC-1DDB-4231D305F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F5AD-562C-44BE-A09C-CCCF6A8A7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0581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F00B0A-E57B-D4DD-87AA-5B276054EE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4F0C97-FE94-E0B1-5857-42C1C24ED8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B4D41F-EEF5-3465-79D8-1CEB9D7ACC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7065F1-ED39-A956-2B5E-192E3D1D11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1672D-C73E-4DDF-BDF0-4BCEC9CF8EA8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B6E5A0-F089-5507-6F95-7E9DAB1FF7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F5E97A-1FBB-8165-D98B-D5465E3AB7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F5AD-562C-44BE-A09C-CCCF6A8A7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3319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DD5A7F-BFBF-40C1-FCB5-8619F26E23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92EF62-A469-8771-0F5D-CC82A8A484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5197FC-1508-B9B0-B646-81AE54B5EF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DE8FFD4-1B74-5592-FCE1-2DC3B9E21C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C166586-21BC-0AF8-43C3-21A5490DB8A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BE4F010-435E-36D7-8255-487C71D6B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1672D-C73E-4DDF-BDF0-4BCEC9CF8EA8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1FFD322-172C-2A94-A583-CBC7440156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A55714-C9BE-E6A9-452D-FB7B157DE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F5AD-562C-44BE-A09C-CCCF6A8A7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6059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982354-9EB7-86D8-37A1-F227EDFCA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69E0A7B-BB2A-E181-E417-B534CA1AC1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1672D-C73E-4DDF-BDF0-4BCEC9CF8EA8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CBF523-C613-97ED-D4AD-9DA637A1D8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365E60-C62C-61D9-8C41-731BA90887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F5AD-562C-44BE-A09C-CCCF6A8A7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0423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0F2F1DC-D2CC-69A7-B124-EBE1F2810C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1672D-C73E-4DDF-BDF0-4BCEC9CF8EA8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90DE286-8CD6-2A15-5F6F-65C8FE72D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B19741-5528-1788-46AC-628FA28D41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F5AD-562C-44BE-A09C-CCCF6A8A7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6805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F0BC91-58B2-AD14-A05A-4DEE0618E1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7DD985-327A-345E-3DE5-F3D4DA89DF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7E4BA7-B779-BC0E-BA8E-1F2415B3B5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714D38-727C-F62C-994F-17E3F4BB5B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1672D-C73E-4DDF-BDF0-4BCEC9CF8EA8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FB593FA-33FD-5F09-44A8-0F43BFE520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A33AE4-A61F-D9CC-139C-59653468F1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F5AD-562C-44BE-A09C-CCCF6A8A7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436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546EDA-D5B3-517D-9BC3-6500EDBEC8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2FD685C-1069-370D-72B6-6F6C69017F0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F733B7-691B-C3C7-DD26-2544F54CAD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B62C84-6247-468A-C666-8F6A90E522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1672D-C73E-4DDF-BDF0-4BCEC9CF8EA8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96E02C-A95C-C40D-B824-97C72DABC4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B546D9F-132A-F784-A132-E720AA0F9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F5AD-562C-44BE-A09C-CCCF6A8A7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633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EA626E6-C1CB-B5EE-BC95-7332CCAB3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42BE15-5D02-13BA-F631-CBC21960B8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06AC67-8FBF-C2E3-3C63-0425E932EF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91672D-C73E-4DDF-BDF0-4BCEC9CF8EA8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656B60-4E3C-BEC0-5207-4CE73F4BF9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9A738A-F4AD-C332-9DC6-4432849C03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B7F5AD-562C-44BE-A09C-CCCF6A8A7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210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9099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38322" y="1173298"/>
            <a:ext cx="502607" cy="502607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8495" y="1077651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2" name="Rectangle 1"/>
          <p:cNvSpPr/>
          <p:nvPr/>
        </p:nvSpPr>
        <p:spPr>
          <a:xfrm>
            <a:off x="1092918" y="1035195"/>
            <a:ext cx="10739853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Work in groups. Choose a tradition or festival in your area. Discuss ideas about how to make this tradition or festival greener. (p.46)</a:t>
            </a:r>
            <a:endParaRPr lang="en-US" sz="2600" b="1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12192000" cy="862323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506851" y="82625"/>
            <a:ext cx="4572000" cy="748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267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SPEAKING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131F318-2B9E-83A3-A52D-9E211BC682E1}"/>
              </a:ext>
            </a:extLst>
          </p:cNvPr>
          <p:cNvSpPr txBox="1"/>
          <p:nvPr/>
        </p:nvSpPr>
        <p:spPr>
          <a:xfrm>
            <a:off x="1092918" y="2519525"/>
            <a:ext cx="5971911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600" b="1" i="1" dirty="0">
                <a:solidFill>
                  <a:srgbClr val="0070C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Report sample:</a:t>
            </a:r>
            <a:endParaRPr lang="en-US" sz="2600" i="1" dirty="0">
              <a:solidFill>
                <a:srgbClr val="0070C0"/>
              </a:solidFill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600" i="1" dirty="0">
                <a:solidFill>
                  <a:srgbClr val="0070C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In our group, we all agree that the music festival to celebrate International Women’s Day at our school should be greener in several ways. Firstly, participants should put the garbage into a suitable bin. It’s necessary to prepare trash bins around the area where the festival takes place.      </a:t>
            </a:r>
          </a:p>
          <a:p>
            <a:endParaRPr lang="en-US" sz="2600" i="1" dirty="0">
              <a:solidFill>
                <a:srgbClr val="0070C0"/>
              </a:solidFill>
            </a:endParaRPr>
          </a:p>
        </p:txBody>
      </p:sp>
      <p:pic>
        <p:nvPicPr>
          <p:cNvPr id="7" name="Picture 6" descr="A group of girls standing together&#10;&#10;Description automatically generated">
            <a:extLst>
              <a:ext uri="{FF2B5EF4-FFF2-40B4-BE49-F238E27FC236}">
                <a16:creationId xmlns:a16="http://schemas.microsoft.com/office/drawing/2014/main" id="{164EA3CD-47C6-346F-955A-566F30DE26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3970" y="2780325"/>
            <a:ext cx="4049033" cy="2149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109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38322" y="117329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8494" y="1077651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92917" y="1139206"/>
            <a:ext cx="79470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dirty="0"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1097732" y="2062419"/>
            <a:ext cx="9333999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have you learnt today?</a:t>
            </a:r>
            <a:endParaRPr lang="en-US" sz="2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6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Practise</a:t>
            </a:r>
            <a:r>
              <a:rPr lang="en-US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listening for main ideas and specific information; </a:t>
            </a:r>
            <a:r>
              <a:rPr lang="vi-VN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sz="2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Talk about a tradition or festival in their area and know how to make this tradition or festival greener.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94438" y="12393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983A29C-0016-B449-9B0F-7AF7CC3084D7}"/>
              </a:ext>
            </a:extLst>
          </p:cNvPr>
          <p:cNvSpPr/>
          <p:nvPr/>
        </p:nvSpPr>
        <p:spPr>
          <a:xfrm>
            <a:off x="0" y="1"/>
            <a:ext cx="12192000" cy="862323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05E10E-F9EE-46B9-C185-AADBF2E36479}"/>
              </a:ext>
            </a:extLst>
          </p:cNvPr>
          <p:cNvSpPr txBox="1"/>
          <p:nvPr/>
        </p:nvSpPr>
        <p:spPr>
          <a:xfrm>
            <a:off x="506851" y="82625"/>
            <a:ext cx="4572000" cy="748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267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544708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C5994-6BF9-AE41-AC48-5A1028526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5949" y="2297132"/>
            <a:ext cx="10017052" cy="2870971"/>
          </a:xfrm>
          <a:noFill/>
        </p:spPr>
        <p:txBody>
          <a:bodyPr anchor="t"/>
          <a:lstStyle/>
          <a:p>
            <a:pPr marL="482588" indent="-342891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Do exercises in the workbook.</a:t>
            </a:r>
          </a:p>
          <a:p>
            <a:pPr marL="482588" indent="-342891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Prepare for the next lesson.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805954" y="1195601"/>
            <a:ext cx="502607" cy="502607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6127" y="1099953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1338733" y="1099953"/>
            <a:ext cx="4572000" cy="6667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733" b="1" dirty="0"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0F36ED-74DE-0CFE-97FD-C71AA2DD16C3}"/>
              </a:ext>
            </a:extLst>
          </p:cNvPr>
          <p:cNvSpPr/>
          <p:nvPr/>
        </p:nvSpPr>
        <p:spPr>
          <a:xfrm>
            <a:off x="0" y="1"/>
            <a:ext cx="12192000" cy="862323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51D2DB-E75B-D37D-4EDA-252D5D470B1A}"/>
              </a:ext>
            </a:extLst>
          </p:cNvPr>
          <p:cNvSpPr txBox="1"/>
          <p:nvPr/>
        </p:nvSpPr>
        <p:spPr>
          <a:xfrm>
            <a:off x="506851" y="82625"/>
            <a:ext cx="4572000" cy="748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267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2506575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885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95908B9-EDE1-2082-96AA-C408C5B7D2F3}"/>
              </a:ext>
            </a:extLst>
          </p:cNvPr>
          <p:cNvSpPr/>
          <p:nvPr/>
        </p:nvSpPr>
        <p:spPr>
          <a:xfrm>
            <a:off x="2979382" y="6078935"/>
            <a:ext cx="58776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>
                <a:solidFill>
                  <a:srgbClr val="FFFFFF"/>
                </a:solidFill>
                <a:latin typeface="Calibri" panose="020F0502020204030204" pitchFamily="34" charset="0"/>
              </a:rPr>
              <a:t>Website: </a:t>
            </a:r>
            <a:r>
              <a:rPr lang="en-US" sz="1600" b="1" i="1" dirty="0">
                <a:solidFill>
                  <a:srgbClr val="FFFFFF"/>
                </a:solidFill>
                <a:latin typeface="Calibri" panose="020F0502020204030204" pitchFamily="34" charset="0"/>
              </a:rPr>
              <a:t>hoclieu.vn</a:t>
            </a:r>
            <a:endParaRPr lang="en-US" sz="1600" dirty="0"/>
          </a:p>
          <a:p>
            <a:pPr algn="ctr"/>
            <a:r>
              <a:rPr lang="en-US" sz="1600" b="1" dirty="0" err="1">
                <a:solidFill>
                  <a:srgbClr val="FFFFFF"/>
                </a:solidFill>
                <a:latin typeface="Calibri" panose="020F0502020204030204" pitchFamily="34" charset="0"/>
              </a:rPr>
              <a:t>Fanpage</a:t>
            </a:r>
            <a:r>
              <a:rPr lang="en-US" sz="1600" b="1" dirty="0">
                <a:solidFill>
                  <a:srgbClr val="FFFFFF"/>
                </a:solidFill>
                <a:latin typeface="Calibri" panose="020F0502020204030204" pitchFamily="34" charset="0"/>
              </a:rPr>
              <a:t>: </a:t>
            </a:r>
            <a:r>
              <a:rPr lang="en-US" sz="1600" b="1" i="1" dirty="0">
                <a:solidFill>
                  <a:srgbClr val="FFFFFF"/>
                </a:solidFill>
                <a:latin typeface="Calibri" panose="020F0502020204030204" pitchFamily="34" charset="0"/>
              </a:rPr>
              <a:t>facebook.com/www.tienganhglobalsuccess.vn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46792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AFDD17D-ADB1-C341-5DAE-EF1B9D38F07F}"/>
              </a:ext>
            </a:extLst>
          </p:cNvPr>
          <p:cNvGrpSpPr/>
          <p:nvPr/>
        </p:nvGrpSpPr>
        <p:grpSpPr>
          <a:xfrm>
            <a:off x="0" y="1"/>
            <a:ext cx="12192000" cy="2275801"/>
            <a:chOff x="0" y="-15861"/>
            <a:chExt cx="12192000" cy="19404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BD2588C-06FB-52F4-2D7E-598D8B5A867E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07123313-572D-B82E-F111-A1B1966A8D75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867" b="1" dirty="0">
                <a:latin typeface="UTMFacebookK&amp;TBold"/>
                <a:cs typeface="Times New Roman" panose="02020603050405020304" pitchFamily="18" charset="0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D56C823-4DD3-2744-17E1-A46C7290D96B}"/>
              </a:ext>
            </a:extLst>
          </p:cNvPr>
          <p:cNvSpPr txBox="1"/>
          <p:nvPr/>
        </p:nvSpPr>
        <p:spPr>
          <a:xfrm>
            <a:off x="3327401" y="601023"/>
            <a:ext cx="7092719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867" b="1" dirty="0">
                <a:solidFill>
                  <a:srgbClr val="FFFFFF"/>
                </a:solidFill>
                <a:latin typeface="UTMFacebookK&amp;TBold"/>
              </a:rPr>
              <a:t>REVIEW 1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2A0F45-146A-8BFF-6553-20D992E76B42}"/>
              </a:ext>
            </a:extLst>
          </p:cNvPr>
          <p:cNvSpPr/>
          <p:nvPr/>
        </p:nvSpPr>
        <p:spPr>
          <a:xfrm>
            <a:off x="4833780" y="2884819"/>
            <a:ext cx="6008883" cy="836605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67" b="1" dirty="0">
                <a:latin typeface="UTMFacebookK&amp;TBold"/>
              </a:rPr>
              <a:t>Skills (1)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E5C951-EDAC-510B-E774-D91A675B9038}"/>
              </a:ext>
            </a:extLst>
          </p:cNvPr>
          <p:cNvSpPr/>
          <p:nvPr/>
        </p:nvSpPr>
        <p:spPr>
          <a:xfrm>
            <a:off x="1866291" y="2913272"/>
            <a:ext cx="2776339" cy="808153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E45983"/>
                </a:solidFill>
                <a:latin typeface="Bookman Old Style" pitchFamily="18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396566-9F95-4853-DC17-BED84AE0440A}"/>
              </a:ext>
            </a:extLst>
          </p:cNvPr>
          <p:cNvSpPr txBox="1"/>
          <p:nvPr/>
        </p:nvSpPr>
        <p:spPr>
          <a:xfrm>
            <a:off x="2852057" y="4174228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3600" b="1" kern="0" dirty="0">
                <a:solidFill>
                  <a:schemeClr val="accent1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Listening &amp; Speaking</a:t>
            </a:r>
            <a:endParaRPr lang="en-US" sz="4000" b="1" kern="0" dirty="0">
              <a:solidFill>
                <a:schemeClr val="accent1"/>
              </a:solidFill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1446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ounded Rectangle 21"/>
          <p:cNvSpPr/>
          <p:nvPr/>
        </p:nvSpPr>
        <p:spPr>
          <a:xfrm>
            <a:off x="1447903" y="1157273"/>
            <a:ext cx="1883767" cy="655403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WARM-UP</a:t>
            </a:r>
            <a:endParaRPr lang="en-GB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3066300" y="2232285"/>
            <a:ext cx="2183000" cy="655403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LISTENING</a:t>
            </a:r>
            <a:endParaRPr lang="en-GB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1380936" y="3423460"/>
            <a:ext cx="1950733" cy="710205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SPEAKING</a:t>
            </a:r>
            <a:endParaRPr lang="en-GB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007695" y="1147817"/>
            <a:ext cx="4879383" cy="699275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kern="0" dirty="0">
                <a:solidFill>
                  <a:schemeClr val="tx1"/>
                </a:solidFill>
                <a:ea typeface="Times New Roman" panose="02020603050405020304" pitchFamily="18" charset="0"/>
              </a:rPr>
              <a:t>Watch a video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007694" y="2066455"/>
            <a:ext cx="4879384" cy="1023968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>
              <a:spcBef>
                <a:spcPts val="200"/>
              </a:spcBef>
              <a:spcAft>
                <a:spcPts val="200"/>
              </a:spcAft>
            </a:pP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Task 1. Listen and put the pictures in the correct order.</a:t>
            </a:r>
          </a:p>
          <a:p>
            <a:pPr marL="0" marR="0">
              <a:spcBef>
                <a:spcPts val="200"/>
              </a:spcBef>
              <a:spcAft>
                <a:spcPts val="200"/>
              </a:spcAft>
            </a:pP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Task 2. Listen and decide True/ False.</a:t>
            </a:r>
          </a:p>
        </p:txBody>
      </p:sp>
      <p:sp>
        <p:nvSpPr>
          <p:cNvPr id="27" name="Rectangle 26"/>
          <p:cNvSpPr/>
          <p:nvPr/>
        </p:nvSpPr>
        <p:spPr>
          <a:xfrm>
            <a:off x="6007694" y="3266578"/>
            <a:ext cx="4879385" cy="1023968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>
              <a:spcBef>
                <a:spcPts val="200"/>
              </a:spcBef>
              <a:spcAft>
                <a:spcPts val="200"/>
              </a:spcAft>
            </a:pP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Task 1. Discuss and complete the table.</a:t>
            </a:r>
          </a:p>
          <a:p>
            <a:pPr marL="0" marR="0">
              <a:spcBef>
                <a:spcPts val="200"/>
              </a:spcBef>
              <a:spcAft>
                <a:spcPts val="200"/>
              </a:spcAft>
            </a:pP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Task 2. Group discussion.</a:t>
            </a:r>
          </a:p>
        </p:txBody>
      </p:sp>
      <p:cxnSp>
        <p:nvCxnSpPr>
          <p:cNvPr id="28" name="Curved Connector 27"/>
          <p:cNvCxnSpPr>
            <a:cxnSpLocks/>
            <a:stCxn id="22" idx="3"/>
            <a:endCxn id="23" idx="0"/>
          </p:cNvCxnSpPr>
          <p:nvPr/>
        </p:nvCxnSpPr>
        <p:spPr>
          <a:xfrm>
            <a:off x="3331670" y="1484975"/>
            <a:ext cx="826130" cy="747310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9" name="Curved Connector 28"/>
          <p:cNvCxnSpPr>
            <a:cxnSpLocks/>
            <a:stCxn id="23" idx="1"/>
            <a:endCxn id="24" idx="0"/>
          </p:cNvCxnSpPr>
          <p:nvPr/>
        </p:nvCxnSpPr>
        <p:spPr>
          <a:xfrm rot="10800000" flipV="1">
            <a:off x="2356304" y="2559986"/>
            <a:ext cx="709997" cy="863473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1" name="Rounded Rectangle 30"/>
          <p:cNvSpPr/>
          <p:nvPr/>
        </p:nvSpPr>
        <p:spPr>
          <a:xfrm>
            <a:off x="2950167" y="4664064"/>
            <a:ext cx="2183000" cy="666149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CONSOLIDATION</a:t>
            </a:r>
            <a:endParaRPr lang="en-GB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cxnSp>
        <p:nvCxnSpPr>
          <p:cNvPr id="35" name="Curved Connector 34"/>
          <p:cNvCxnSpPr>
            <a:stCxn id="24" idx="3"/>
            <a:endCxn id="31" idx="0"/>
          </p:cNvCxnSpPr>
          <p:nvPr/>
        </p:nvCxnSpPr>
        <p:spPr>
          <a:xfrm>
            <a:off x="3331670" y="3778563"/>
            <a:ext cx="709997" cy="885501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6007695" y="4509909"/>
            <a:ext cx="4879383" cy="932368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68270" indent="-16827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Wrap-up</a:t>
            </a:r>
          </a:p>
          <a:p>
            <a:pPr marL="168270" indent="-16827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Homework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644086" y="307353"/>
            <a:ext cx="3009261" cy="451895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UTM Facebook K&amp;T" panose="02040603050506020204" pitchFamily="18" charset="0"/>
              </a:rPr>
              <a:t>SKILLS (1)</a:t>
            </a:r>
          </a:p>
        </p:txBody>
      </p:sp>
      <p:sp>
        <p:nvSpPr>
          <p:cNvPr id="46" name="Rectangle 45"/>
          <p:cNvSpPr/>
          <p:nvPr/>
        </p:nvSpPr>
        <p:spPr>
          <a:xfrm>
            <a:off x="3589409" y="319868"/>
            <a:ext cx="1887408" cy="439379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E45983"/>
                </a:solidFill>
                <a:latin typeface="Bookman Old Style" pitchFamily="18" charset="0"/>
              </a:rPr>
              <a:t>LESSON 2</a:t>
            </a:r>
          </a:p>
        </p:txBody>
      </p:sp>
    </p:spTree>
    <p:extLst>
      <p:ext uri="{BB962C8B-B14F-4D97-AF65-F5344CB8AC3E}">
        <p14:creationId xmlns:p14="http://schemas.microsoft.com/office/powerpoint/2010/main" val="360832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12192000" cy="862323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506851" y="82624"/>
            <a:ext cx="4572000" cy="748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267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2" name="Rounded Rectangle 8">
            <a:extLst>
              <a:ext uri="{FF2B5EF4-FFF2-40B4-BE49-F238E27FC236}">
                <a16:creationId xmlns:a16="http://schemas.microsoft.com/office/drawing/2014/main" id="{41C05C81-FDC3-C400-CC54-D4340F7B4E58}"/>
              </a:ext>
            </a:extLst>
          </p:cNvPr>
          <p:cNvSpPr/>
          <p:nvPr/>
        </p:nvSpPr>
        <p:spPr>
          <a:xfrm>
            <a:off x="1077852" y="2322030"/>
            <a:ext cx="10327209" cy="385395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3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Watch a short video and try to remember the information in the video.</a:t>
            </a:r>
            <a:endParaRPr lang="en-US" sz="32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3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Take notes if necessary.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 Look at the questions.</a:t>
            </a:r>
            <a:endParaRPr lang="en-US" sz="32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3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3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aise your hands to grab the chance to </a:t>
            </a:r>
            <a:r>
              <a:rPr lang="en-US" sz="32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answer</a:t>
            </a:r>
            <a:r>
              <a:rPr lang="en-US" sz="3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9A1073C-49C2-1A60-87F6-4AFDD34C6C5D}"/>
              </a:ext>
            </a:extLst>
          </p:cNvPr>
          <p:cNvSpPr txBox="1"/>
          <p:nvPr/>
        </p:nvSpPr>
        <p:spPr>
          <a:xfrm>
            <a:off x="3516750" y="1238234"/>
            <a:ext cx="57329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002060"/>
                </a:solidFill>
                <a:latin typeface="Berlin Sans FB Demi" panose="020E0802020502020306" pitchFamily="34" charset="0"/>
              </a:rPr>
              <a:t>WATCH A VIDEO</a:t>
            </a:r>
          </a:p>
        </p:txBody>
      </p:sp>
    </p:spTree>
    <p:extLst>
      <p:ext uri="{BB962C8B-B14F-4D97-AF65-F5344CB8AC3E}">
        <p14:creationId xmlns:p14="http://schemas.microsoft.com/office/powerpoint/2010/main" val="36809853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12192000" cy="862323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506851" y="82624"/>
            <a:ext cx="4572000" cy="748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267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9A1073C-49C2-1A60-87F6-4AFDD34C6C5D}"/>
              </a:ext>
            </a:extLst>
          </p:cNvPr>
          <p:cNvSpPr txBox="1"/>
          <p:nvPr/>
        </p:nvSpPr>
        <p:spPr>
          <a:xfrm>
            <a:off x="3516750" y="1238234"/>
            <a:ext cx="57329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002060"/>
                </a:solidFill>
                <a:latin typeface="Berlin Sans FB Demi" panose="020E0802020502020306" pitchFamily="34" charset="0"/>
              </a:rPr>
              <a:t>WATCH A VIDEO</a:t>
            </a:r>
          </a:p>
        </p:txBody>
      </p:sp>
      <p:pic>
        <p:nvPicPr>
          <p:cNvPr id="3" name="Ten Amazing Festivals Around The World">
            <a:hlinkClick r:id="" action="ppaction://media"/>
            <a:extLst>
              <a:ext uri="{FF2B5EF4-FFF2-40B4-BE49-F238E27FC236}">
                <a16:creationId xmlns:a16="http://schemas.microsoft.com/office/drawing/2014/main" id="{4C657152-46EC-E1DA-61C0-5526C9FAC3F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69885" y="2006006"/>
            <a:ext cx="7852229" cy="4416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12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205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12192000" cy="862323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506851" y="82624"/>
            <a:ext cx="4572000" cy="748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267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9A1073C-49C2-1A60-87F6-4AFDD34C6C5D}"/>
              </a:ext>
            </a:extLst>
          </p:cNvPr>
          <p:cNvSpPr txBox="1"/>
          <p:nvPr/>
        </p:nvSpPr>
        <p:spPr>
          <a:xfrm>
            <a:off x="3516750" y="1238234"/>
            <a:ext cx="57329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002060"/>
                </a:solidFill>
                <a:latin typeface="Berlin Sans FB Demi" panose="020E0802020502020306" pitchFamily="34" charset="0"/>
              </a:rPr>
              <a:t>Questions: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1FC7910-3759-45F8-0186-8522FBAE9438}"/>
              </a:ext>
            </a:extLst>
          </p:cNvPr>
          <p:cNvSpPr txBox="1"/>
          <p:nvPr/>
        </p:nvSpPr>
        <p:spPr>
          <a:xfrm>
            <a:off x="1500997" y="2068285"/>
            <a:ext cx="976448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1. Which festivals are mentioned in the video and where do they take place?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2. Which ones have a bad influence on the environment?</a:t>
            </a:r>
          </a:p>
          <a:p>
            <a:endParaRPr lang="en-US" sz="2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4B305AB-286E-EC87-0F7C-86DD6A59CEBC}"/>
              </a:ext>
            </a:extLst>
          </p:cNvPr>
          <p:cNvSpPr txBox="1"/>
          <p:nvPr/>
        </p:nvSpPr>
        <p:spPr>
          <a:xfrm>
            <a:off x="1196345" y="3701143"/>
            <a:ext cx="477272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chemeClr val="accent1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Snow sculpture festival – China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chemeClr val="accent1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Sand sculpture festival – Portugal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chemeClr val="accent1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Lantern festival – Taiwan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chemeClr val="accent1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Carnevale – Venice, Italy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chemeClr val="accent1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Albuquerque Balloon Festival – New Mexico, USA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en-US" sz="2400" dirty="0">
              <a:solidFill>
                <a:schemeClr val="accent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DB4B9EF-E398-B8B5-03CC-077D6FC4EC04}"/>
              </a:ext>
            </a:extLst>
          </p:cNvPr>
          <p:cNvSpPr txBox="1"/>
          <p:nvPr/>
        </p:nvSpPr>
        <p:spPr>
          <a:xfrm>
            <a:off x="6543546" y="3701143"/>
            <a:ext cx="477272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chemeClr val="accent1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Oktoberfest – Munich, Germany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chemeClr val="accent1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La Tomatina – Spain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chemeClr val="accent1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Holi – India (</a:t>
            </a:r>
            <a:r>
              <a:rPr lang="en-US" sz="2400" dirty="0" err="1">
                <a:solidFill>
                  <a:schemeClr val="accent1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Colour</a:t>
            </a:r>
            <a:r>
              <a:rPr lang="en-US" sz="2400" dirty="0">
                <a:solidFill>
                  <a:schemeClr val="accent1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festival)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chemeClr val="accent1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Burning man festival – Nevada, USA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chemeClr val="accent1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Rio Carnival – Brazil</a:t>
            </a:r>
          </a:p>
          <a:p>
            <a:endParaRPr lang="en-US" sz="2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745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38322" y="1173298"/>
            <a:ext cx="502607" cy="502607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8495" y="1077651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71102" y="957971"/>
            <a:ext cx="1081605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Listen to a talk about three traditional festivals and their environmental impact. Number the pictures of the festivals in the order you hear. (p.46)</a:t>
            </a:r>
            <a:endParaRPr lang="en-US" sz="2800" b="1" dirty="0"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12192000" cy="862323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506851" y="82625"/>
            <a:ext cx="4572000" cy="748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267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LISTENING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572DB1A-FC11-15DC-37EA-526D3B83ED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1499" y="2773314"/>
            <a:ext cx="8262072" cy="261443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C8E0B1A3-456A-DE25-0BF6-67C116E6281F}"/>
              </a:ext>
            </a:extLst>
          </p:cNvPr>
          <p:cNvSpPr txBox="1"/>
          <p:nvPr/>
        </p:nvSpPr>
        <p:spPr>
          <a:xfrm>
            <a:off x="4648200" y="4800600"/>
            <a:ext cx="430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</a:rPr>
              <a:t>3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585B115-E6C9-C41E-E975-C314971E9818}"/>
              </a:ext>
            </a:extLst>
          </p:cNvPr>
          <p:cNvSpPr txBox="1"/>
          <p:nvPr/>
        </p:nvSpPr>
        <p:spPr>
          <a:xfrm>
            <a:off x="7415559" y="4800600"/>
            <a:ext cx="430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</a:rPr>
              <a:t>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5F206AB-E6A1-B7F2-C5FC-C41D6F34534E}"/>
              </a:ext>
            </a:extLst>
          </p:cNvPr>
          <p:cNvSpPr txBox="1"/>
          <p:nvPr/>
        </p:nvSpPr>
        <p:spPr>
          <a:xfrm>
            <a:off x="10006360" y="4723355"/>
            <a:ext cx="430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</a:rPr>
              <a:t>2</a:t>
            </a:r>
          </a:p>
        </p:txBody>
      </p:sp>
      <p:pic>
        <p:nvPicPr>
          <p:cNvPr id="7" name="022">
            <a:hlinkClick r:id="" action="ppaction://media"/>
            <a:extLst>
              <a:ext uri="{FF2B5EF4-FFF2-40B4-BE49-F238E27FC236}">
                <a16:creationId xmlns:a16="http://schemas.microsoft.com/office/drawing/2014/main" id="{1A830353-F057-46DF-8053-0DC809F3B5C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075549" y="15231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701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39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38322" y="1173298"/>
            <a:ext cx="502607" cy="502607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8495" y="1077651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2" name="Rectangle 1"/>
          <p:cNvSpPr/>
          <p:nvPr/>
        </p:nvSpPr>
        <p:spPr>
          <a:xfrm>
            <a:off x="1071102" y="1008395"/>
            <a:ext cx="1081605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Listen again and decide whether the following sentences are true (T) or false (F) </a:t>
            </a:r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(p.46)</a:t>
            </a:r>
            <a:endParaRPr lang="en-US" sz="2800" b="1" dirty="0"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12192000" cy="862323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506851" y="82625"/>
            <a:ext cx="4572000" cy="748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267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LISTENING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7E7C5C4-D71A-0329-AAA2-C53645E88B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6764243"/>
              </p:ext>
            </p:extLst>
          </p:nvPr>
        </p:nvGraphicFramePr>
        <p:xfrm>
          <a:off x="859972" y="2108573"/>
          <a:ext cx="10559142" cy="451104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8240485">
                  <a:extLst>
                    <a:ext uri="{9D8B030D-6E8A-4147-A177-3AD203B41FA5}">
                      <a16:colId xmlns:a16="http://schemas.microsoft.com/office/drawing/2014/main" val="3097370342"/>
                    </a:ext>
                  </a:extLst>
                </a:gridCol>
                <a:gridCol w="1208314">
                  <a:extLst>
                    <a:ext uri="{9D8B030D-6E8A-4147-A177-3AD203B41FA5}">
                      <a16:colId xmlns:a16="http://schemas.microsoft.com/office/drawing/2014/main" val="140728847"/>
                    </a:ext>
                  </a:extLst>
                </a:gridCol>
                <a:gridCol w="1110343">
                  <a:extLst>
                    <a:ext uri="{9D8B030D-6E8A-4147-A177-3AD203B41FA5}">
                      <a16:colId xmlns:a16="http://schemas.microsoft.com/office/drawing/2014/main" val="17880316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26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600" dirty="0">
                          <a:latin typeface="+mn-lt"/>
                        </a:rPr>
                        <a:t>True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600" dirty="0">
                          <a:latin typeface="+mn-lt"/>
                        </a:rPr>
                        <a:t>False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74519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600" b="1" dirty="0">
                          <a:solidFill>
                            <a:srgbClr val="E45A83"/>
                          </a:solidFill>
                          <a:effectLst/>
                          <a:latin typeface="+mn-lt"/>
                        </a:rPr>
                        <a:t>1. </a:t>
                      </a:r>
                      <a:r>
                        <a:rPr lang="en-US" sz="2600" b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People in India celebrate the Forest Festival (Van Mahotsav) annually.</a:t>
                      </a:r>
                      <a:endParaRPr lang="en-US" sz="26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6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6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35169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600" b="1" dirty="0">
                          <a:solidFill>
                            <a:srgbClr val="E45A83"/>
                          </a:solidFill>
                          <a:effectLst/>
                          <a:latin typeface="+mn-lt"/>
                        </a:rPr>
                        <a:t>2. </a:t>
                      </a:r>
                      <a:r>
                        <a:rPr lang="en-US" sz="2600" b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Only adults can plant trees during the Forest Festival</a:t>
                      </a:r>
                      <a:endParaRPr lang="en-US" sz="26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6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6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2218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600" b="1" dirty="0">
                          <a:solidFill>
                            <a:srgbClr val="E45A83"/>
                          </a:solidFill>
                          <a:effectLst/>
                          <a:latin typeface="+mn-lt"/>
                        </a:rPr>
                        <a:t>3. </a:t>
                      </a:r>
                      <a:r>
                        <a:rPr lang="en-US" sz="2600" b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Vietnamese people release live fish into lakes and rivers after Tet Festival.</a:t>
                      </a:r>
                      <a:endParaRPr lang="en-US" sz="26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6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6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5071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600" b="1" dirty="0">
                          <a:solidFill>
                            <a:srgbClr val="E45A83"/>
                          </a:solidFill>
                          <a:effectLst/>
                          <a:latin typeface="+mn-lt"/>
                        </a:rPr>
                        <a:t>4. </a:t>
                      </a:r>
                      <a:r>
                        <a:rPr lang="en-US" sz="2600" b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People who want to attend </a:t>
                      </a:r>
                      <a:r>
                        <a:rPr lang="en-US" sz="26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Paléo</a:t>
                      </a:r>
                      <a:r>
                        <a:rPr lang="en-US" sz="2600" b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Festival shouldn't use their own cars to get there.</a:t>
                      </a:r>
                      <a:endParaRPr lang="en-US" sz="26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6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6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14734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600" b="1" dirty="0">
                          <a:solidFill>
                            <a:srgbClr val="E45A83"/>
                          </a:solidFill>
                          <a:effectLst/>
                          <a:latin typeface="+mn-lt"/>
                        </a:rPr>
                        <a:t>5. </a:t>
                      </a:r>
                      <a:r>
                        <a:rPr lang="en-US" sz="2600" b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Food stalls at </a:t>
                      </a:r>
                      <a:r>
                        <a:rPr lang="en-US" sz="26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Paléo</a:t>
                      </a:r>
                      <a:r>
                        <a:rPr lang="en-US" sz="2600" b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Festival are not allowed to use reusable cups.</a:t>
                      </a:r>
                      <a:endParaRPr lang="en-US" sz="26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6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6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1366628"/>
                  </a:ext>
                </a:extLst>
              </a:tr>
            </a:tbl>
          </a:graphicData>
        </a:graphic>
      </p:graphicFrame>
      <p:pic>
        <p:nvPicPr>
          <p:cNvPr id="6" name="023">
            <a:hlinkClick r:id="" action="ppaction://media"/>
            <a:extLst>
              <a:ext uri="{FF2B5EF4-FFF2-40B4-BE49-F238E27FC236}">
                <a16:creationId xmlns:a16="http://schemas.microsoft.com/office/drawing/2014/main" id="{07923B35-D64F-490D-AF8F-EADA696A427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14314" y="126362"/>
            <a:ext cx="609600" cy="609600"/>
          </a:xfrm>
          <a:prstGeom prst="rect">
            <a:avLst/>
          </a:prstGeom>
        </p:spPr>
      </p:pic>
      <p:pic>
        <p:nvPicPr>
          <p:cNvPr id="10" name="Graphic 9" descr="Checkmark">
            <a:extLst>
              <a:ext uri="{FF2B5EF4-FFF2-40B4-BE49-F238E27FC236}">
                <a16:creationId xmlns:a16="http://schemas.microsoft.com/office/drawing/2014/main" id="{F5AD5C5F-D952-448C-AEC1-7EACF8EB53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423991" y="2902179"/>
            <a:ext cx="613144" cy="613144"/>
          </a:xfrm>
          <a:prstGeom prst="rect">
            <a:avLst/>
          </a:prstGeom>
        </p:spPr>
      </p:pic>
      <p:pic>
        <p:nvPicPr>
          <p:cNvPr id="11" name="Graphic 10" descr="Checkmark">
            <a:extLst>
              <a:ext uri="{FF2B5EF4-FFF2-40B4-BE49-F238E27FC236}">
                <a16:creationId xmlns:a16="http://schemas.microsoft.com/office/drawing/2014/main" id="{C2DBB012-095E-4D6D-AA50-FF84663BD0F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582433" y="3429000"/>
            <a:ext cx="613144" cy="613144"/>
          </a:xfrm>
          <a:prstGeom prst="rect">
            <a:avLst/>
          </a:prstGeom>
        </p:spPr>
      </p:pic>
      <p:pic>
        <p:nvPicPr>
          <p:cNvPr id="12" name="Graphic 11" descr="Checkmark">
            <a:extLst>
              <a:ext uri="{FF2B5EF4-FFF2-40B4-BE49-F238E27FC236}">
                <a16:creationId xmlns:a16="http://schemas.microsoft.com/office/drawing/2014/main" id="{97250141-058C-45A3-BEFA-9F59A3B5107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582433" y="4329410"/>
            <a:ext cx="613144" cy="613144"/>
          </a:xfrm>
          <a:prstGeom prst="rect">
            <a:avLst/>
          </a:prstGeom>
        </p:spPr>
      </p:pic>
      <p:pic>
        <p:nvPicPr>
          <p:cNvPr id="13" name="Graphic 12" descr="Checkmark">
            <a:extLst>
              <a:ext uri="{FF2B5EF4-FFF2-40B4-BE49-F238E27FC236}">
                <a16:creationId xmlns:a16="http://schemas.microsoft.com/office/drawing/2014/main" id="{1A882F45-C87F-4CE1-AF5B-26788EF35E0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423991" y="5212238"/>
            <a:ext cx="613144" cy="613144"/>
          </a:xfrm>
          <a:prstGeom prst="rect">
            <a:avLst/>
          </a:prstGeom>
        </p:spPr>
      </p:pic>
      <p:pic>
        <p:nvPicPr>
          <p:cNvPr id="14" name="Graphic 13" descr="Checkmark">
            <a:extLst>
              <a:ext uri="{FF2B5EF4-FFF2-40B4-BE49-F238E27FC236}">
                <a16:creationId xmlns:a16="http://schemas.microsoft.com/office/drawing/2014/main" id="{BDFA3402-0640-4726-AA1D-586D57C1980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582433" y="6073682"/>
            <a:ext cx="613144" cy="613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25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402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38322" y="1173298"/>
            <a:ext cx="502607" cy="502607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8495" y="1077651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92918" y="1035195"/>
            <a:ext cx="1073985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Work in pairs. Discuss the purpose and eco-friendliness of these festivals and traditions and complete the table below.</a:t>
            </a:r>
            <a:r>
              <a:rPr lang="en-US" sz="2800" b="1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(p.46)</a:t>
            </a:r>
            <a:endParaRPr lang="en-US" sz="2800" b="1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12192000" cy="862323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506851" y="82625"/>
            <a:ext cx="4572000" cy="748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267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SPEAKING</a:t>
            </a: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9763B28E-18BD-04BE-0BB5-A81E36A410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2446141"/>
              </p:ext>
            </p:extLst>
          </p:nvPr>
        </p:nvGraphicFramePr>
        <p:xfrm>
          <a:off x="359230" y="1989302"/>
          <a:ext cx="11473542" cy="432816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3833326">
                  <a:extLst>
                    <a:ext uri="{9D8B030D-6E8A-4147-A177-3AD203B41FA5}">
                      <a16:colId xmlns:a16="http://schemas.microsoft.com/office/drawing/2014/main" val="3097370342"/>
                    </a:ext>
                  </a:extLst>
                </a:gridCol>
                <a:gridCol w="7640216">
                  <a:extLst>
                    <a:ext uri="{9D8B030D-6E8A-4147-A177-3AD203B41FA5}">
                      <a16:colId xmlns:a16="http://schemas.microsoft.com/office/drawing/2014/main" val="140728847"/>
                    </a:ext>
                  </a:extLst>
                </a:gridCol>
              </a:tblGrid>
              <a:tr h="438684">
                <a:tc>
                  <a:txBody>
                    <a:bodyPr/>
                    <a:lstStyle/>
                    <a:p>
                      <a:pPr algn="ctr"/>
                      <a:r>
                        <a:rPr lang="en-US" sz="2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Festivals / Traditions</a:t>
                      </a:r>
                      <a:endParaRPr lang="en-US" sz="26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Purpose / Eco-friendliness </a:t>
                      </a:r>
                      <a:endParaRPr lang="en-US" sz="26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74519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 Forest Festival (India)</a:t>
                      </a:r>
                      <a:endParaRPr lang="en-US" sz="26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To encourage every person in India to plant a tree</a:t>
                      </a:r>
                    </a:p>
                    <a:p>
                      <a:r>
                        <a:rPr lang="en-US" sz="2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To raise people’s awareness about the importance of forests</a:t>
                      </a:r>
                      <a:endParaRPr lang="en-US" sz="26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35169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 Fish release (Tet Festival, Viet Nam)</a:t>
                      </a:r>
                      <a:endParaRPr lang="en-US" sz="26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600" dirty="0">
                        <a:latin typeface="+mn-lt"/>
                      </a:endParaRPr>
                    </a:p>
                    <a:p>
                      <a:pPr algn="ctr"/>
                      <a:endParaRPr lang="en-US" sz="2600" dirty="0">
                        <a:latin typeface="+mn-lt"/>
                      </a:endParaRPr>
                    </a:p>
                    <a:p>
                      <a:pPr algn="ctr"/>
                      <a:endParaRPr lang="en-US" sz="26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2218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 Paleo Festival </a:t>
                      </a:r>
                      <a:endParaRPr lang="en-US" sz="26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600" dirty="0">
                        <a:latin typeface="+mn-lt"/>
                      </a:endParaRPr>
                    </a:p>
                    <a:p>
                      <a:pPr algn="ctr"/>
                      <a:endParaRPr lang="en-US" sz="2600" dirty="0">
                        <a:latin typeface="+mn-lt"/>
                      </a:endParaRPr>
                    </a:p>
                    <a:p>
                      <a:pPr algn="ctr"/>
                      <a:endParaRPr lang="en-US" sz="26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5071157"/>
                  </a:ext>
                </a:extLst>
              </a:tr>
            </a:tbl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B7656F33-5914-8575-A87C-762C7ACC6C10}"/>
              </a:ext>
            </a:extLst>
          </p:cNvPr>
          <p:cNvSpPr txBox="1"/>
          <p:nvPr/>
        </p:nvSpPr>
        <p:spPr>
          <a:xfrm>
            <a:off x="4245429" y="3788228"/>
            <a:ext cx="748937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600" dirty="0">
                <a:solidFill>
                  <a:srgbClr val="C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To bring good luck </a:t>
            </a:r>
          </a:p>
          <a:p>
            <a:r>
              <a:rPr lang="en-US" sz="2600" dirty="0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- To promote the protection and conservation of aquatic resources </a:t>
            </a:r>
            <a:endParaRPr lang="en-US" sz="2600" dirty="0">
              <a:solidFill>
                <a:srgbClr val="C0000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2639114-2C7E-1FDA-3521-047C91751E6F}"/>
              </a:ext>
            </a:extLst>
          </p:cNvPr>
          <p:cNvSpPr txBox="1"/>
          <p:nvPr/>
        </p:nvSpPr>
        <p:spPr>
          <a:xfrm>
            <a:off x="4147457" y="4974726"/>
            <a:ext cx="768531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600" dirty="0">
                <a:solidFill>
                  <a:srgbClr val="C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To encourage people to use public transports</a:t>
            </a: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600" dirty="0">
                <a:solidFill>
                  <a:srgbClr val="C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To raise awareness of local, organic or vegetarian food </a:t>
            </a:r>
          </a:p>
          <a:p>
            <a:r>
              <a:rPr lang="en-US" sz="2600" dirty="0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- To encourage people to use green energy</a:t>
            </a:r>
            <a:endParaRPr lang="en-US" sz="2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443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524</TotalTime>
  <Words>622</Words>
  <Application>Microsoft Office PowerPoint</Application>
  <PresentationFormat>Widescreen</PresentationFormat>
  <Paragraphs>91</Paragraphs>
  <Slides>13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3" baseType="lpstr">
      <vt:lpstr>Arial</vt:lpstr>
      <vt:lpstr>Berlin Sans FB Demi</vt:lpstr>
      <vt:lpstr>Bookman Old Style</vt:lpstr>
      <vt:lpstr>Calibri</vt:lpstr>
      <vt:lpstr>Calibri Light</vt:lpstr>
      <vt:lpstr>Montserrat Medium</vt:lpstr>
      <vt:lpstr>Myriad Pro</vt:lpstr>
      <vt:lpstr>UTM Facebook K&amp;T</vt:lpstr>
      <vt:lpstr>UTMFacebookK&amp;TBold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Nguyễn Bảo Trâm</dc:creator>
  <cp:lastModifiedBy>Trần Hà Anh</cp:lastModifiedBy>
  <cp:revision>9</cp:revision>
  <dcterms:created xsi:type="dcterms:W3CDTF">2023-12-26T07:48:33Z</dcterms:created>
  <dcterms:modified xsi:type="dcterms:W3CDTF">2024-01-08T05:15:22Z</dcterms:modified>
</cp:coreProperties>
</file>