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57" r:id="rId4"/>
    <p:sldId id="258" r:id="rId5"/>
    <p:sldId id="286" r:id="rId6"/>
    <p:sldId id="271" r:id="rId7"/>
    <p:sldId id="272" r:id="rId8"/>
    <p:sldId id="259" r:id="rId9"/>
    <p:sldId id="260" r:id="rId10"/>
    <p:sldId id="276" r:id="rId11"/>
    <p:sldId id="270" r:id="rId12"/>
    <p:sldId id="278" r:id="rId13"/>
    <p:sldId id="262" r:id="rId14"/>
    <p:sldId id="273" r:id="rId15"/>
    <p:sldId id="264" r:id="rId16"/>
    <p:sldId id="265" r:id="rId17"/>
    <p:sldId id="279" r:id="rId18"/>
    <p:sldId id="290" r:id="rId19"/>
    <p:sldId id="291" r:id="rId20"/>
    <p:sldId id="292" r:id="rId21"/>
    <p:sldId id="280" r:id="rId22"/>
    <p:sldId id="284" r:id="rId23"/>
    <p:sldId id="281" r:id="rId24"/>
    <p:sldId id="285" r:id="rId25"/>
    <p:sldId id="287" r:id="rId26"/>
    <p:sldId id="282" r:id="rId27"/>
    <p:sldId id="288" r:id="rId28"/>
    <p:sldId id="283" r:id="rId29"/>
    <p:sldId id="275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76" d="100"/>
          <a:sy n="76" d="100"/>
        </p:scale>
        <p:origin x="22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335" y="1189990"/>
            <a:ext cx="10460990" cy="3069590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4</a:t>
            </a:r>
            <a:br>
              <a:rPr lang="en-US" sz="4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NGHIỆP TRỌNG ĐIỂM </a:t>
            </a:r>
            <a:br>
              <a:rPr lang="en-US" sz="4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 PHỐ ĐÀ NẴNG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1.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nghiệp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lắp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ráp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ô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tô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1428115"/>
            <a:ext cx="9566275" cy="5194935"/>
          </a:xfrm>
        </p:spPr>
        <p:txBody>
          <a:bodyPr>
            <a:noAutofit/>
          </a:bodyPr>
          <a:lstStyle/>
          <a:p>
            <a:r>
              <a:rPr sz="3200">
                <a:sym typeface="+mn-ea"/>
              </a:rPr>
              <a:t>THACO đầu tư tại Khu kinh tế mở Chu Lai (Quảng Nam</a:t>
            </a:r>
            <a:r>
              <a:rPr lang="en-US" sz="3200">
                <a:sym typeface="+mn-ea"/>
              </a:rPr>
              <a:t> cũ</a:t>
            </a:r>
            <a:r>
              <a:rPr sz="3200">
                <a:sym typeface="+mn-ea"/>
              </a:rPr>
              <a:t>) từ năm 2003.</a:t>
            </a:r>
          </a:p>
          <a:p>
            <a:r>
              <a:rPr sz="3200">
                <a:sym typeface="+mn-ea"/>
              </a:rPr>
              <a:t>Sản xuất, lắp ráp ô tô, xe tải, xe bus, xe du lịch, xe chuyên dụng.</a:t>
            </a:r>
          </a:p>
          <a:p>
            <a:r>
              <a:rPr sz="3200">
                <a:sym typeface="+mn-ea"/>
              </a:rPr>
              <a:t>Tổng vốn đầu tư: &gt;80.500 tỷ đồng, &gt;8.700 lao động.</a:t>
            </a:r>
          </a:p>
          <a:p>
            <a:r>
              <a:rPr sz="3200">
                <a:sym typeface="+mn-ea"/>
              </a:rPr>
              <a:t>Đóng góp hơn 50% ngân sách Quảng Nam</a:t>
            </a:r>
            <a:r>
              <a:rPr lang="en-US" sz="3200">
                <a:sym typeface="+mn-ea"/>
              </a:rPr>
              <a:t> cũ</a:t>
            </a:r>
            <a:r>
              <a:rPr sz="3200">
                <a:sym typeface="+mn-ea"/>
              </a:rPr>
              <a:t>, tạo chuỗi giá trị công nghiệp ô tô.</a:t>
            </a:r>
          </a:p>
          <a:p>
            <a:endParaRPr lang="en-US" sz="320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build="p"/>
      <p:bldP spid="3" grpI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963295"/>
          <a:ext cx="12197715" cy="58947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7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4226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36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Nhóm 1,2: </a:t>
                      </a:r>
                      <a:r>
                        <a:rPr lang="en-US" sz="3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TP Đà Nẵng có</a:t>
                      </a:r>
                      <a:r>
                        <a:rPr lang="en-US" sz="3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3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3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3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3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khoáng</a:t>
                      </a:r>
                      <a:r>
                        <a:rPr lang="en-US" sz="3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3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3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3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3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3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ngành</a:t>
                      </a:r>
                      <a:r>
                        <a:rPr lang="en-US" sz="3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3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nghiệp</a:t>
                      </a:r>
                      <a:r>
                        <a:rPr lang="en-US" sz="3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3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liệu</a:t>
                      </a:r>
                      <a:r>
                        <a:rPr lang="en-US" sz="3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sz="3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dựng?</a:t>
                      </a:r>
                      <a:endParaRPr lang="en-US" sz="36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3600" dirty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244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3600" i="1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Nhóm 3,4: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Ngành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liệu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TP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chủng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đưa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ngoài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i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36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sz="36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3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2550"/>
            <a:ext cx="8596630" cy="66421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 liệu xây dựng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48615"/>
            <a:ext cx="8596668" cy="1320800"/>
          </a:xfrm>
        </p:spPr>
        <p:txBody>
          <a:bodyPr/>
          <a:lstStyle/>
          <a:p>
            <a:r>
              <a:rPr lang="pt-BR" sz="4400" b="1" dirty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</a:t>
            </a:r>
            <a:r>
              <a:rPr lang="en-US" altLang="pt-BR" sz="4400" b="1" dirty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pt-BR" sz="4400" b="1" dirty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nghiệp vật liệu xây dựng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1488440"/>
            <a:ext cx="9189720" cy="3880485"/>
          </a:xfrm>
        </p:spPr>
        <p:txBody>
          <a:bodyPr>
            <a:noAutofit/>
          </a:bodyPr>
          <a:lstStyle/>
          <a:p>
            <a:r>
              <a:rPr sz="3200">
                <a:sym typeface="+mn-ea"/>
              </a:rPr>
              <a:t>Nguồn khoáng sản dồi dào: đá, cát, cao lanh, sét, đá vôi.</a:t>
            </a:r>
          </a:p>
          <a:p>
            <a:r>
              <a:rPr sz="3200">
                <a:sym typeface="+mn-ea"/>
              </a:rPr>
              <a:t>Sản phẩm: xi măng, gạch, vật liệu không nung, kính, sứ, bê tông,…</a:t>
            </a:r>
          </a:p>
          <a:p>
            <a:r>
              <a:rPr sz="3200">
                <a:sym typeface="+mn-ea"/>
              </a:rPr>
              <a:t>Đáp ứng nhu cầu địa phương và cung ứng cho các tỉnh miền Trung.</a:t>
            </a:r>
          </a:p>
          <a:p>
            <a:r>
              <a:rPr lang="en-US" sz="3200">
                <a:sym typeface="+mn-ea"/>
              </a:rPr>
              <a:t>TP Đà Nẵng</a:t>
            </a:r>
            <a:r>
              <a:rPr sz="3200">
                <a:sym typeface="+mn-ea"/>
              </a:rPr>
              <a:t> có nhà máy xi măng, gạch ốp lát, sứ vệ sinh, kính xây dựng.</a:t>
            </a:r>
          </a:p>
          <a:p>
            <a:pPr marL="0" indent="0">
              <a:buNone/>
            </a:pPr>
            <a:endParaRPr lang="en-US" sz="320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541495"/>
            <a:ext cx="10295466" cy="1089210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nghiệp vật liệu xây dựng</a:t>
            </a:r>
            <a:endParaRPr lang="en-US" sz="4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3818964"/>
            <a:ext cx="11514666" cy="2756647"/>
          </a:xfrm>
        </p:spPr>
        <p:txBody>
          <a:bodyPr>
            <a:normAutofit/>
          </a:bodyPr>
          <a:lstStyle/>
          <a:p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hội.</a:t>
            </a:r>
            <a:endParaRPr lang="en-US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Explosion 1 3"/>
          <p:cNvSpPr/>
          <p:nvPr/>
        </p:nvSpPr>
        <p:spPr>
          <a:xfrm>
            <a:off x="1411941" y="-242046"/>
            <a:ext cx="9654988" cy="2918012"/>
          </a:xfrm>
          <a:prstGeom prst="irregularSeal1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973" y="240030"/>
            <a:ext cx="10107207" cy="1320800"/>
          </a:xfrm>
        </p:spPr>
        <p:txBody>
          <a:bodyPr>
            <a:normAutofit/>
          </a:bodyPr>
          <a:lstStyle/>
          <a:p>
            <a:pPr algn="l"/>
            <a:r>
              <a:rPr lang="en-US" altLang="pt-BR" sz="4400" b="1" dirty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pt-BR" sz="4400" b="1" dirty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r>
              <a:rPr lang="en-US" altLang="pt-BR" sz="4400" b="1" dirty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pt-BR" sz="4400" b="1" dirty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nghiệp </a:t>
            </a:r>
            <a:r>
              <a:rPr lang="en-US" altLang="pt-BR" sz="4400" b="1" dirty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dệt may</a:t>
            </a:r>
          </a:p>
        </p:txBody>
      </p:sp>
      <p:sp>
        <p:nvSpPr>
          <p:cNvPr id="4" name="Cloud Callout 3"/>
          <p:cNvSpPr/>
          <p:nvPr/>
        </p:nvSpPr>
        <p:spPr>
          <a:xfrm rot="10800000" flipV="1">
            <a:off x="978684" y="1369693"/>
            <a:ext cx="9776012" cy="445695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dệt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may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 Đà Nẵng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animBg="1"/>
      <p:bldP spid="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877570"/>
            <a:ext cx="10206355" cy="18211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TP Đà Nẵng</a:t>
            </a: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có nhiều thương hiệu dệt may nổi tiếng như: Công ty Dệt May Hòa Thọ, Tơ tằm, lụa Mã Châu</a:t>
            </a:r>
            <a:r>
              <a:rPr lang="en-US" alt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Duy Xuyên,....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Lụa tơ tằm truyền thống của Quảng Nam trên hành trình khôi phục lại thương hiệu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9385"/>
            <a:ext cx="12191365" cy="415861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/>
          <p:cNvSpPr>
            <a:spLocks noGrp="1"/>
          </p:cNvSpPr>
          <p:nvPr/>
        </p:nvSpPr>
        <p:spPr>
          <a:xfrm>
            <a:off x="336973" y="240030"/>
            <a:ext cx="1010720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pt-BR" sz="4400" b="1" dirty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pt-BR" sz="4400" b="1" dirty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r>
              <a:rPr lang="en-US" altLang="pt-BR" sz="4400" b="1" dirty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pt-BR" sz="4400" b="1" dirty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nghiệp </a:t>
            </a:r>
            <a:r>
              <a:rPr lang="en-US" altLang="pt-BR" sz="4400" b="1" dirty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dệt may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1014095"/>
            <a:ext cx="10038715" cy="4667250"/>
          </a:xfrm>
        </p:spPr>
        <p:txBody>
          <a:bodyPr/>
          <a:lstStyle/>
          <a:p>
            <a:pPr marL="0" indent="0">
              <a:buNone/>
            </a:pP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dệt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8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Vẻ đẹp mượt mà của làng lụa Xứ Quả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3010"/>
            <a:ext cx="12192000" cy="436499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Box 5"/>
          <p:cNvSpPr txBox="1"/>
          <p:nvPr/>
        </p:nvSpPr>
        <p:spPr>
          <a:xfrm>
            <a:off x="526415" y="245745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pt-BR" sz="4400" b="1" dirty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pt-BR" sz="4400" b="1" dirty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r>
              <a:rPr lang="en-US" altLang="pt-BR" sz="4400" b="1" dirty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pt-BR" sz="4400" b="1" dirty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nghiệp </a:t>
            </a:r>
            <a:r>
              <a:rPr lang="en-US" altLang="pt-BR" sz="4400" b="1" dirty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dệt may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94640"/>
            <a:ext cx="8596668" cy="1320800"/>
          </a:xfrm>
        </p:spPr>
        <p:txBody>
          <a:bodyPr/>
          <a:lstStyle/>
          <a:p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 Công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nghiệp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dệt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may</a:t>
            </a:r>
            <a:endParaRPr lang="en-US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1536065"/>
            <a:ext cx="9063355" cy="4505325"/>
          </a:xfrm>
        </p:spPr>
        <p:txBody>
          <a:bodyPr>
            <a:noAutofit/>
          </a:bodyPr>
          <a:lstStyle/>
          <a:p>
            <a:pPr algn="just"/>
            <a:r>
              <a:rPr lang="en-US" sz="3600">
                <a:sym typeface="+mn-ea"/>
              </a:rPr>
              <a:t> </a:t>
            </a:r>
            <a:r>
              <a:rPr sz="3600">
                <a:sym typeface="+mn-ea"/>
              </a:rPr>
              <a:t>Phát triển nhanh, thu hút hàng chục nghìn lao động.</a:t>
            </a:r>
          </a:p>
          <a:p>
            <a:pPr algn="just"/>
            <a:r>
              <a:rPr sz="3600">
                <a:sym typeface="+mn-ea"/>
              </a:rPr>
              <a:t>Các khu, cụm công nghiệp: Phú Ninh, Duy Xuyên, Quế Sơn, Điện Bàn…</a:t>
            </a:r>
          </a:p>
          <a:p>
            <a:pPr algn="just"/>
            <a:r>
              <a:rPr lang="en-US" sz="3600">
                <a:sym typeface="+mn-ea"/>
              </a:rPr>
              <a:t> </a:t>
            </a:r>
            <a:r>
              <a:rPr sz="3600">
                <a:sym typeface="+mn-ea"/>
              </a:rPr>
              <a:t>Kim ngạch xuất khẩu năm 2020: 748,5 triệu USD (&gt;30% tổng xuất khẩu </a:t>
            </a:r>
            <a:r>
              <a:rPr lang="en-US" sz="3600">
                <a:sym typeface="+mn-ea"/>
              </a:rPr>
              <a:t>TP</a:t>
            </a:r>
            <a:r>
              <a:rPr sz="3600">
                <a:sym typeface="+mn-ea"/>
              </a:rPr>
              <a:t>).</a:t>
            </a:r>
          </a:p>
          <a:p>
            <a:pPr algn="just"/>
            <a:r>
              <a:rPr lang="en-US" sz="3600">
                <a:sym typeface="+mn-ea"/>
              </a:rPr>
              <a:t> </a:t>
            </a:r>
            <a:r>
              <a:rPr sz="3600">
                <a:sym typeface="+mn-ea"/>
              </a:rPr>
              <a:t>Góp phần chuyển dịch cơ cấu kinh tế nông thôn.</a:t>
            </a:r>
            <a:endParaRPr lang="en-US" sz="360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4. Công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nghiệp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cơ khí - đóng tàu</a:t>
            </a:r>
            <a:endParaRPr lang="en-US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88759"/>
            <a:ext cx="8596668" cy="3880773"/>
          </a:xfrm>
        </p:spPr>
        <p:txBody>
          <a:bodyPr>
            <a:noAutofit/>
          </a:bodyPr>
          <a:lstStyle/>
          <a:p>
            <a:r>
              <a:rPr sz="3200">
                <a:sym typeface="+mn-ea"/>
              </a:rPr>
              <a:t>Sản phẩm: thiết bị cơ khí, tàu thuyền, kết cấu thép</a:t>
            </a:r>
          </a:p>
          <a:p>
            <a:r>
              <a:rPr sz="3200">
                <a:sym typeface="+mn-ea"/>
              </a:rPr>
              <a:t>Khu CN trọng điểm: KCN Núi Thành (Quảng Nam cũ)</a:t>
            </a:r>
          </a:p>
          <a:p>
            <a:r>
              <a:rPr sz="3200">
                <a:sym typeface="+mn-ea"/>
              </a:rPr>
              <a:t>Vai trò: phát triển ngành công nghiệp nặng, hỗ trợ kinh tế biển</a:t>
            </a:r>
          </a:p>
          <a:p>
            <a:r>
              <a:rPr sz="3200">
                <a:sym typeface="+mn-ea"/>
              </a:rPr>
              <a:t>Hình minh họa: xưởng đóng tàu, cần cẩu lớn, máy móc cơ khí nặng</a:t>
            </a:r>
          </a:p>
          <a:p>
            <a:pPr marL="0" indent="0">
              <a:buNone/>
            </a:pPr>
            <a:endParaRPr lang="en-US" sz="320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68680"/>
            <a:ext cx="12192000" cy="626427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-211" y="232410"/>
            <a:ext cx="8596668" cy="1320800"/>
          </a:xfrm>
        </p:spPr>
        <p:txBody>
          <a:bodyPr/>
          <a:lstStyle/>
          <a:p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4. Công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nghiệp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cơ khí - đóng tàu</a:t>
            </a:r>
            <a:endParaRPr lang="en-US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custDataLst>
              <p:tags r:id="rId1"/>
            </p:custDataLst>
          </p:nvPr>
        </p:nvGraphicFramePr>
        <p:xfrm>
          <a:off x="32385" y="0"/>
          <a:ext cx="12078970" cy="69957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3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55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2775">
                <a:tc>
                  <a:txBody>
                    <a:bodyPr/>
                    <a:lstStyle/>
                    <a:p>
                      <a:pPr algn="just" fontAlgn="ctr"/>
                      <a:endParaRPr lang="en-US" sz="2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endParaRPr lang="en-US" sz="2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endParaRPr lang="en-US" sz="2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endParaRPr lang="en-US" sz="2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NHÓM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1,2</a:t>
                      </a:r>
                      <a:endParaRPr lang="en-US" sz="2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3600" b="1" i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endParaRPr lang="en-US" sz="3600" b="1" i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nghiệp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vai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KT-XH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TP Đà Nẵng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36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3020">
                <a:tc>
                  <a:txBody>
                    <a:bodyPr/>
                    <a:lstStyle/>
                    <a:p>
                      <a:pPr algn="just" fontAlgn="ctr"/>
                      <a:endParaRPr lang="en-US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endParaRPr lang="en-US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endParaRPr lang="en-US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endParaRPr lang="en-US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endParaRPr lang="en-US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NHÓM</a:t>
                      </a:r>
                      <a:r>
                        <a:rPr lang="en-US" sz="2400" b="1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3,4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3600" b="1" i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endParaRPr lang="en-US" sz="3600" b="1" i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 fontAlgn="ctr"/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TP Đà Nẵng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ngành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nghiệp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xem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nghiệp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3600" b="1" i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5565" y="814070"/>
            <a:ext cx="12267565" cy="633984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5039" y="177165"/>
            <a:ext cx="8596668" cy="1320800"/>
          </a:xfrm>
        </p:spPr>
        <p:txBody>
          <a:bodyPr/>
          <a:lstStyle/>
          <a:p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4. Công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nghiệp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cơ khí - đóng tàu</a:t>
            </a:r>
            <a:endParaRPr lang="en-US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545" y="609600"/>
            <a:ext cx="9276080" cy="1320800"/>
          </a:xfrm>
        </p:spPr>
        <p:txBody>
          <a:bodyPr>
            <a:noAutofit/>
          </a:bodyPr>
          <a:lstStyle/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nghệ thông tin và điện tử</a:t>
            </a:r>
            <a:endParaRPr lang="en-US" sz="44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1576705"/>
            <a:ext cx="9276080" cy="4464685"/>
          </a:xfrm>
        </p:spPr>
        <p:txBody>
          <a:bodyPr>
            <a:normAutofit lnSpcReduction="10000"/>
          </a:bodyPr>
          <a:lstStyle/>
          <a:p>
            <a:pPr algn="just"/>
            <a:r>
              <a:rPr sz="3200">
                <a:sym typeface="+mn-ea"/>
              </a:rPr>
              <a:t>Ngành mũi nhọn trong chuyển đổi số và đô thị thông minh.</a:t>
            </a:r>
          </a:p>
          <a:p>
            <a:pPr algn="just"/>
            <a:r>
              <a:rPr sz="3200">
                <a:sym typeface="+mn-ea"/>
              </a:rPr>
              <a:t>Trung tâm tại Công viên phần mềm Đà Nẵng và Khu CNTT tập trung.</a:t>
            </a:r>
          </a:p>
          <a:p>
            <a:pPr algn="just"/>
            <a:r>
              <a:rPr sz="3200">
                <a:sym typeface="+mn-ea"/>
              </a:rPr>
              <a:t>Tăng trưởng lao động CNTT: 18.880 (2014) → 35.050 (2019).</a:t>
            </a:r>
          </a:p>
          <a:p>
            <a:pPr algn="just"/>
            <a:r>
              <a:rPr sz="3200">
                <a:sym typeface="+mn-ea"/>
              </a:rPr>
              <a:t>Tập trung vào phần mềm, dữ liệu, hệ thống quản lý, ứng dụng web và di động</a:t>
            </a:r>
            <a:r>
              <a:rPr sz="2000">
                <a:sym typeface="+mn-ea"/>
              </a:rPr>
              <a:t>.</a:t>
            </a:r>
            <a:endParaRPr lang="en-US" sz="200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389" y="414020"/>
            <a:ext cx="8596668" cy="1320800"/>
          </a:xfrm>
        </p:spPr>
        <p:txBody>
          <a:bodyPr>
            <a:noAutofit/>
          </a:bodyPr>
          <a:lstStyle/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5. </a:t>
            </a:r>
            <a:r>
              <a:rPr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nghệ thông tin và điện tử</a:t>
            </a:r>
            <a:endParaRPr lang="en-US" sz="4400" b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16025"/>
            <a:ext cx="12111355" cy="5759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6. </a:t>
            </a:r>
            <a:r>
              <a:rPr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Chế biến thủy sản – nông sản</a:t>
            </a:r>
            <a:endParaRPr lang="en-US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1740535"/>
            <a:ext cx="9264650" cy="4300855"/>
          </a:xfrm>
        </p:spPr>
        <p:txBody>
          <a:bodyPr/>
          <a:lstStyle/>
          <a:p>
            <a:pPr algn="just"/>
            <a:r>
              <a:rPr sz="3600">
                <a:sym typeface="+mn-ea"/>
              </a:rPr>
              <a:t>Đà Nẵng: chế biến hải sản, nước mắm, dịch vụ cảng cá, đóng tàu.</a:t>
            </a:r>
          </a:p>
          <a:p>
            <a:pPr algn="just"/>
            <a:r>
              <a:rPr sz="3600">
                <a:sym typeface="+mn-ea"/>
              </a:rPr>
              <a:t>Quảng Nam: chế biến nông – lâm sản, đồ gỗ, tinh dầu, thực phẩm xuất khẩu.</a:t>
            </a:r>
          </a:p>
          <a:p>
            <a:pPr algn="just"/>
            <a:r>
              <a:rPr sz="3600">
                <a:sym typeface="+mn-ea"/>
              </a:rPr>
              <a:t>Phát triển công nghiệp gắn với kinh tế biển và nông nghiệp công nghệ cao.</a:t>
            </a:r>
          </a:p>
          <a:p>
            <a:pPr marL="0" indent="0" algn="just">
              <a:buNone/>
            </a:pPr>
            <a:endParaRPr lang="en-US" sz="360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17805"/>
            <a:ext cx="8596668" cy="1320800"/>
          </a:xfrm>
        </p:spPr>
        <p:txBody>
          <a:bodyPr/>
          <a:lstStyle/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6. </a:t>
            </a:r>
            <a:r>
              <a:rPr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Chế biến thủy sản – nông sản</a:t>
            </a:r>
            <a:endParaRPr lang="en-US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23276" r="23276"/>
          <a:stretch>
            <a:fillRect/>
          </a:stretch>
        </p:blipFill>
        <p:spPr>
          <a:xfrm>
            <a:off x="0" y="1118235"/>
            <a:ext cx="12192635" cy="5673725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1176020"/>
            <a:ext cx="12192000" cy="5682615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/>
        </p:nvSpPr>
        <p:spPr>
          <a:xfrm>
            <a:off x="677334" y="21780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6. </a:t>
            </a:r>
            <a:r>
              <a:rPr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Chế biến thủy sản – nông sản</a:t>
            </a:r>
            <a:endParaRPr lang="en-US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Ngành hóa chất – năng lượng</a:t>
            </a:r>
            <a:endParaRPr lang="en-US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1664970"/>
            <a:ext cx="9070340" cy="4376420"/>
          </a:xfrm>
        </p:spPr>
        <p:txBody>
          <a:bodyPr/>
          <a:lstStyle/>
          <a:p>
            <a:pPr algn="just"/>
            <a:r>
              <a:rPr sz="3600">
                <a:sym typeface="+mn-ea"/>
              </a:rPr>
              <a:t>Sản xuất hóa chất cơ bản, sơn, vật liệu nhựa, phân bón, điện năng.</a:t>
            </a:r>
          </a:p>
          <a:p>
            <a:pPr algn="just"/>
            <a:r>
              <a:rPr sz="3600">
                <a:sym typeface="+mn-ea"/>
              </a:rPr>
              <a:t>Cung cấp nguyên liệu cho các ngành khác và phục vụ đời sống dân sinh.</a:t>
            </a:r>
          </a:p>
          <a:p>
            <a:pPr algn="just"/>
            <a:r>
              <a:rPr sz="3600">
                <a:sym typeface="+mn-ea"/>
              </a:rPr>
              <a:t>Định hướng phát triển năng lượng sạch, công nghệ cao, thân thiện môi trường.</a:t>
            </a:r>
            <a:endParaRPr lang="en-US" sz="360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850" y="1161415"/>
            <a:ext cx="12122150" cy="569658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7800" y="174625"/>
            <a:ext cx="8596630" cy="986155"/>
          </a:xfrm>
        </p:spPr>
        <p:txBody>
          <a:bodyPr/>
          <a:lstStyle/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sz="4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Ngành hóa chất – năng lượng</a:t>
            </a:r>
            <a:endParaRPr lang="en-US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545" y="609600"/>
            <a:ext cx="9491345" cy="1320800"/>
          </a:xfrm>
        </p:spPr>
        <p:txBody>
          <a:bodyPr/>
          <a:lstStyle/>
          <a:p>
            <a:pPr algn="ctr"/>
            <a:r>
              <a:rPr sz="48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Các khu công nghiệp trọng điểm</a:t>
            </a:r>
            <a:endParaRPr lang="en-US" sz="4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1929765"/>
            <a:ext cx="9189720" cy="4111625"/>
          </a:xfrm>
        </p:spPr>
        <p:txBody>
          <a:bodyPr>
            <a:noAutofit/>
          </a:bodyPr>
          <a:lstStyle/>
          <a:p>
            <a:pPr algn="just"/>
            <a:r>
              <a:rPr sz="3200">
                <a:sym typeface="+mn-ea"/>
              </a:rPr>
              <a:t>KCN Hòa Khánh – Đà Nẵng: Điện tử, cơ khí, nhà máy điện tử, robot tự động</a:t>
            </a:r>
          </a:p>
          <a:p>
            <a:pPr algn="just"/>
            <a:r>
              <a:rPr sz="3200">
                <a:sym typeface="+mn-ea"/>
              </a:rPr>
              <a:t>KCN Liên Chiểu – Đà Nẵng: Công nghệ cao, phòng thí nghiệm, dây chuyền hiện đại</a:t>
            </a:r>
          </a:p>
          <a:p>
            <a:pPr algn="just"/>
            <a:r>
              <a:rPr sz="3200">
                <a:sym typeface="+mn-ea"/>
              </a:rPr>
              <a:t>KCN Tam Thăng – Quảng Nam cũ: Chế biến thực phẩm, kho lạnh, dây chuyền chế biến</a:t>
            </a:r>
          </a:p>
          <a:p>
            <a:pPr algn="just"/>
            <a:r>
              <a:rPr sz="3200">
                <a:sym typeface="+mn-ea"/>
              </a:rPr>
              <a:t>KCN Núi Thành – Quảng Nam cũ: Đóng tàu, xưởng đóng tàu, cần cẩu, máy CNC</a:t>
            </a:r>
            <a:endParaRPr lang="en-US" sz="3200">
              <a:sym typeface="+mn-e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11236760" cy="3880773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may)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fontAlgn="base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 fontAlgn="base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ráp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 ở TP Đà Nẵng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545" y="1047115"/>
            <a:ext cx="9154795" cy="1320800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nghiệp đóng vai trò quan trọng trong phát triển kinh tế -xã hội của Đà Nẵng:</a:t>
            </a:r>
            <a:b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524" y="2368023"/>
            <a:ext cx="10981266" cy="2718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Thúc đẩy tăng trưởng kinh tế.</a:t>
            </a:r>
            <a:br>
              <a:rPr lang="en-US" altLang="en-US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altLang="en-US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Nâng cao năng suất lao động.</a:t>
            </a:r>
            <a:br>
              <a:rPr lang="en-US" altLang="en-US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altLang="en-US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Tạo việc làm, thu nhập.</a:t>
            </a:r>
            <a:br>
              <a:rPr lang="en-US" altLang="en-US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altLang="en-US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Chuyển dịch cơ cấu kinh tế.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545" y="609600"/>
            <a:ext cx="8923655" cy="1320800"/>
          </a:xfrm>
        </p:spPr>
        <p:txBody>
          <a:bodyPr>
            <a:normAutofit fontScale="90000"/>
          </a:bodyPr>
          <a:lstStyle/>
          <a:p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như:</a:t>
            </a:r>
            <a:br>
              <a:rPr lang="en-US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885" y="1699260"/>
            <a:ext cx="10981055" cy="44030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Công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nghiệp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sản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xuất-lắp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ráp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ô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tô.</a:t>
            </a:r>
            <a:b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Công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nghiệp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vật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liệu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xây</a:t>
            </a: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dựng.</a:t>
            </a:r>
            <a:br>
              <a:rPr lang="en-US" sz="3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Công nghiệp dệt may.</a:t>
            </a:r>
            <a:b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Công nghiệp cơ khí - đóng tàu.</a:t>
            </a:r>
            <a:b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Chế biến thủy sản - nông sản. </a:t>
            </a:r>
            <a:b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Công nghệ thông tin và điện tử</a:t>
            </a:r>
            <a:b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sz="3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Hóa chất-năng lượng.</a:t>
            </a:r>
            <a:endParaRPr lang="en-US" sz="32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0" y="90170"/>
            <a:ext cx="12106910" cy="6767830"/>
            <a:chOff x="-3364" y="-4241"/>
            <a:chExt cx="3852672" cy="2884380"/>
          </a:xfrm>
        </p:grpSpPr>
        <p:pic>
          <p:nvPicPr>
            <p:cNvPr id="5" name="Picture 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-3364" y="-4241"/>
              <a:ext cx="3852672" cy="2884380"/>
            </a:xfrm>
            <a:prstGeom prst="rect">
              <a:avLst/>
            </a:prstGeom>
          </p:spPr>
        </p:pic>
        <p:sp>
          <p:nvSpPr>
            <p:cNvPr id="6" name="Shape 37549"/>
            <p:cNvSpPr/>
            <p:nvPr/>
          </p:nvSpPr>
          <p:spPr>
            <a:xfrm>
              <a:off x="3" y="6"/>
              <a:ext cx="3848519" cy="2478951"/>
            </a:xfrm>
            <a:custGeom>
              <a:avLst/>
              <a:gdLst/>
              <a:ahLst/>
              <a:cxnLst/>
              <a:rect l="0" t="0" r="0" b="0"/>
              <a:pathLst>
                <a:path w="3848519" h="2478951">
                  <a:moveTo>
                    <a:pt x="121069" y="0"/>
                  </a:moveTo>
                  <a:cubicBezTo>
                    <a:pt x="54204" y="0"/>
                    <a:pt x="0" y="54204"/>
                    <a:pt x="0" y="121069"/>
                  </a:cubicBezTo>
                  <a:lnTo>
                    <a:pt x="0" y="2357882"/>
                  </a:lnTo>
                  <a:cubicBezTo>
                    <a:pt x="0" y="2424747"/>
                    <a:pt x="54204" y="2478951"/>
                    <a:pt x="121069" y="2478951"/>
                  </a:cubicBezTo>
                  <a:lnTo>
                    <a:pt x="3727450" y="2478951"/>
                  </a:lnTo>
                  <a:cubicBezTo>
                    <a:pt x="3794315" y="2478951"/>
                    <a:pt x="3848519" y="2424747"/>
                    <a:pt x="3848519" y="2357882"/>
                  </a:cubicBezTo>
                  <a:lnTo>
                    <a:pt x="3848519" y="121069"/>
                  </a:lnTo>
                  <a:cubicBezTo>
                    <a:pt x="3848519" y="54204"/>
                    <a:pt x="3794315" y="0"/>
                    <a:pt x="3727450" y="0"/>
                  </a:cubicBezTo>
                  <a:lnTo>
                    <a:pt x="121069" y="0"/>
                  </a:lnTo>
                  <a:close/>
                </a:path>
              </a:pathLst>
            </a:custGeom>
            <a:ln w="5042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954" y="581660"/>
            <a:ext cx="8596668" cy="1320800"/>
          </a:xfrm>
        </p:spPr>
        <p:txBody>
          <a:bodyPr/>
          <a:lstStyle/>
          <a:p>
            <a:pPr algn="l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ráp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</a:p>
        </p:txBody>
      </p:sp>
      <p:sp>
        <p:nvSpPr>
          <p:cNvPr id="4" name="Oval 3"/>
          <p:cNvSpPr/>
          <p:nvPr/>
        </p:nvSpPr>
        <p:spPr>
          <a:xfrm rot="10800000" flipV="1">
            <a:off x="1954530" y="1902534"/>
            <a:ext cx="7073153" cy="38787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THACO?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bldLvl="0" animBg="1"/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35355" y="83185"/>
            <a:ext cx="10408920" cy="3487420"/>
            <a:chOff x="-4304" y="-2792"/>
            <a:chExt cx="5385815" cy="2299508"/>
          </a:xfrm>
        </p:grpSpPr>
        <p:pic>
          <p:nvPicPr>
            <p:cNvPr id="5" name="Picture 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-4304" y="-2792"/>
              <a:ext cx="2636520" cy="2017776"/>
            </a:xfrm>
            <a:prstGeom prst="rect">
              <a:avLst/>
            </a:prstGeom>
          </p:spPr>
        </p:pic>
        <p:sp>
          <p:nvSpPr>
            <p:cNvPr id="6" name="Shape 37614"/>
            <p:cNvSpPr/>
            <p:nvPr/>
          </p:nvSpPr>
          <p:spPr>
            <a:xfrm>
              <a:off x="1" y="0"/>
              <a:ext cx="2631021" cy="2014842"/>
            </a:xfrm>
            <a:custGeom>
              <a:avLst/>
              <a:gdLst/>
              <a:ahLst/>
              <a:cxnLst/>
              <a:rect l="0" t="0" r="0" b="0"/>
              <a:pathLst>
                <a:path w="2631021" h="2014842">
                  <a:moveTo>
                    <a:pt x="0" y="0"/>
                  </a:moveTo>
                  <a:lnTo>
                    <a:pt x="0" y="1805394"/>
                  </a:lnTo>
                  <a:cubicBezTo>
                    <a:pt x="0" y="1921078"/>
                    <a:pt x="93777" y="2014842"/>
                    <a:pt x="209448" y="2014842"/>
                  </a:cubicBezTo>
                  <a:lnTo>
                    <a:pt x="2631021" y="2014842"/>
                  </a:lnTo>
                  <a:lnTo>
                    <a:pt x="2631021" y="132283"/>
                  </a:lnTo>
                  <a:cubicBezTo>
                    <a:pt x="2631021" y="59220"/>
                    <a:pt x="2571801" y="0"/>
                    <a:pt x="2498738" y="0"/>
                  </a:cubicBezTo>
                  <a:lnTo>
                    <a:pt x="0" y="0"/>
                  </a:lnTo>
                  <a:close/>
                </a:path>
              </a:pathLst>
            </a:custGeom>
            <a:ln w="7772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pic>
          <p:nvPicPr>
            <p:cNvPr id="7" name="Picture 6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748039" y="25655"/>
              <a:ext cx="2633472" cy="2011680"/>
            </a:xfrm>
            <a:prstGeom prst="rect">
              <a:avLst/>
            </a:prstGeom>
          </p:spPr>
        </p:pic>
        <p:sp>
          <p:nvSpPr>
            <p:cNvPr id="8" name="Shape 37617"/>
            <p:cNvSpPr/>
            <p:nvPr/>
          </p:nvSpPr>
          <p:spPr>
            <a:xfrm>
              <a:off x="2750101" y="21205"/>
              <a:ext cx="2631021" cy="2014842"/>
            </a:xfrm>
            <a:custGeom>
              <a:avLst/>
              <a:gdLst/>
              <a:ahLst/>
              <a:cxnLst/>
              <a:rect l="0" t="0" r="0" b="0"/>
              <a:pathLst>
                <a:path w="2631021" h="2014842">
                  <a:moveTo>
                    <a:pt x="0" y="0"/>
                  </a:moveTo>
                  <a:lnTo>
                    <a:pt x="0" y="1805394"/>
                  </a:lnTo>
                  <a:cubicBezTo>
                    <a:pt x="0" y="1921078"/>
                    <a:pt x="93777" y="2014842"/>
                    <a:pt x="209448" y="2014842"/>
                  </a:cubicBezTo>
                  <a:lnTo>
                    <a:pt x="2631021" y="2014842"/>
                  </a:lnTo>
                  <a:lnTo>
                    <a:pt x="2631021" y="132283"/>
                  </a:lnTo>
                  <a:cubicBezTo>
                    <a:pt x="2631021" y="59220"/>
                    <a:pt x="2571801" y="0"/>
                    <a:pt x="2498738" y="0"/>
                  </a:cubicBezTo>
                  <a:lnTo>
                    <a:pt x="0" y="0"/>
                  </a:lnTo>
                  <a:close/>
                </a:path>
              </a:pathLst>
            </a:custGeom>
            <a:ln w="7772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47999" y="2086568"/>
              <a:ext cx="1643646" cy="2030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0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</a:t>
              </a:r>
              <a:r>
                <a:rPr lang="en-US" sz="14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hân</a:t>
              </a:r>
              <a:r>
                <a:rPr lang="en-US" sz="14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4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xưởng</a:t>
              </a:r>
              <a:r>
                <a:rPr lang="en-US" sz="14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4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lắp</a:t>
              </a:r>
              <a:r>
                <a:rPr lang="en-US" sz="14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4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ráp</a:t>
              </a:r>
              <a:r>
                <a:rPr lang="en-US" sz="14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4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ôtô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544511" y="2093646"/>
              <a:ext cx="1042204" cy="20307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Phân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xưởng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lắp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ráp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xe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bus/tải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914400" y="3718560"/>
            <a:ext cx="10965180" cy="3068956"/>
            <a:chOff x="-2905" y="-2552"/>
            <a:chExt cx="5384026" cy="2290182"/>
          </a:xfrm>
        </p:grpSpPr>
        <p:pic>
          <p:nvPicPr>
            <p:cNvPr id="12" name="Picture 1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-2905" y="-2552"/>
              <a:ext cx="2633473" cy="2017776"/>
            </a:xfrm>
            <a:prstGeom prst="rect">
              <a:avLst/>
            </a:prstGeom>
          </p:spPr>
        </p:pic>
        <p:sp>
          <p:nvSpPr>
            <p:cNvPr id="13" name="Shape 40268"/>
            <p:cNvSpPr/>
            <p:nvPr/>
          </p:nvSpPr>
          <p:spPr>
            <a:xfrm>
              <a:off x="0" y="8"/>
              <a:ext cx="2631021" cy="2014842"/>
            </a:xfrm>
            <a:custGeom>
              <a:avLst/>
              <a:gdLst/>
              <a:ahLst/>
              <a:cxnLst/>
              <a:rect l="0" t="0" r="0" b="0"/>
              <a:pathLst>
                <a:path w="2631021" h="2014842">
                  <a:moveTo>
                    <a:pt x="0" y="0"/>
                  </a:moveTo>
                  <a:lnTo>
                    <a:pt x="0" y="1805394"/>
                  </a:lnTo>
                  <a:cubicBezTo>
                    <a:pt x="0" y="1921078"/>
                    <a:pt x="93777" y="2014842"/>
                    <a:pt x="209448" y="2014842"/>
                  </a:cubicBezTo>
                  <a:lnTo>
                    <a:pt x="2631021" y="2014842"/>
                  </a:lnTo>
                  <a:lnTo>
                    <a:pt x="2631021" y="132283"/>
                  </a:lnTo>
                  <a:cubicBezTo>
                    <a:pt x="2631021" y="59220"/>
                    <a:pt x="2571801" y="0"/>
                    <a:pt x="2498738" y="0"/>
                  </a:cubicBezTo>
                  <a:lnTo>
                    <a:pt x="0" y="0"/>
                  </a:lnTo>
                  <a:close/>
                </a:path>
              </a:pathLst>
            </a:custGeom>
            <a:ln w="7772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pic>
          <p:nvPicPr>
            <p:cNvPr id="14" name="Picture 13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2746390" y="23863"/>
              <a:ext cx="2633472" cy="2011680"/>
            </a:xfrm>
            <a:prstGeom prst="rect">
              <a:avLst/>
            </a:prstGeom>
          </p:spPr>
        </p:pic>
        <p:sp>
          <p:nvSpPr>
            <p:cNvPr id="15" name="Shape 40271"/>
            <p:cNvSpPr/>
            <p:nvPr/>
          </p:nvSpPr>
          <p:spPr>
            <a:xfrm>
              <a:off x="2750100" y="10"/>
              <a:ext cx="2631021" cy="2036051"/>
            </a:xfrm>
            <a:custGeom>
              <a:avLst/>
              <a:gdLst/>
              <a:ahLst/>
              <a:cxnLst/>
              <a:rect l="0" t="0" r="0" b="0"/>
              <a:pathLst>
                <a:path w="2631021" h="2036051">
                  <a:moveTo>
                    <a:pt x="0" y="0"/>
                  </a:moveTo>
                  <a:lnTo>
                    <a:pt x="0" y="1826603"/>
                  </a:lnTo>
                  <a:cubicBezTo>
                    <a:pt x="0" y="1942275"/>
                    <a:pt x="93777" y="2036051"/>
                    <a:pt x="209448" y="2036051"/>
                  </a:cubicBezTo>
                  <a:lnTo>
                    <a:pt x="2631021" y="2036051"/>
                  </a:lnTo>
                  <a:lnTo>
                    <a:pt x="2631021" y="132283"/>
                  </a:lnTo>
                  <a:cubicBezTo>
                    <a:pt x="2631021" y="59220"/>
                    <a:pt x="2571801" y="0"/>
                    <a:pt x="2498738" y="0"/>
                  </a:cubicBezTo>
                  <a:lnTo>
                    <a:pt x="0" y="0"/>
                  </a:lnTo>
                  <a:close/>
                </a:path>
              </a:pathLst>
            </a:custGeom>
            <a:ln w="7772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67453" y="2035792"/>
              <a:ext cx="2089214" cy="2030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Khu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trưng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bày,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bán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loại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xe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551782" y="2084600"/>
              <a:ext cx="1646687" cy="2030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Trường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cao</a:t>
              </a:r>
              <a:r>
                <a:rPr lang="en-US" sz="1200" b="1" spc="-1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đẳng</a:t>
              </a:r>
              <a:r>
                <a:rPr lang="en-US" sz="1200" b="1" spc="-55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Thaco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35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08976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951*550"/>
  <p:tag name="TABLE_ENDDRAG_RECT" val="2*0*951*55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911*464"/>
  <p:tag name="TABLE_ENDDRAG_RECT" val="23*75*911*464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1202</Words>
  <Application>Microsoft Office PowerPoint</Application>
  <PresentationFormat>Widescreen</PresentationFormat>
  <Paragraphs>91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Times New Roman</vt:lpstr>
      <vt:lpstr>Trebuchet MS</vt:lpstr>
      <vt:lpstr>Wingdings 3</vt:lpstr>
      <vt:lpstr>Facet</vt:lpstr>
      <vt:lpstr>CHỦ ĐỀ 4 CÔNG NGHIỆP TRỌNG ĐIỂM  THÀNH PHỐ ĐÀ NẴNG</vt:lpstr>
      <vt:lpstr>PowerPoint Presentation</vt:lpstr>
      <vt:lpstr>Công nghiệp đóng vai trò quan trọng trong phát triển kinh tế -xã hội của Đà Nẵng:    </vt:lpstr>
      <vt:lpstr>Những ngành công nghiệp được xem là Công nghiệp trọng điểm như: </vt:lpstr>
      <vt:lpstr>PowerPoint Presentation</vt:lpstr>
      <vt:lpstr>1. Công nghiệp lắp ráp ô tô</vt:lpstr>
      <vt:lpstr>PowerPoint Presentation</vt:lpstr>
      <vt:lpstr>PowerPoint Presentation</vt:lpstr>
      <vt:lpstr>PowerPoint Presentation</vt:lpstr>
      <vt:lpstr>1. Công nghiệp lắp ráp ô tô</vt:lpstr>
      <vt:lpstr>2. Công nghiệp vật liệu xây dựng</vt:lpstr>
      <vt:lpstr>2. Công nghiệp vật liệu xây dựng</vt:lpstr>
      <vt:lpstr>Công nghiệp vật liệu xây dựng</vt:lpstr>
      <vt:lpstr>3. Công nghiệp dệt may</vt:lpstr>
      <vt:lpstr>PowerPoint Presentation</vt:lpstr>
      <vt:lpstr>PowerPoint Presentation</vt:lpstr>
      <vt:lpstr>3. Công nghiệp dệt may</vt:lpstr>
      <vt:lpstr>4. Công nghiệp cơ khí - đóng tàu</vt:lpstr>
      <vt:lpstr>4. Công nghiệp cơ khí - đóng tàu</vt:lpstr>
      <vt:lpstr>4. Công nghiệp cơ khí - đóng tàu</vt:lpstr>
      <vt:lpstr>5. Công nghệ thông tin và điện tử</vt:lpstr>
      <vt:lpstr>5. Công nghệ thông tin và điện tử</vt:lpstr>
      <vt:lpstr>6. Chế biến thủy sản – nông sản</vt:lpstr>
      <vt:lpstr>6. Chế biến thủy sản – nông sản</vt:lpstr>
      <vt:lpstr>PowerPoint Presentation</vt:lpstr>
      <vt:lpstr>7. Ngành hóa chất – năng lượng</vt:lpstr>
      <vt:lpstr>7. Ngành hóa chất – năng lượng</vt:lpstr>
      <vt:lpstr>Các khu công nghiệp trọng điểm</vt:lpstr>
      <vt:lpstr>Vận dụng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 4 NGÀNH CÔNG NGHIỆP TRỌNG ĐIỂM  TỈNH QUẢNG NAM</dc:title>
  <dc:creator>Admin</dc:creator>
  <cp:lastModifiedBy>Quốc Ngô Phi</cp:lastModifiedBy>
  <cp:revision>20</cp:revision>
  <dcterms:created xsi:type="dcterms:W3CDTF">2023-03-31T00:55:00Z</dcterms:created>
  <dcterms:modified xsi:type="dcterms:W3CDTF">2025-11-24T17:35:49Z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46CC8882C81F40D5A360EBD3C7954AD6_13</vt:lpwstr>
  </property>
  <property fmtid="{D5CDD505-2E9C-101B-9397-08002B2CF9AE}" pid="3" name="KSOProductBuildVer">
    <vt:lpwstr>1033-12.2.0.23131</vt:lpwstr>
  </property>
</Properties>
</file>