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55"/>
  </p:notesMasterIdLst>
  <p:sldIdLst>
    <p:sldId id="336" r:id="rId2"/>
    <p:sldId id="391" r:id="rId3"/>
    <p:sldId id="594" r:id="rId4"/>
    <p:sldId id="591" r:id="rId5"/>
    <p:sldId id="592" r:id="rId6"/>
    <p:sldId id="491" r:id="rId7"/>
    <p:sldId id="553" r:id="rId8"/>
    <p:sldId id="595" r:id="rId9"/>
    <p:sldId id="598" r:id="rId10"/>
    <p:sldId id="597" r:id="rId11"/>
    <p:sldId id="596" r:id="rId12"/>
    <p:sldId id="599" r:id="rId13"/>
    <p:sldId id="600" r:id="rId14"/>
    <p:sldId id="601" r:id="rId15"/>
    <p:sldId id="502" r:id="rId16"/>
    <p:sldId id="501" r:id="rId17"/>
    <p:sldId id="566" r:id="rId18"/>
    <p:sldId id="606" r:id="rId19"/>
    <p:sldId id="605" r:id="rId20"/>
    <p:sldId id="604" r:id="rId21"/>
    <p:sldId id="603" r:id="rId22"/>
    <p:sldId id="602" r:id="rId23"/>
    <p:sldId id="609" r:id="rId24"/>
    <p:sldId id="610" r:id="rId25"/>
    <p:sldId id="611" r:id="rId26"/>
    <p:sldId id="607" r:id="rId27"/>
    <p:sldId id="608" r:id="rId28"/>
    <p:sldId id="612" r:id="rId29"/>
    <p:sldId id="616" r:id="rId30"/>
    <p:sldId id="613" r:id="rId31"/>
    <p:sldId id="614" r:id="rId32"/>
    <p:sldId id="615" r:id="rId33"/>
    <p:sldId id="617" r:id="rId34"/>
    <p:sldId id="618" r:id="rId35"/>
    <p:sldId id="619" r:id="rId36"/>
    <p:sldId id="624" r:id="rId37"/>
    <p:sldId id="621" r:id="rId38"/>
    <p:sldId id="625" r:id="rId39"/>
    <p:sldId id="622" r:id="rId40"/>
    <p:sldId id="623" r:id="rId41"/>
    <p:sldId id="626" r:id="rId42"/>
    <p:sldId id="620" r:id="rId43"/>
    <p:sldId id="629" r:id="rId44"/>
    <p:sldId id="631" r:id="rId45"/>
    <p:sldId id="632" r:id="rId46"/>
    <p:sldId id="515" r:id="rId47"/>
    <p:sldId id="633" r:id="rId48"/>
    <p:sldId id="635" r:id="rId49"/>
    <p:sldId id="634" r:id="rId50"/>
    <p:sldId id="630" r:id="rId51"/>
    <p:sldId id="550" r:id="rId52"/>
    <p:sldId id="638" r:id="rId53"/>
    <p:sldId id="63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BB8E12-1499-4748-82B6-9E8D31907F1F}">
          <p14:sldIdLst>
            <p14:sldId id="336"/>
            <p14:sldId id="391"/>
            <p14:sldId id="594"/>
            <p14:sldId id="591"/>
            <p14:sldId id="592"/>
            <p14:sldId id="491"/>
            <p14:sldId id="553"/>
            <p14:sldId id="595"/>
            <p14:sldId id="598"/>
            <p14:sldId id="597"/>
            <p14:sldId id="596"/>
            <p14:sldId id="599"/>
            <p14:sldId id="600"/>
            <p14:sldId id="601"/>
            <p14:sldId id="502"/>
            <p14:sldId id="501"/>
            <p14:sldId id="566"/>
            <p14:sldId id="606"/>
            <p14:sldId id="605"/>
            <p14:sldId id="604"/>
            <p14:sldId id="603"/>
            <p14:sldId id="602"/>
            <p14:sldId id="609"/>
            <p14:sldId id="610"/>
            <p14:sldId id="611"/>
            <p14:sldId id="607"/>
            <p14:sldId id="608"/>
            <p14:sldId id="612"/>
            <p14:sldId id="616"/>
            <p14:sldId id="613"/>
            <p14:sldId id="614"/>
            <p14:sldId id="615"/>
            <p14:sldId id="617"/>
            <p14:sldId id="618"/>
            <p14:sldId id="619"/>
            <p14:sldId id="624"/>
            <p14:sldId id="621"/>
            <p14:sldId id="625"/>
            <p14:sldId id="622"/>
            <p14:sldId id="623"/>
            <p14:sldId id="626"/>
            <p14:sldId id="620"/>
            <p14:sldId id="629"/>
            <p14:sldId id="631"/>
            <p14:sldId id="632"/>
            <p14:sldId id="515"/>
            <p14:sldId id="633"/>
            <p14:sldId id="635"/>
            <p14:sldId id="634"/>
            <p14:sldId id="630"/>
            <p14:sldId id="550"/>
            <p14:sldId id="638"/>
            <p14:sldId id="637"/>
          </p14:sldIdLst>
        </p14:section>
        <p14:section name="Untitled Section" id="{3B58D306-D478-4B2F-A32A-7D74E912701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006C3"/>
    <a:srgbClr val="FFFF99"/>
    <a:srgbClr val="3ADCF2"/>
    <a:srgbClr val="FF5050"/>
    <a:srgbClr val="FFFF69"/>
    <a:srgbClr val="93F46C"/>
    <a:srgbClr val="DEBBA6"/>
    <a:srgbClr val="F98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92" autoAdjust="0"/>
    <p:restoredTop sz="86323" autoAdjust="0"/>
  </p:normalViewPr>
  <p:slideViewPr>
    <p:cSldViewPr snapToGrid="0">
      <p:cViewPr varScale="1">
        <p:scale>
          <a:sx n="64" d="100"/>
          <a:sy n="64" d="100"/>
        </p:scale>
        <p:origin x="784"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44" d="100"/>
        <a:sy n="44" d="100"/>
      </p:scale>
      <p:origin x="0" y="-1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42C435-DC8E-45EF-B8F1-F81EF2F62400}" type="datetimeFigureOut">
              <a:rPr lang="en-US" smtClean="0"/>
              <a:t>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A3B66-91D6-4396-8E33-8EB8D1B34F19}" type="slidenum">
              <a:rPr lang="en-US" smtClean="0"/>
              <a:t>‹#›</a:t>
            </a:fld>
            <a:endParaRPr lang="en-US"/>
          </a:p>
        </p:txBody>
      </p:sp>
    </p:spTree>
    <p:extLst>
      <p:ext uri="{BB962C8B-B14F-4D97-AF65-F5344CB8AC3E}">
        <p14:creationId xmlns:p14="http://schemas.microsoft.com/office/powerpoint/2010/main" val="334814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57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83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36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0133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20933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32196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3452619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713289" y="3140481"/>
            <a:ext cx="4468200" cy="2022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sz="4700">
                <a:latin typeface="Roboto"/>
                <a:ea typeface="Roboto"/>
                <a:cs typeface="Roboto"/>
                <a:sym typeface="Roboto"/>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6" name="Google Shape;66;p10"/>
          <p:cNvSpPr txBox="1">
            <a:spLocks noGrp="1"/>
          </p:cNvSpPr>
          <p:nvPr>
            <p:ph type="subTitle" idx="1"/>
          </p:nvPr>
        </p:nvSpPr>
        <p:spPr>
          <a:xfrm>
            <a:off x="712250" y="4961000"/>
            <a:ext cx="4878600" cy="58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800">
                <a:latin typeface="Roboto"/>
                <a:ea typeface="Roboto"/>
                <a:cs typeface="Roboto"/>
                <a:sym typeface="Roboto"/>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67" name="Google Shape;67;p10"/>
          <p:cNvSpPr txBox="1">
            <a:spLocks noGrp="1"/>
          </p:cNvSpPr>
          <p:nvPr>
            <p:ph type="title" idx="2"/>
          </p:nvPr>
        </p:nvSpPr>
        <p:spPr>
          <a:xfrm>
            <a:off x="866778" y="1397007"/>
            <a:ext cx="1286400" cy="1679600"/>
          </a:xfrm>
          <a:prstGeom prst="rect">
            <a:avLst/>
          </a:prstGeom>
          <a:solidFill>
            <a:schemeClr val="accent6"/>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7200">
                <a:solidFill>
                  <a:schemeClr val="lt1"/>
                </a:solidFill>
                <a:latin typeface="Roboto"/>
                <a:ea typeface="Roboto"/>
                <a:cs typeface="Roboto"/>
                <a:sym typeface="Roboto"/>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8" name="Google Shape;68;p10"/>
          <p:cNvSpPr/>
          <p:nvPr/>
        </p:nvSpPr>
        <p:spPr>
          <a:xfrm>
            <a:off x="8787125" y="6300867"/>
            <a:ext cx="57300" cy="76400"/>
          </a:xfrm>
          <a:prstGeom prst="ellipse">
            <a:avLst/>
          </a:prstGeom>
          <a:solidFill>
            <a:srgbClr val="C0CAE6">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Tree>
    <p:extLst>
      <p:ext uri="{BB962C8B-B14F-4D97-AF65-F5344CB8AC3E}">
        <p14:creationId xmlns:p14="http://schemas.microsoft.com/office/powerpoint/2010/main" val="4249802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solidFill>
                  <a:srgbClr val="57A92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vi-VN" dirty="0"/>
          </a:p>
        </p:txBody>
      </p:sp>
      <p:sp>
        <p:nvSpPr>
          <p:cNvPr id="4" name="Date Placeholder 3"/>
          <p:cNvSpPr>
            <a:spLocks noGrp="1"/>
          </p:cNvSpPr>
          <p:nvPr>
            <p:ph type="dt" sz="half" idx="10"/>
          </p:nvPr>
        </p:nvSpPr>
        <p:spPr/>
        <p:txBody>
          <a:bodyPr/>
          <a:lstStyle/>
          <a:p>
            <a:fld id="{FFF2A0F5-18D0-4BE3-9589-D138DD250653}" type="datetimeFigureOut">
              <a:rPr lang="vi-VN" smtClean="0"/>
              <a:t>21/01/2025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152532468"/>
      </p:ext>
    </p:extLst>
  </p:cSld>
  <p:clrMapOvr>
    <a:masterClrMapping/>
  </p:clrMapOvr>
  <p:extLst>
    <p:ext uri="{DCECCB84-F9BA-43D5-87BE-67443E8EF086}">
      <p15:sldGuideLst xmlns:p15="http://schemas.microsoft.com/office/powerpoint/2012/main">
        <p15:guide id="1" orient="horz" pos="144">
          <p15:clr>
            <a:srgbClr val="FBAE40"/>
          </p15:clr>
        </p15:guide>
        <p15:guide id="2" pos="240">
          <p15:clr>
            <a:srgbClr val="FBAE40"/>
          </p15:clr>
        </p15:guide>
        <p15:guide id="3" pos="7464">
          <p15:clr>
            <a:srgbClr val="FBAE40"/>
          </p15:clr>
        </p15:guide>
        <p15:guide id="4" orient="horz" pos="41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413933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370212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D7F29-9208-47B8-BFAE-221977015D0A}"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190040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9D7F29-9208-47B8-BFAE-221977015D0A}"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12417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9D7F29-9208-47B8-BFAE-221977015D0A}"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340455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D7F29-9208-47B8-BFAE-221977015D0A}"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76697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69D7F29-9208-47B8-BFAE-221977015D0A}"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78824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69D7F29-9208-47B8-BFAE-221977015D0A}"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190298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9D7F29-9208-47B8-BFAE-221977015D0A}" type="datetimeFigureOut">
              <a:rPr lang="en-US" smtClean="0"/>
              <a:t>1/21/2025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ED0139-1AA7-4312-B087-4C77B2E5BB9E}" type="slidenum">
              <a:rPr lang="en-US" smtClean="0"/>
              <a:t>‹#›</a:t>
            </a:fld>
            <a:endParaRPr lang="en-US"/>
          </a:p>
        </p:txBody>
      </p:sp>
    </p:spTree>
    <p:extLst>
      <p:ext uri="{BB962C8B-B14F-4D97-AF65-F5344CB8AC3E}">
        <p14:creationId xmlns:p14="http://schemas.microsoft.com/office/powerpoint/2010/main" val="19089090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flower-wallpapers-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381000" y="838200"/>
            <a:ext cx="8153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US" sz="3600" b="1" i="1" dirty="0">
                <a:solidFill>
                  <a:srgbClr val="FF0000"/>
                </a:solidFill>
                <a:latin typeface="Times New Roman" pitchFamily="18" charset="0"/>
              </a:rPr>
              <a:t>CHÀO MỪNG QUÝ THẦY CÔ  GIÁO  VỀ DỰ GIỜ  THĂM LỚP!</a:t>
            </a:r>
            <a:endParaRPr lang="en-US" dirty="0">
              <a:solidFill>
                <a:schemeClr val="tx2"/>
              </a:solidFill>
              <a:latin typeface="Arial" pitchFamily="34" charset="0"/>
            </a:endParaRPr>
          </a:p>
        </p:txBody>
      </p:sp>
    </p:spTree>
    <p:extLst>
      <p:ext uri="{BB962C8B-B14F-4D97-AF65-F5344CB8AC3E}">
        <p14:creationId xmlns:p14="http://schemas.microsoft.com/office/powerpoint/2010/main" val="3142091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 y="-7144"/>
            <a:ext cx="8763000" cy="5909310"/>
          </a:xfrm>
          <a:prstGeom prst="rect">
            <a:avLst/>
          </a:prstGeom>
        </p:spPr>
        <p:txBody>
          <a:bodyPr wrap="square">
            <a:spAutoFit/>
          </a:bodyPr>
          <a:lstStyle/>
          <a:p>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Việc</a:t>
            </a:r>
            <a:r>
              <a:rPr lang="vi-VN" sz="5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giao</a:t>
            </a:r>
            <a:r>
              <a:rPr lang="vi-VN" sz="5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lưu</a:t>
            </a:r>
            <a:r>
              <a:rPr lang="vi-VN" sz="5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hội</a:t>
            </a:r>
            <a:r>
              <a:rPr lang="vi-VN" sz="5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nhập</a:t>
            </a:r>
            <a:r>
              <a:rPr lang="vi-VN" sz="5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văn</a:t>
            </a:r>
            <a:r>
              <a:rPr lang="vi-VN" sz="5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hóa</a:t>
            </a:r>
            <a:r>
              <a:rPr lang="vi-VN" sz="5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quốc</a:t>
            </a:r>
            <a:r>
              <a:rPr lang="vi-VN" sz="5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tế</a:t>
            </a:r>
            <a:r>
              <a:rPr lang="vi-VN" sz="5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góp</a:t>
            </a:r>
            <a:r>
              <a:rPr lang="vi-VN" sz="5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phần</a:t>
            </a:r>
            <a:r>
              <a:rPr lang="vi-VN" sz="5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nâng</a:t>
            </a:r>
            <a:r>
              <a:rPr lang="vi-VN" sz="5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cao</a:t>
            </a:r>
            <a:r>
              <a:rPr lang="vi-VN" sz="5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nhận</a:t>
            </a:r>
            <a:r>
              <a:rPr lang="vi-VN" sz="5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thức</a:t>
            </a:r>
            <a:r>
              <a:rPr lang="vi-VN" sz="5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vi-VN" sz="5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người dân</a:t>
            </a:r>
            <a:r>
              <a:rPr lang="vi-VN" sz="54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Quảng</a:t>
            </a:r>
            <a:r>
              <a:rPr lang="vi-VN" sz="54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Nam</a:t>
            </a:r>
            <a:r>
              <a:rPr lang="vi-VN" sz="5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về</a:t>
            </a:r>
            <a:r>
              <a:rPr lang="vi-VN" sz="5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giá</a:t>
            </a:r>
            <a:r>
              <a:rPr lang="vi-VN" sz="54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trị</a:t>
            </a:r>
            <a:r>
              <a:rPr lang="vi-VN" sz="5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vi-VN" sz="54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vi-VN" sz="5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di</a:t>
            </a:r>
            <a:r>
              <a:rPr lang="vi-VN" sz="5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sản</a:t>
            </a:r>
            <a:r>
              <a:rPr lang="vi-VN" sz="54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văn</a:t>
            </a:r>
            <a:r>
              <a:rPr lang="vi-VN" sz="5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hóa</a:t>
            </a:r>
            <a:r>
              <a:rPr lang="vi-VN" sz="54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cũng</a:t>
            </a:r>
            <a:r>
              <a:rPr lang="vi-VN" sz="54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như</a:t>
            </a:r>
            <a:r>
              <a:rPr lang="vi-VN" sz="54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ý</a:t>
            </a:r>
            <a:r>
              <a:rPr lang="vi-VN" sz="5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thức</a:t>
            </a:r>
            <a:r>
              <a:rPr lang="vi-VN" sz="54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bảo</a:t>
            </a:r>
            <a:r>
              <a:rPr lang="vi-VN" sz="54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tồn,</a:t>
            </a:r>
            <a:r>
              <a:rPr lang="vi-VN" sz="5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phát</a:t>
            </a:r>
            <a:r>
              <a:rPr lang="vi-VN" sz="54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huy những giá trị văn hóa đặc sắc của tỉnh</a:t>
            </a:r>
            <a:r>
              <a:rPr lang="en-US" sz="5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5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063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 y="137220"/>
            <a:ext cx="8732520" cy="6186309"/>
          </a:xfrm>
          <a:prstGeom prst="rect">
            <a:avLst/>
          </a:prstGeom>
        </p:spPr>
        <p:txBody>
          <a:bodyPr wrap="square">
            <a:spAutoFit/>
          </a:bodyPr>
          <a:lstStyle/>
          <a:p>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Quảng</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Nam</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đã</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kết</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nối</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hữu</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nghị</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và</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hợp tác</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với</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nhiều</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địa</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phương,</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đối</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tác</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quốc</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gia</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trên</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thế</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giới</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gồm:</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tỉnh</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Sê</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Koong và tỉnh Chămpasak (Lào), thành phố Osan, thành phố Yongin, thành phố Gwang- yang, Trường Đại học nữ sinh Dongduk (Hàn Quốc), tỉnh Moghilev (Belarus), tỉnh Ubon</a:t>
            </a:r>
            <a:r>
              <a:rPr lang="vi-VN" sz="36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Ratchathani</a:t>
            </a:r>
            <a:r>
              <a:rPr lang="vi-VN" sz="36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(Thái</a:t>
            </a:r>
            <a:r>
              <a:rPr lang="vi-VN" sz="36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Lan),</a:t>
            </a:r>
            <a:r>
              <a:rPr lang="vi-VN" sz="36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tỉnh</a:t>
            </a:r>
            <a:r>
              <a:rPr lang="vi-VN" sz="36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Nagasaki,</a:t>
            </a:r>
            <a:r>
              <a:rPr lang="vi-VN" sz="36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Hội</a:t>
            </a:r>
            <a:r>
              <a:rPr lang="vi-VN" sz="36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đồng</a:t>
            </a:r>
            <a:r>
              <a:rPr lang="vi-VN" sz="36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dân</a:t>
            </a:r>
            <a:r>
              <a:rPr lang="vi-VN" sz="36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biểu</a:t>
            </a:r>
            <a:r>
              <a:rPr lang="vi-VN" sz="36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tỉnh</a:t>
            </a:r>
            <a:r>
              <a:rPr lang="vi-VN" sz="36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Nagasaki,</a:t>
            </a:r>
            <a:r>
              <a:rPr lang="vi-VN" sz="36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thành phố Kinokawa (Nhật Bản), Khu Tự trị dân tộc Choang Quảng Tây (Trung Quốc).</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823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 y="108079"/>
            <a:ext cx="8793480" cy="6740307"/>
          </a:xfrm>
          <a:prstGeom prst="rect">
            <a:avLst/>
          </a:prstGeom>
        </p:spPr>
        <p:txBody>
          <a:bodyPr wrap="square">
            <a:spAutoFit/>
          </a:bodyPr>
          <a:lstStyle/>
          <a:p>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 hoạt động giao lưu văn hóa quốc tế góp phần nâng cao hiệu quả cho công tác kinh tế, đối ngoại của địa phương.</a:t>
            </a:r>
            <a:r>
              <a:rPr lang="vi-VN" sz="4800" spc="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Trong năm 2022, Quảng Nam đón gần 4,8 triệu lượt khách tham quan, lưu trú du lịch, tăng 13 lần so với cùng kỳ năm 2021, doanh</a:t>
            </a:r>
            <a:r>
              <a:rPr lang="vi-VN" sz="48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thu</a:t>
            </a:r>
            <a:r>
              <a:rPr lang="vi-VN" sz="48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du</a:t>
            </a:r>
            <a:r>
              <a:rPr lang="vi-VN" sz="48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lịch</a:t>
            </a:r>
            <a:r>
              <a:rPr lang="vi-VN" sz="48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đạt</a:t>
            </a:r>
            <a:r>
              <a:rPr lang="vi-VN" sz="48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3.800</a:t>
            </a:r>
            <a:r>
              <a:rPr lang="vi-VN" sz="48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tỷ</a:t>
            </a:r>
            <a:r>
              <a:rPr lang="vi-VN" sz="48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đồng.</a:t>
            </a:r>
            <a:r>
              <a:rPr lang="vi-VN" sz="48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99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8869680" cy="6186309"/>
          </a:xfrm>
          <a:prstGeom prst="rect">
            <a:avLst/>
          </a:prstGeom>
        </p:spPr>
        <p:txBody>
          <a:bodyPr wrap="square">
            <a:spAutoFit/>
          </a:bodyPr>
          <a:lstStyle/>
          <a:p>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Quảng</a:t>
            </a:r>
            <a:r>
              <a:rPr lang="vi-VN" sz="4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Nam</a:t>
            </a:r>
            <a:r>
              <a:rPr lang="vi-VN" sz="4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cũng</a:t>
            </a:r>
            <a:r>
              <a:rPr lang="vi-VN" sz="4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đã</a:t>
            </a:r>
            <a:r>
              <a:rPr lang="vi-VN" sz="4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ký</a:t>
            </a:r>
            <a:r>
              <a:rPr lang="vi-VN" sz="4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nhiều</a:t>
            </a:r>
            <a:r>
              <a:rPr lang="vi-VN" sz="4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biên</a:t>
            </a:r>
            <a:r>
              <a:rPr lang="vi-VN" sz="4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bản</a:t>
            </a:r>
            <a:r>
              <a:rPr lang="vi-VN" sz="4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ghi</a:t>
            </a:r>
            <a:r>
              <a:rPr lang="vi-VN" sz="4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nhớ hợp tác trong các lĩnh vực điều dưỡng và tiếp nhận thực tập sinh với tỉnh Nagasaki (Nhật</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Bản),</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tạo</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điều</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kiện</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cho</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hoạt</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động</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hỗ</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trợ</a:t>
            </a:r>
            <a:r>
              <a:rPr lang="vi-VN" sz="44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chuyển</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giao</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công</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nghệ</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sản</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xuất,</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đặc biệt sản xuất các linh kiện, phụ tùng của Tập đoàn Mazda (Nhật Bản) cho Công ty Cổ phần ô tô Trường Hải (Thaco)</a:t>
            </a:r>
            <a:r>
              <a:rPr lang="en-US"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4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027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37"/>
          <p:cNvSpPr txBox="1">
            <a:spLocks noGrp="1"/>
          </p:cNvSpPr>
          <p:nvPr>
            <p:ph type="title" idx="2"/>
          </p:nvPr>
        </p:nvSpPr>
        <p:spPr>
          <a:xfrm>
            <a:off x="649938" y="2124709"/>
            <a:ext cx="1291800" cy="1074600"/>
          </a:xfrm>
          <a:prstGeom prst="rect">
            <a:avLst/>
          </a:prstGeom>
          <a:solidFill>
            <a:schemeClr val="accent1"/>
          </a:solidFill>
        </p:spPr>
        <p:style>
          <a:lnRef idx="0">
            <a:schemeClr val="accent4"/>
          </a:lnRef>
          <a:fillRef idx="3">
            <a:schemeClr val="accent4"/>
          </a:fillRef>
          <a:effectRef idx="3">
            <a:schemeClr val="accent4"/>
          </a:effectRef>
          <a:fontRef idx="minor">
            <a:schemeClr val="lt1"/>
          </a:fontRef>
        </p:style>
        <p:txBody>
          <a:bodyPr spcFirstLastPara="1" vert="horz" wrap="square" lIns="91425" tIns="91425" rIns="91425" bIns="91425" rtlCol="0" anchor="ctr" anchorCtr="0">
            <a:noAutofit/>
          </a:bodyPr>
          <a:lstStyle/>
          <a:p>
            <a:r>
              <a:rPr lang="en-US" dirty="0">
                <a:solidFill>
                  <a:srgbClr val="FF0000"/>
                </a:solidFill>
                <a:latin typeface="Times New Roman" panose="02020603050405020304" pitchFamily="18" charset="0"/>
                <a:cs typeface="Times New Roman" panose="02020603050405020304" pitchFamily="18" charset="0"/>
              </a:rPr>
              <a:t>2</a:t>
            </a:r>
            <a:endParaRPr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2011679" y="1813560"/>
            <a:ext cx="6431281" cy="2123658"/>
          </a:xfrm>
          <a:prstGeom prst="rect">
            <a:avLst/>
          </a:prstGeom>
        </p:spPr>
        <p:txBody>
          <a:bodyPr wrap="square">
            <a:spAutoFit/>
          </a:bodyPr>
          <a:lstStyle/>
          <a:p>
            <a:pPr algn="ctr"/>
            <a:r>
              <a:rPr lang="en-US" sz="4400" dirty="0" err="1">
                <a:solidFill>
                  <a:srgbClr val="FF0000"/>
                </a:solidFill>
                <a:latin typeface="Times New Roman" panose="02020603050405020304" pitchFamily="18" charset="0"/>
                <a:cs typeface="Times New Roman" panose="02020603050405020304" pitchFamily="18" charset="0"/>
              </a:rPr>
              <a:t>Những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hoạt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động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giao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lưu</a:t>
            </a:r>
            <a:r>
              <a:rPr lang="en-US" sz="4400" dirty="0">
                <a:solidFill>
                  <a:srgbClr val="FF0000"/>
                </a:solidFill>
                <a:latin typeface="Times New Roman" panose="02020603050405020304" pitchFamily="18" charset="0"/>
                <a:cs typeface="Times New Roman" panose="02020603050405020304" pitchFamily="18" charset="0"/>
              </a:rPr>
              <a:t>,</a:t>
            </a:r>
          </a:p>
          <a:p>
            <a:pPr algn="ctr"/>
            <a:r>
              <a:rPr lang="en-US" sz="4400" dirty="0" err="1">
                <a:solidFill>
                  <a:srgbClr val="FF0000"/>
                </a:solidFill>
                <a:latin typeface="Times New Roman" panose="02020603050405020304" pitchFamily="18" charset="0"/>
                <a:cs typeface="Times New Roman" panose="02020603050405020304" pitchFamily="18" charset="0"/>
              </a:rPr>
              <a:t>hội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nhập</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văn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hóa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của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tỉnh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Quảng</a:t>
            </a:r>
            <a:r>
              <a:rPr lang="en-US" sz="4400" dirty="0">
                <a:solidFill>
                  <a:srgbClr val="FF0000"/>
                </a:solidFill>
                <a:latin typeface="Times New Roman" panose="02020603050405020304" pitchFamily="18" charset="0"/>
                <a:cs typeface="Times New Roman" panose="02020603050405020304" pitchFamily="18" charset="0"/>
              </a:rPr>
              <a:t> Nam</a:t>
            </a:r>
            <a:endParaRPr lang="en-US" sz="4400" dirty="0">
              <a:solidFill>
                <a:srgbClr val="FF0000"/>
              </a:solidFill>
            </a:endParaRPr>
          </a:p>
        </p:txBody>
      </p:sp>
    </p:spTree>
    <p:extLst>
      <p:ext uri="{BB962C8B-B14F-4D97-AF65-F5344CB8AC3E}">
        <p14:creationId xmlns:p14="http://schemas.microsoft.com/office/powerpoint/2010/main" val="368177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411EA1BB-F9DF-0E98-C1E2-FD330FAE186A}"/>
              </a:ext>
            </a:extLst>
          </p:cNvPr>
          <p:cNvSpPr/>
          <p:nvPr/>
        </p:nvSpPr>
        <p:spPr>
          <a:xfrm>
            <a:off x="975360" y="716280"/>
            <a:ext cx="7147560" cy="4617720"/>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rgbClr val="FF0000"/>
                </a:solidFill>
                <a:latin typeface="Times New Roman" panose="02020603050405020304" pitchFamily="18" charset="0"/>
                <a:cs typeface="Times New Roman" panose="02020603050405020304" pitchFamily="18" charset="0"/>
              </a:rPr>
              <a:t>Trình bày những hoạt động tiêu biểu trong giao lưu hội nhập văn hóa của tỉnh Quảng Nam trong thời gian gần đây.</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220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160496"/>
            <a:ext cx="8945880" cy="6355586"/>
          </a:xfrm>
          <a:prstGeom prst="rect">
            <a:avLst/>
          </a:prstGeom>
        </p:spPr>
        <p:txBody>
          <a:bodyPr wrap="square">
            <a:spAutoFit/>
          </a:bodyPr>
          <a:lstStyle/>
          <a:p>
            <a:r>
              <a:rPr lang="en-US" sz="37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vi-VN" sz="37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Từ khi tách tỉnh đến nay, Quảng Nam đã tích cực mở rộng, nâng cao hiệu quả hoạt động đối ngoại, hợp tác, hội nhập quốc tế trong tất cả các lĩnh vực mà đặc</a:t>
            </a:r>
            <a:r>
              <a:rPr lang="vi-VN" sz="3700" spc="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7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biệt là lĩnh vực văn hóa</a:t>
            </a:r>
            <a:r>
              <a:rPr lang="en-US" sz="37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p>
          <a:p>
            <a:r>
              <a:rPr lang="en-US" sz="3700" dirty="0">
                <a:solidFill>
                  <a:srgbClr val="002060"/>
                </a:solidFill>
                <a:latin typeface="Times New Roman" panose="02020603050405020304" pitchFamily="18" charset="0"/>
                <a:cs typeface="Times New Roman" panose="02020603050405020304" pitchFamily="18" charset="0"/>
              </a:rPr>
              <a:t>-</a:t>
            </a:r>
            <a:r>
              <a:rPr lang="vi-VN" sz="3700" dirty="0">
                <a:solidFill>
                  <a:srgbClr val="002060"/>
                </a:solidFill>
                <a:latin typeface="Times New Roman" panose="02020603050405020304" pitchFamily="18" charset="0"/>
                <a:cs typeface="Times New Roman" panose="02020603050405020304" pitchFamily="18" charset="0"/>
              </a:rPr>
              <a:t>Song song với những hoạt động hiệu quả của đối ngoại Đảng và Nhà nước, công tác đối ngoại nhân dân của tỉnh trong những năm qua đã có nhiều điểm nhấn đặc biệt, góp phần tăng cường giao lưu, thúc đẩy sự hiểu biết giữa người dân Quảng Nam và nhân dân nhiều quốc gia trên thế giới.</a:t>
            </a:r>
            <a:endParaRPr lang="en-US" sz="37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331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 y="200859"/>
            <a:ext cx="8595360" cy="5632311"/>
          </a:xfrm>
          <a:prstGeom prst="rect">
            <a:avLst/>
          </a:prstGeom>
        </p:spPr>
        <p:txBody>
          <a:bodyPr wrap="square">
            <a:spAutoFit/>
          </a:bodyPr>
          <a:lstStyle/>
          <a:p>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 hoạt động nhân kỷ niệm các dấu mốc lớn trong quan hệ ngoại giao giữa Việt Nam và các nước, các sự kiện giao lưu văn hóa quốc tế được tổ chức thời gian qua không chỉ làm phong phú đời sống văn hóa của người dân Quảng Nam mà còn quảng bá hình ảnh tỉnh Quảng Nam vùng đất với hai di sản văn hóa thế giới, vùng đất của Ngũ Phụng Tề Phi</a:t>
            </a:r>
            <a:r>
              <a:rPr lang="en-US"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594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106680"/>
            <a:ext cx="8869680" cy="6614160"/>
          </a:xfrm>
          <a:prstGeom prst="rect">
            <a:avLst/>
          </a:prstGeom>
        </p:spPr>
      </p:pic>
    </p:spTree>
    <p:extLst>
      <p:ext uri="{BB962C8B-B14F-4D97-AF65-F5344CB8AC3E}">
        <p14:creationId xmlns:p14="http://schemas.microsoft.com/office/powerpoint/2010/main" val="2615056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0"/>
            <a:ext cx="8976360" cy="6857999"/>
          </a:xfrm>
          <a:prstGeom prst="rect">
            <a:avLst/>
          </a:prstGeom>
        </p:spPr>
      </p:pic>
    </p:spTree>
    <p:extLst>
      <p:ext uri="{BB962C8B-B14F-4D97-AF65-F5344CB8AC3E}">
        <p14:creationId xmlns:p14="http://schemas.microsoft.com/office/powerpoint/2010/main" val="418839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 y="0"/>
            <a:ext cx="8763000" cy="6858000"/>
          </a:xfrm>
          <a:prstGeom prst="rect">
            <a:avLst/>
          </a:prstGeom>
        </p:spPr>
      </p:pic>
    </p:spTree>
    <p:extLst>
      <p:ext uri="{BB962C8B-B14F-4D97-AF65-F5344CB8AC3E}">
        <p14:creationId xmlns:p14="http://schemas.microsoft.com/office/powerpoint/2010/main" val="1738141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 y="121920"/>
            <a:ext cx="9037320" cy="6598920"/>
          </a:xfrm>
          <a:prstGeom prst="rect">
            <a:avLst/>
          </a:prstGeom>
        </p:spPr>
      </p:pic>
    </p:spTree>
    <p:extLst>
      <p:ext uri="{BB962C8B-B14F-4D97-AF65-F5344CB8AC3E}">
        <p14:creationId xmlns:p14="http://schemas.microsoft.com/office/powerpoint/2010/main" val="3079873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137160"/>
            <a:ext cx="8671560" cy="6614160"/>
          </a:xfrm>
          <a:prstGeom prst="rect">
            <a:avLst/>
          </a:prstGeom>
        </p:spPr>
      </p:pic>
    </p:spTree>
    <p:extLst>
      <p:ext uri="{BB962C8B-B14F-4D97-AF65-F5344CB8AC3E}">
        <p14:creationId xmlns:p14="http://schemas.microsoft.com/office/powerpoint/2010/main" val="92569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10150"/>
            <a:ext cx="9022080" cy="6740307"/>
          </a:xfrm>
          <a:prstGeom prst="rect">
            <a:avLst/>
          </a:prstGeom>
        </p:spPr>
        <p:txBody>
          <a:bodyPr wrap="square">
            <a:spAutoFit/>
          </a:bodyPr>
          <a:lstStyle/>
          <a:p>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Việc đăng cai tổ chức thành công các sự kiện quan trọng, trong đó nổi bật có Chương trình Phu nhân, Phu quân của các Trưởng đoàn các nền kinh tế thành</a:t>
            </a:r>
            <a:r>
              <a:rPr lang="vi-VN" sz="3600" spc="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viên APEC, Hội nghị cấp Bộ trưởng trong khuôn khổ năm APEC Việt Nam 2017, Diễn đàn phát triển bền vững miền Trung, Hội nghị Xúc tiến đầu tư Quảng Nam</a:t>
            </a:r>
            <a:r>
              <a:rPr lang="vi-VN" sz="3600" spc="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vào Sê Koong, Hội nghị cấp cao</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Thường niên Quảng Nam – Sê Koong, Ngày Nhật Bản tại Quảng Nam, Ngày văn hóa Hàn Quốc tại Quảng Nam, Giao lưu văn hóa thường niên Hội An – Nhật Bản</a:t>
            </a:r>
            <a:r>
              <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Liên hoan Hợp xướng quốc tế </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243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6680"/>
            <a:ext cx="8869680" cy="6509474"/>
          </a:xfrm>
          <a:prstGeom prst="rect">
            <a:avLst/>
          </a:prstGeom>
        </p:spPr>
        <p:txBody>
          <a:bodyPr wrap="square">
            <a:spAutoFit/>
          </a:bodyPr>
          <a:lstStyle/>
          <a:p>
            <a:r>
              <a:rPr lang="en-US" sz="33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ác hoạt động đối ngoại quan trọng như: Festival Di sản Quảng Nam, Kỷ niệm 20 năm Đô thị cổ Hội</a:t>
            </a:r>
            <a:r>
              <a:rPr lang="vi-VN" sz="32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An và Khu Di tích Mỹ Sơn được công nhận di sản văn hóa thế giới và 10 năm Cù Lao Chàm được công nhận Khu Dự trữ sinh quyển thế giới đã góp phần đưa hình ảnh của một Quảng Nam giàu văn hóa, đầy tiềm năng, thân thiện, mến khách ra thế giới. Quảng Nam cũng đã tạo điều kiện cho hơn 1500 lượt phóng viên báo chí nước ngoài đến thực hiện các phóng sự giới thiệu về văn hóa, ẩm thực, cảnh đẹp của tỉnh Quảng Nam, trong đó có nhiều kênh truyền hình, báo chí</a:t>
            </a:r>
            <a:r>
              <a:rPr lang="vi-VN" sz="3200" spc="1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uy</a:t>
            </a:r>
            <a:r>
              <a:rPr lang="vi-VN" sz="3200" spc="1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tín</a:t>
            </a:r>
            <a:r>
              <a:rPr lang="vi-VN" sz="3200" spc="1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như:</a:t>
            </a:r>
            <a:r>
              <a:rPr lang="vi-VN" sz="3200" spc="1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CNN</a:t>
            </a:r>
            <a:r>
              <a:rPr lang="vi-VN" sz="3200" spc="1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(Hoa</a:t>
            </a:r>
            <a:r>
              <a:rPr lang="vi-VN" sz="3200" spc="1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Kỳ),</a:t>
            </a:r>
            <a:r>
              <a:rPr lang="vi-VN" sz="3200" spc="1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KBS</a:t>
            </a:r>
            <a:r>
              <a:rPr lang="vi-VN" sz="3200" spc="1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(Hàn</a:t>
            </a:r>
            <a:r>
              <a:rPr lang="vi-VN" sz="3200" spc="1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Quốc),</a:t>
            </a:r>
            <a:r>
              <a:rPr lang="vi-VN" sz="3200" spc="1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NHK</a:t>
            </a:r>
            <a:r>
              <a:rPr lang="vi-VN" sz="3200" spc="1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(Nhật</a:t>
            </a:r>
            <a:r>
              <a:rPr lang="vi-VN" sz="3200" spc="1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Bản),</a:t>
            </a:r>
            <a:r>
              <a:rPr lang="vi-VN" sz="3200" spc="1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BBC</a:t>
            </a:r>
            <a:r>
              <a:rPr lang="vi-VN" sz="3200" spc="1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(Anh)</a:t>
            </a:r>
            <a:r>
              <a:rPr lang="en-US"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6418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37"/>
          <p:cNvSpPr txBox="1">
            <a:spLocks noGrp="1"/>
          </p:cNvSpPr>
          <p:nvPr>
            <p:ph type="title" idx="2"/>
          </p:nvPr>
        </p:nvSpPr>
        <p:spPr>
          <a:xfrm>
            <a:off x="1305258" y="2383789"/>
            <a:ext cx="1291800" cy="1074600"/>
          </a:xfrm>
          <a:prstGeom prst="rect">
            <a:avLst/>
          </a:prstGeom>
          <a:solidFill>
            <a:schemeClr val="accent1"/>
          </a:solidFill>
        </p:spPr>
        <p:style>
          <a:lnRef idx="0">
            <a:schemeClr val="accent4"/>
          </a:lnRef>
          <a:fillRef idx="3">
            <a:schemeClr val="accent4"/>
          </a:fillRef>
          <a:effectRef idx="3">
            <a:schemeClr val="accent4"/>
          </a:effectRef>
          <a:fontRef idx="minor">
            <a:schemeClr val="lt1"/>
          </a:fontRef>
        </p:style>
        <p:txBody>
          <a:bodyPr spcFirstLastPara="1" vert="horz" wrap="square" lIns="91425" tIns="91425" rIns="91425" bIns="91425" rtlCol="0" anchor="ctr" anchorCtr="0">
            <a:noAutofit/>
          </a:bodyPr>
          <a:lstStyle/>
          <a:p>
            <a:r>
              <a:rPr lang="en-US" dirty="0">
                <a:solidFill>
                  <a:srgbClr val="FF0000"/>
                </a:solidFill>
                <a:latin typeface="Times New Roman" panose="02020603050405020304" pitchFamily="18" charset="0"/>
                <a:cs typeface="Times New Roman" panose="02020603050405020304" pitchFamily="18" charset="0"/>
              </a:rPr>
              <a:t>3</a:t>
            </a:r>
            <a:endParaRPr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2758439" y="1813560"/>
            <a:ext cx="5364481" cy="2123658"/>
          </a:xfrm>
          <a:prstGeom prst="rect">
            <a:avLst/>
          </a:prstGeom>
        </p:spPr>
        <p:txBody>
          <a:bodyPr wrap="square">
            <a:spAutoFit/>
          </a:bodyPr>
          <a:lstStyle/>
          <a:p>
            <a:pPr algn="ctr"/>
            <a:r>
              <a:rPr lang="en-US" sz="4400" dirty="0" err="1">
                <a:solidFill>
                  <a:srgbClr val="FF0000"/>
                </a:solidFill>
                <a:latin typeface="Times New Roman" panose="02020603050405020304" pitchFamily="18" charset="0"/>
                <a:cs typeface="Times New Roman" panose="02020603050405020304" pitchFamily="18" charset="0"/>
              </a:rPr>
              <a:t>Những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thách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thức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của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giao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lưu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hội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nhập</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văn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hóa</a:t>
            </a:r>
            <a:r>
              <a:rPr lang="en-US" sz="4400" dirty="0">
                <a:solidFill>
                  <a:srgbClr val="FF0000"/>
                </a:solidFill>
                <a:latin typeface="Times New Roman" panose="02020603050405020304" pitchFamily="18" charset="0"/>
                <a:cs typeface="Times New Roman" panose="02020603050405020304" pitchFamily="18" charset="0"/>
              </a:rPr>
              <a:t> ở </a:t>
            </a:r>
            <a:r>
              <a:rPr lang="en-US" sz="4400" dirty="0" err="1">
                <a:solidFill>
                  <a:srgbClr val="FF0000"/>
                </a:solidFill>
                <a:latin typeface="Times New Roman" panose="02020603050405020304" pitchFamily="18" charset="0"/>
                <a:cs typeface="Times New Roman" panose="02020603050405020304" pitchFamily="18" charset="0"/>
              </a:rPr>
              <a:t>tỉnh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Quảng</a:t>
            </a:r>
            <a:r>
              <a:rPr lang="en-US" sz="4400" dirty="0">
                <a:solidFill>
                  <a:srgbClr val="FF0000"/>
                </a:solidFill>
                <a:latin typeface="Times New Roman" panose="02020603050405020304" pitchFamily="18" charset="0"/>
                <a:cs typeface="Times New Roman" panose="02020603050405020304" pitchFamily="18" charset="0"/>
              </a:rPr>
              <a:t> Nam</a:t>
            </a:r>
            <a:endParaRPr lang="en-US" sz="4400" dirty="0">
              <a:solidFill>
                <a:srgbClr val="FF0000"/>
              </a:solidFill>
            </a:endParaRPr>
          </a:p>
        </p:txBody>
      </p:sp>
    </p:spTree>
    <p:extLst>
      <p:ext uri="{BB962C8B-B14F-4D97-AF65-F5344CB8AC3E}">
        <p14:creationId xmlns:p14="http://schemas.microsoft.com/office/powerpoint/2010/main" val="1942227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600" y="393700"/>
            <a:ext cx="1592263" cy="1597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1584960" y="520065"/>
            <a:ext cx="6797040" cy="4798695"/>
          </a:xfrm>
          <a:prstGeom prst="cloudCallout">
            <a:avLst>
              <a:gd name="adj1" fmla="val -66309"/>
              <a:gd name="adj2" fmla="val -14935"/>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anchor="ctr"/>
          <a:lstStyle/>
          <a:p>
            <a:r>
              <a:rPr lang="en-US" sz="3600" dirty="0" err="1">
                <a:solidFill>
                  <a:srgbClr val="002060"/>
                </a:solidFill>
                <a:latin typeface="Times New Roman" panose="02020603050405020304" pitchFamily="18" charset="0"/>
                <a:cs typeface="Times New Roman" panose="02020603050405020304" pitchFamily="18" charset="0"/>
              </a:rPr>
              <a:t>Em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hãy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nêu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những</a:t>
            </a:r>
            <a:r>
              <a:rPr lang="en-US" sz="3600" dirty="0">
                <a:solidFill>
                  <a:srgbClr val="002060"/>
                </a:solidFill>
                <a:latin typeface="Times New Roman" panose="02020603050405020304" pitchFamily="18" charset="0"/>
                <a:cs typeface="Times New Roman" panose="02020603050405020304" pitchFamily="18" charset="0"/>
              </a:rPr>
              <a:t> t</a:t>
            </a:r>
            <a:r>
              <a:rPr lang="vi-VN" sz="3600" dirty="0">
                <a:solidFill>
                  <a:srgbClr val="002060"/>
                </a:solidFill>
                <a:latin typeface="Times New Roman" panose="02020603050405020304" pitchFamily="18" charset="0"/>
                <a:cs typeface="Times New Roman" panose="02020603050405020304" pitchFamily="18" charset="0"/>
              </a:rPr>
              <a:t>hách thức, nguy cơ nào đáng quan tâm trong giao lưu, hội nhập văn hóa quốc tế của tỉnh Quảng Nam?</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1331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5325" y="6175375"/>
            <a:ext cx="6175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666456"/>
      </p:ext>
    </p:extLst>
  </p:cSld>
  <p:clrMapOvr>
    <a:masterClrMapping/>
  </p:clrMapOvr>
  <p:transition spd="slow">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24118"/>
            <a:ext cx="8763000" cy="6186309"/>
          </a:xfrm>
          <a:prstGeom prst="rect">
            <a:avLst/>
          </a:prstGeom>
        </p:spPr>
        <p:txBody>
          <a:bodyPr wrap="square">
            <a:spAutoFit/>
          </a:bodyPr>
          <a:lstStyle/>
          <a:p>
            <a:r>
              <a:rPr lang="en-US"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ự mai một các giá trị văn hóa truyền thống trước sự</a:t>
            </a:r>
            <a:r>
              <a:rPr lang="vi-VN" sz="4400" spc="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du nhập, tấn công của các yếu tố văn hóa mới lạ từ bên ngoài vào; sự hòa tan bản sắc riêng độc đáo vốn có của mỗi nền văn hóa thành một sản phẩm lai tạp, hỗn loạn,</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không</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còn</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cơ</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sở</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để</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nhận</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diện,</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mất</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đi</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những</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yếu</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tố</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làm</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nên</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căn</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cước</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văn hóa của địa phương</a:t>
            </a:r>
            <a:r>
              <a:rPr lang="en-US"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561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 y="72241"/>
            <a:ext cx="9006840" cy="6370975"/>
          </a:xfrm>
          <a:prstGeom prst="rect">
            <a:avLst/>
          </a:prstGeom>
        </p:spPr>
        <p:txBody>
          <a:bodyPr wrap="square">
            <a:spAutoFit/>
          </a:bodyPr>
          <a:lstStyle/>
          <a:p>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Giao lưu, hội nhập quốc tế làm xuất hiện xu thế nhất thể hóa lối sống nhân loại, những lý thuyết phát triển phiến diện như lý thuyết tuyệt đối hóa một mô hình phát triển,</a:t>
            </a:r>
            <a:r>
              <a:rPr lang="vi-VN" sz="34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lấy</a:t>
            </a:r>
            <a:r>
              <a:rPr lang="vi-VN" sz="34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sản</a:t>
            </a:r>
            <a:r>
              <a:rPr lang="vi-VN" sz="3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phẩm</a:t>
            </a:r>
            <a:r>
              <a:rPr lang="vi-VN" sz="34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văn</a:t>
            </a:r>
            <a:r>
              <a:rPr lang="vi-VN" sz="3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hóa</a:t>
            </a:r>
            <a:r>
              <a:rPr lang="vi-VN" sz="3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vi-VN" sz="3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dân</a:t>
            </a:r>
            <a:r>
              <a:rPr lang="vi-VN" sz="34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tộc</a:t>
            </a:r>
            <a:r>
              <a:rPr lang="vi-VN" sz="3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này</a:t>
            </a:r>
            <a:r>
              <a:rPr lang="vi-VN" sz="34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thay</a:t>
            </a:r>
            <a:r>
              <a:rPr lang="vi-VN" sz="3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thế</a:t>
            </a:r>
            <a:r>
              <a:rPr lang="vi-VN" sz="3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hoặc</a:t>
            </a:r>
            <a:r>
              <a:rPr lang="vi-VN" sz="34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lấn</a:t>
            </a:r>
            <a:r>
              <a:rPr lang="vi-VN" sz="34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át</a:t>
            </a:r>
            <a:r>
              <a:rPr lang="vi-VN" sz="3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sản</a:t>
            </a:r>
            <a:r>
              <a:rPr lang="vi-VN" sz="3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phẩm</a:t>
            </a:r>
            <a:r>
              <a:rPr lang="vi-VN" sz="34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văn</a:t>
            </a:r>
            <a:r>
              <a:rPr lang="vi-VN" sz="3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hóa của</a:t>
            </a:r>
            <a:r>
              <a:rPr lang="vi-VN" sz="34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dân</a:t>
            </a:r>
            <a:r>
              <a:rPr lang="vi-VN" sz="34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tộc</a:t>
            </a:r>
            <a:r>
              <a:rPr lang="vi-VN" sz="34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khác</a:t>
            </a:r>
            <a:r>
              <a:rPr lang="vi-VN" sz="34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bằng</a:t>
            </a:r>
            <a:r>
              <a:rPr lang="vi-VN" sz="34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sức</a:t>
            </a:r>
            <a:r>
              <a:rPr lang="vi-VN" sz="34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mạnh</a:t>
            </a:r>
            <a:r>
              <a:rPr lang="vi-VN" sz="34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kinh</a:t>
            </a:r>
            <a:r>
              <a:rPr lang="vi-VN" sz="34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tế</a:t>
            </a:r>
            <a:r>
              <a:rPr lang="vi-VN" sz="34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hoặc</a:t>
            </a:r>
            <a:r>
              <a:rPr lang="vi-VN" sz="34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công</a:t>
            </a:r>
            <a:r>
              <a:rPr lang="vi-VN" sz="34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nghệ</a:t>
            </a:r>
            <a:r>
              <a:rPr lang="vi-VN" sz="34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hiện</a:t>
            </a:r>
            <a:r>
              <a:rPr lang="vi-VN" sz="34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đại.</a:t>
            </a:r>
            <a:r>
              <a:rPr lang="vi-VN" sz="34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Xu</a:t>
            </a:r>
            <a:r>
              <a:rPr lang="vi-VN" sz="34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hướng</a:t>
            </a:r>
            <a:r>
              <a:rPr lang="vi-VN" sz="3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trên</a:t>
            </a:r>
            <a:r>
              <a:rPr lang="vi-VN" sz="34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sẽ dẫn</a:t>
            </a:r>
            <a:r>
              <a:rPr lang="vi-VN" sz="34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đến</a:t>
            </a:r>
            <a:r>
              <a:rPr lang="vi-VN" sz="34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sự</a:t>
            </a:r>
            <a:r>
              <a:rPr lang="vi-VN" sz="34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rối</a:t>
            </a:r>
            <a:r>
              <a:rPr lang="vi-VN" sz="34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loạn</a:t>
            </a:r>
            <a:r>
              <a:rPr lang="vi-VN" sz="3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và</a:t>
            </a:r>
            <a:r>
              <a:rPr lang="vi-VN" sz="34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nghèo</a:t>
            </a:r>
            <a:r>
              <a:rPr lang="vi-VN" sz="34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nàn</a:t>
            </a:r>
            <a:r>
              <a:rPr lang="vi-VN" sz="34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đời</a:t>
            </a:r>
            <a:r>
              <a:rPr lang="vi-VN" sz="34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sống</a:t>
            </a:r>
            <a:r>
              <a:rPr lang="vi-VN" sz="34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văn</a:t>
            </a:r>
            <a:r>
              <a:rPr lang="vi-VN" sz="34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hóa</a:t>
            </a:r>
            <a:r>
              <a:rPr lang="vi-VN" sz="34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tinh</a:t>
            </a:r>
            <a:r>
              <a:rPr lang="vi-VN" sz="34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thần</a:t>
            </a:r>
            <a:r>
              <a:rPr lang="vi-VN" sz="34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vi-VN" sz="34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nhân</a:t>
            </a:r>
            <a:r>
              <a:rPr lang="vi-VN" sz="3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loại,</a:t>
            </a:r>
            <a:r>
              <a:rPr lang="vi-VN" sz="34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làm</a:t>
            </a:r>
            <a:r>
              <a:rPr lang="vi-VN" sz="34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suy giảm khả năng sáng tạo của các cộng đồng, hủy diệt nền văn hóa của nhiều quốc gia dân tộc, làm giảm đi sự phong phú, đa dạng, sinh động của văn hóa nhân loại</a:t>
            </a:r>
            <a:r>
              <a:rPr lang="en-US" sz="3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3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109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3840" y="0"/>
            <a:ext cx="8793480" cy="6751528"/>
          </a:xfrm>
          <a:prstGeom prst="rect">
            <a:avLst/>
          </a:prstGeom>
        </p:spPr>
        <p:txBody>
          <a:bodyPr wrap="square">
            <a:spAutoFit/>
          </a:bodyPr>
          <a:lstStyle/>
          <a:p>
            <a:pPr>
              <a:lnSpc>
                <a:spcPct val="110000"/>
              </a:lnSpc>
              <a:spcAft>
                <a:spcPts val="0"/>
              </a:spcAft>
            </a:pP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Sự</a:t>
            </a:r>
            <a:r>
              <a:rPr lang="vi-VN" sz="3600" spc="9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phát</a:t>
            </a:r>
            <a:r>
              <a:rPr lang="vi-VN" sz="3600" spc="1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triển</a:t>
            </a:r>
            <a:r>
              <a:rPr lang="vi-VN" sz="3600" spc="1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mạnh</a:t>
            </a:r>
            <a:r>
              <a:rPr lang="vi-VN" sz="3600" spc="1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mẽ</a:t>
            </a:r>
            <a:r>
              <a:rPr lang="vi-VN" sz="3600" spc="1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vi-VN" sz="3600" spc="1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cuộc</a:t>
            </a:r>
            <a:r>
              <a:rPr lang="vi-VN" sz="3600" spc="1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cách</a:t>
            </a:r>
            <a:r>
              <a:rPr lang="vi-VN" sz="3600" spc="1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mạng</a:t>
            </a:r>
            <a:r>
              <a:rPr lang="vi-VN" sz="3600" spc="1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công</a:t>
            </a:r>
            <a:r>
              <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nghiệp</a:t>
            </a:r>
            <a:r>
              <a:rPr lang="vi-VN" sz="3600" spc="1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lần</a:t>
            </a:r>
            <a:r>
              <a:rPr lang="vi-VN" sz="3600" spc="1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thứ</a:t>
            </a:r>
            <a:r>
              <a:rPr lang="vi-VN" sz="3600" spc="1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tư</a:t>
            </a:r>
            <a:r>
              <a:rPr lang="vi-VN" sz="3600" spc="1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đã</a:t>
            </a:r>
            <a:r>
              <a:rPr lang="vi-VN" sz="3600" spc="1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mang</a:t>
            </a:r>
            <a:r>
              <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lại tiện ích to lớn cho con người như điện thoại thông minh, máy tính thông minh, internet, trí tuệ nhân tạo … nhưng cũng chính những tiện ích ấy khiến con người</a:t>
            </a:r>
            <a:r>
              <a:rPr lang="vi-VN" sz="3600" spc="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dễ trở nên vô cảm, lười biếng, giảm sức sáng tạo, thậm chí suy giảm giá trị nhân tính. Những thay đổi về cách thức giao tiếp trên mạng xã hội cũng khiến con người và xã hội gặp nhiều nguy hiểm về an ninh, tài chính, sức khỏe. </a:t>
            </a:r>
            <a:endPar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9964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3840" y="304800"/>
            <a:ext cx="8793480" cy="6137258"/>
          </a:xfrm>
          <a:prstGeom prst="rect">
            <a:avLst/>
          </a:prstGeom>
        </p:spPr>
        <p:txBody>
          <a:bodyPr wrap="square">
            <a:spAutoFit/>
          </a:bodyPr>
          <a:lstStyle/>
          <a:p>
            <a:pPr>
              <a:lnSpc>
                <a:spcPct val="110000"/>
              </a:lnSpc>
              <a:spcAft>
                <a:spcPts val="0"/>
              </a:spcAft>
            </a:pP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Thông tin cá nhân nếu không được bảo vệ một cách nghiêm ngặt sẽ dẫn đến những hệ lụy khôn lường. Tác động xấu từ mạng xã hội có thể dẫn đến những hậu quả trực tiếp, tức thì, nhưng cũng có những hậu quả len lỏi, lâu dài tích tụ vào ứng xử, lối sống, dần dần phá vỡ những hệ giá trị văn hóa và đạo đức truyền thốngtốt đẹp của dân tộc</a:t>
            </a:r>
            <a:r>
              <a:rPr lang="en-US"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331588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FB185-310A-D2E6-29C7-FD238F511E19}"/>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A682A209-A484-0838-BB98-6702759F7EB5}"/>
              </a:ext>
            </a:extLst>
          </p:cNvPr>
          <p:cNvSpPr/>
          <p:nvPr/>
        </p:nvSpPr>
        <p:spPr>
          <a:xfrm>
            <a:off x="-38100" y="857251"/>
            <a:ext cx="723900" cy="629348"/>
          </a:xfrm>
          <a:custGeom>
            <a:avLst/>
            <a:gdLst/>
            <a:ahLst/>
            <a:cxnLst/>
            <a:rect l="l" t="t" r="r" b="b"/>
            <a:pathLst>
              <a:path w="4160184" h="4114800">
                <a:moveTo>
                  <a:pt x="0" y="0"/>
                </a:moveTo>
                <a:lnTo>
                  <a:pt x="4160184" y="0"/>
                </a:lnTo>
                <a:lnTo>
                  <a:pt x="416018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9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F7E1A480-2BE2-4AF0-3BA9-85D0BBEFAB93}"/>
              </a:ext>
            </a:extLst>
          </p:cNvPr>
          <p:cNvGrpSpPr/>
          <p:nvPr/>
        </p:nvGrpSpPr>
        <p:grpSpPr>
          <a:xfrm>
            <a:off x="8629651" y="914830"/>
            <a:ext cx="528995" cy="579487"/>
            <a:chOff x="15614885" y="8251666"/>
            <a:chExt cx="1057989" cy="1158974"/>
          </a:xfrm>
        </p:grpSpPr>
        <p:sp>
          <p:nvSpPr>
            <p:cNvPr id="6" name="Freeform 11">
              <a:extLst>
                <a:ext uri="{FF2B5EF4-FFF2-40B4-BE49-F238E27FC236}">
                  <a16:creationId xmlns:a16="http://schemas.microsoft.com/office/drawing/2014/main" id="{87F4FA1A-8350-5DF3-60B5-113F98E86CDE}"/>
                </a:ext>
              </a:extLst>
            </p:cNvPr>
            <p:cNvSpPr/>
            <p:nvPr/>
          </p:nvSpPr>
          <p:spPr>
            <a:xfrm>
              <a:off x="16093387" y="8831153"/>
              <a:ext cx="579487" cy="579487"/>
            </a:xfrm>
            <a:custGeom>
              <a:avLst/>
              <a:gdLst/>
              <a:ahLst/>
              <a:cxnLst/>
              <a:rect l="l" t="t" r="r" b="b"/>
              <a:pathLst>
                <a:path w="579487" h="579487">
                  <a:moveTo>
                    <a:pt x="0" y="0"/>
                  </a:moveTo>
                  <a:lnTo>
                    <a:pt x="579487" y="0"/>
                  </a:lnTo>
                  <a:lnTo>
                    <a:pt x="579487" y="579487"/>
                  </a:lnTo>
                  <a:lnTo>
                    <a:pt x="0" y="5794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457211">
                <a:defRPr/>
              </a:pPr>
              <a:endParaRPr lang="en-US" sz="900" dirty="0">
                <a:solidFill>
                  <a:prstClr val="black"/>
                </a:solidFill>
                <a:latin typeface="Arial" panose="020B0604020202020204" pitchFamily="34" charset="0"/>
                <a:cs typeface="Arial" panose="020B0604020202020204" pitchFamily="34" charset="0"/>
              </a:endParaRPr>
            </a:p>
          </p:txBody>
        </p:sp>
        <p:sp>
          <p:nvSpPr>
            <p:cNvPr id="7" name="Freeform 12">
              <a:extLst>
                <a:ext uri="{FF2B5EF4-FFF2-40B4-BE49-F238E27FC236}">
                  <a16:creationId xmlns:a16="http://schemas.microsoft.com/office/drawing/2014/main" id="{E45B00C3-8F10-BD46-DCF5-D7AD084C08AA}"/>
                </a:ext>
              </a:extLst>
            </p:cNvPr>
            <p:cNvSpPr/>
            <p:nvPr/>
          </p:nvSpPr>
          <p:spPr>
            <a:xfrm>
              <a:off x="15614885" y="8251666"/>
              <a:ext cx="579487" cy="579487"/>
            </a:xfrm>
            <a:custGeom>
              <a:avLst/>
              <a:gdLst/>
              <a:ahLst/>
              <a:cxnLst/>
              <a:rect l="l" t="t" r="r" b="b"/>
              <a:pathLst>
                <a:path w="579487" h="579487">
                  <a:moveTo>
                    <a:pt x="0" y="0"/>
                  </a:moveTo>
                  <a:lnTo>
                    <a:pt x="579487" y="0"/>
                  </a:lnTo>
                  <a:lnTo>
                    <a:pt x="579487" y="579487"/>
                  </a:lnTo>
                  <a:lnTo>
                    <a:pt x="0" y="5794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457211">
                <a:defRPr/>
              </a:pPr>
              <a:endParaRPr lang="en-US" sz="900" dirty="0">
                <a:solidFill>
                  <a:prstClr val="black"/>
                </a:solidFill>
                <a:latin typeface="Arial" panose="020B0604020202020204" pitchFamily="34" charset="0"/>
                <a:cs typeface="Arial" panose="020B0604020202020204" pitchFamily="34" charset="0"/>
              </a:endParaRPr>
            </a:p>
          </p:txBody>
        </p:sp>
      </p:grpSp>
      <p:sp>
        <p:nvSpPr>
          <p:cNvPr id="4" name="Rectangle: Rounded Corners 3">
            <a:extLst>
              <a:ext uri="{FF2B5EF4-FFF2-40B4-BE49-F238E27FC236}">
                <a16:creationId xmlns:a16="http://schemas.microsoft.com/office/drawing/2014/main" id="{D911022F-F3A3-726D-DFC4-219A3DB2D1C7}"/>
              </a:ext>
            </a:extLst>
          </p:cNvPr>
          <p:cNvSpPr/>
          <p:nvPr/>
        </p:nvSpPr>
        <p:spPr>
          <a:xfrm>
            <a:off x="685800" y="2103869"/>
            <a:ext cx="8031480" cy="2087131"/>
          </a:xfrm>
          <a:prstGeom prst="roundRect">
            <a:avLst/>
          </a:prstGeom>
          <a:solidFill>
            <a:schemeClr val="bg1"/>
          </a:solidFill>
          <a:ln w="57150">
            <a:solidFill>
              <a:srgbClr val="C00000"/>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err="1">
                <a:solidFill>
                  <a:srgbClr val="002060"/>
                </a:solidFill>
                <a:latin typeface="Times New Roman" panose="02020603050405020304" pitchFamily="18" charset="0"/>
                <a:cs typeface="Times New Roman" panose="02020603050405020304" pitchFamily="18" charset="0"/>
              </a:rPr>
              <a:t>Em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hãy</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kể</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tên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một</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số</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hoạt</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động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của</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Quảng</a:t>
            </a:r>
            <a:r>
              <a:rPr lang="en-US" sz="4000" dirty="0">
                <a:solidFill>
                  <a:srgbClr val="002060"/>
                </a:solidFill>
                <a:latin typeface="Times New Roman" panose="02020603050405020304" pitchFamily="18" charset="0"/>
                <a:cs typeface="Times New Roman" panose="02020603050405020304" pitchFamily="18" charset="0"/>
              </a:rPr>
              <a:t> Nam </a:t>
            </a:r>
            <a:r>
              <a:rPr lang="en-US" sz="4000" dirty="0" err="1">
                <a:solidFill>
                  <a:srgbClr val="002060"/>
                </a:solidFill>
                <a:latin typeface="Times New Roman" panose="02020603050405020304" pitchFamily="18" charset="0"/>
                <a:cs typeface="Times New Roman" panose="02020603050405020304" pitchFamily="18" charset="0"/>
              </a:rPr>
              <a:t>với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quá</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trình</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giao</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lưu</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hội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nhập</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văn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hóa</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quốc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tế</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mà</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em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biết</a:t>
            </a:r>
            <a:r>
              <a:rPr lang="en-US" sz="4000" dirty="0">
                <a:solidFill>
                  <a:srgbClr val="002060"/>
                </a:solidFill>
                <a:latin typeface="Times New Roman" panose="02020603050405020304" pitchFamily="18" charset="0"/>
                <a:cs typeface="Times New Roman" panose="02020603050405020304" pitchFamily="18" charset="0"/>
              </a:rPr>
              <a:t>.</a:t>
            </a:r>
            <a:endParaRPr lang="en-US" sz="4000" dirty="0">
              <a:solidFill>
                <a:srgbClr val="002060"/>
              </a:solidFill>
              <a:latin typeface="+mj-lt"/>
            </a:endParaRPr>
          </a:p>
        </p:txBody>
      </p:sp>
      <p:sp>
        <p:nvSpPr>
          <p:cNvPr id="2" name="Rectangle 1"/>
          <p:cNvSpPr/>
          <p:nvPr/>
        </p:nvSpPr>
        <p:spPr>
          <a:xfrm>
            <a:off x="3418482" y="1321271"/>
            <a:ext cx="2307042" cy="707886"/>
          </a:xfrm>
          <a:prstGeom prst="rect">
            <a:avLst/>
          </a:prstGeom>
        </p:spPr>
        <p:txBody>
          <a:bodyPr wrap="none">
            <a:spAutoFit/>
          </a:bodyPr>
          <a:lstStyle/>
          <a:p>
            <a:pPr algn="ctr">
              <a:spcBef>
                <a:spcPct val="50000"/>
              </a:spcBef>
            </a:pPr>
            <a:r>
              <a:rPr lang="en-US" altLang="en-US" sz="4000" b="1" dirty="0">
                <a:solidFill>
                  <a:srgbClr val="FF0000"/>
                </a:solidFill>
                <a:latin typeface="Times New Roman" panose="02020603050405020304" pitchFamily="18" charset="0"/>
                <a:cs typeface="Arial" panose="020B0604020202020204" pitchFamily="34" charset="0"/>
              </a:rPr>
              <a:t>MỞ ĐẦU</a:t>
            </a:r>
            <a:endParaRPr lang="en-US" altLang="en-US" sz="4000" b="1" i="1" dirty="0">
              <a:solidFill>
                <a:srgbClr val="FF0000"/>
              </a:solidFill>
              <a:latin typeface="Arial" panose="020B0604020202020204" pitchFamily="34" charset="0"/>
            </a:endParaRPr>
          </a:p>
        </p:txBody>
      </p:sp>
    </p:spTree>
    <p:extLst>
      <p:ext uri="{BB962C8B-B14F-4D97-AF65-F5344CB8AC3E}">
        <p14:creationId xmlns:p14="http://schemas.microsoft.com/office/powerpoint/2010/main" val="126118454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 y="198120"/>
            <a:ext cx="8763000" cy="6247864"/>
          </a:xfrm>
          <a:prstGeom prst="rect">
            <a:avLst/>
          </a:prstGeom>
        </p:spPr>
        <p:txBody>
          <a:bodyPr wrap="square">
            <a:spAutoFit/>
          </a:bodyPr>
          <a:lstStyle/>
          <a:p>
            <a:r>
              <a:rPr lang="en-US" sz="4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Hiện</a:t>
            </a:r>
            <a:r>
              <a:rPr lang="en-US"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nay,</a:t>
            </a:r>
            <a:r>
              <a:rPr lang="vi-VN" sz="40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hơn</a:t>
            </a:r>
            <a:r>
              <a:rPr lang="vi-VN" sz="40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lúc</a:t>
            </a:r>
            <a:r>
              <a:rPr lang="vi-VN" sz="40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nào</a:t>
            </a:r>
            <a:r>
              <a:rPr lang="vi-VN" sz="40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hết,</a:t>
            </a:r>
            <a:r>
              <a:rPr lang="vi-VN" sz="40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việc</a:t>
            </a:r>
            <a:r>
              <a:rPr lang="vi-VN" sz="40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giao</a:t>
            </a:r>
            <a:r>
              <a:rPr lang="vi-VN" sz="40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lưu</a:t>
            </a:r>
            <a:r>
              <a:rPr lang="vi-VN" sz="40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văn</a:t>
            </a:r>
            <a:r>
              <a:rPr lang="vi-VN" sz="40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hóa</a:t>
            </a:r>
            <a:r>
              <a:rPr lang="vi-VN" sz="40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trên</a:t>
            </a:r>
            <a:r>
              <a:rPr lang="vi-VN" sz="40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hành</a:t>
            </a:r>
            <a:r>
              <a:rPr lang="vi-VN" sz="40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tinh</a:t>
            </a:r>
            <a:r>
              <a:rPr lang="vi-VN" sz="40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trở</a:t>
            </a:r>
            <a:r>
              <a:rPr lang="vi-VN" sz="4000" spc="-5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nên</a:t>
            </a:r>
            <a:r>
              <a:rPr lang="vi-VN" sz="40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nhộn</a:t>
            </a:r>
            <a:r>
              <a:rPr lang="vi-VN" sz="40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nhịp, đến</a:t>
            </a:r>
            <a:r>
              <a:rPr lang="vi-VN" sz="40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mức</a:t>
            </a:r>
            <a:r>
              <a:rPr lang="vi-VN" sz="40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xô</a:t>
            </a:r>
            <a:r>
              <a:rPr lang="vi-VN" sz="40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bồ</a:t>
            </a:r>
            <a:r>
              <a:rPr lang="vi-VN" sz="40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với</a:t>
            </a:r>
            <a:r>
              <a:rPr lang="vi-VN" sz="40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tốc</a:t>
            </a:r>
            <a:r>
              <a:rPr lang="vi-VN" sz="40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độ</a:t>
            </a:r>
            <a:r>
              <a:rPr lang="vi-VN" sz="40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quay</a:t>
            </a:r>
            <a:r>
              <a:rPr lang="vi-VN" sz="40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cuồng</a:t>
            </a:r>
            <a:r>
              <a:rPr lang="vi-VN" sz="40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đến</a:t>
            </a:r>
            <a:r>
              <a:rPr lang="vi-VN" sz="40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chóng</a:t>
            </a:r>
            <a:r>
              <a:rPr lang="vi-VN" sz="40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mặt.</a:t>
            </a:r>
            <a:r>
              <a:rPr lang="vi-VN" sz="40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Đứng</a:t>
            </a:r>
            <a:r>
              <a:rPr lang="vi-VN" sz="40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trước</a:t>
            </a:r>
            <a:r>
              <a:rPr lang="vi-VN" sz="40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những</a:t>
            </a:r>
            <a:r>
              <a:rPr lang="vi-VN" sz="40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thách</a:t>
            </a:r>
            <a:r>
              <a:rPr lang="vi-VN" sz="40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thức ấy,</a:t>
            </a:r>
            <a:r>
              <a:rPr lang="vi-VN" sz="40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con</a:t>
            </a:r>
            <a:r>
              <a:rPr lang="vi-VN" sz="40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người</a:t>
            </a:r>
            <a:r>
              <a:rPr lang="vi-VN" sz="40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cần</a:t>
            </a:r>
            <a:r>
              <a:rPr lang="vi-VN" sz="40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phải</a:t>
            </a:r>
            <a:r>
              <a:rPr lang="vi-VN" sz="40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bình</a:t>
            </a:r>
            <a:r>
              <a:rPr lang="vi-VN" sz="40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tâm,</a:t>
            </a:r>
            <a:r>
              <a:rPr lang="vi-VN" sz="40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sáng</a:t>
            </a:r>
            <a:r>
              <a:rPr lang="vi-VN" sz="40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suốt</a:t>
            </a:r>
            <a:r>
              <a:rPr lang="vi-VN" sz="40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để</a:t>
            </a:r>
            <a:r>
              <a:rPr lang="vi-VN" sz="40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nhận</a:t>
            </a:r>
            <a:r>
              <a:rPr lang="vi-VN" sz="40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diện</a:t>
            </a:r>
            <a:r>
              <a:rPr lang="vi-VN" sz="40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được</a:t>
            </a:r>
            <a:r>
              <a:rPr lang="vi-VN" sz="40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cái</a:t>
            </a:r>
            <a:r>
              <a:rPr lang="vi-VN" sz="40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gì</a:t>
            </a:r>
            <a:r>
              <a:rPr lang="vi-VN" sz="40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là</a:t>
            </a:r>
            <a:r>
              <a:rPr lang="vi-VN" sz="40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tinh</a:t>
            </a:r>
            <a:r>
              <a:rPr lang="vi-VN" sz="40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hoa</a:t>
            </a:r>
            <a:r>
              <a:rPr lang="vi-VN" sz="40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tốt đẹp, cái gì là phản văn hóa nhằm lựa chọn và tìm cách thích nghi với những gì phù hợp, đấu tranh chống lại những gì làm hủy hoại phẩm giá con người</a:t>
            </a:r>
            <a:r>
              <a:rPr lang="en-US"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889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98979"/>
            <a:ext cx="8656320" cy="5632311"/>
          </a:xfrm>
          <a:prstGeom prst="rect">
            <a:avLst/>
          </a:prstGeom>
        </p:spPr>
        <p:txBody>
          <a:bodyPr wrap="square">
            <a:spAutoFit/>
          </a:bodyPr>
          <a:lstStyle/>
          <a:p>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Văn</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hóa</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là</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một</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lĩnh</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vực</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đặc</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thù.</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Vì</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vậy,</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trong</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quá</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trình</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giao</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lưu,</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hội</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nhập</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quốc</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tế, thái độ cần tránh là bảo thủ, tự tôn hoặc tự ti quá mức hoặc thiếu hiểu biết. Cần có thái độ bình tĩnh, khoa học để gạt bỏ những yếu tố tiêu cực và phát huy những yếu tố tích cực trong quá trình hội nhập và giao lưu cũng như</a:t>
            </a:r>
            <a:r>
              <a:rPr lang="vi-VN" sz="4000" spc="-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trong quá trình phát triển</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682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915400" cy="6705600"/>
          </a:xfrm>
          <a:prstGeom prst="rect">
            <a:avLst/>
          </a:prstGeom>
        </p:spPr>
      </p:pic>
    </p:spTree>
    <p:extLst>
      <p:ext uri="{BB962C8B-B14F-4D97-AF65-F5344CB8AC3E}">
        <p14:creationId xmlns:p14="http://schemas.microsoft.com/office/powerpoint/2010/main" val="1377916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37"/>
          <p:cNvSpPr txBox="1">
            <a:spLocks noGrp="1"/>
          </p:cNvSpPr>
          <p:nvPr>
            <p:ph type="title" idx="2"/>
          </p:nvPr>
        </p:nvSpPr>
        <p:spPr>
          <a:xfrm>
            <a:off x="1305258" y="2383789"/>
            <a:ext cx="1291800" cy="1074600"/>
          </a:xfrm>
          <a:prstGeom prst="rect">
            <a:avLst/>
          </a:prstGeom>
          <a:solidFill>
            <a:schemeClr val="accent1"/>
          </a:solidFill>
        </p:spPr>
        <p:style>
          <a:lnRef idx="0">
            <a:schemeClr val="accent4"/>
          </a:lnRef>
          <a:fillRef idx="3">
            <a:schemeClr val="accent4"/>
          </a:fillRef>
          <a:effectRef idx="3">
            <a:schemeClr val="accent4"/>
          </a:effectRef>
          <a:fontRef idx="minor">
            <a:schemeClr val="lt1"/>
          </a:fontRef>
        </p:style>
        <p:txBody>
          <a:bodyPr spcFirstLastPara="1" vert="horz" wrap="square" lIns="91425" tIns="91425" rIns="91425" bIns="91425" rtlCol="0" anchor="ctr" anchorCtr="0">
            <a:noAutofit/>
          </a:bodyPr>
          <a:lstStyle/>
          <a:p>
            <a:r>
              <a:rPr lang="en-US" dirty="0">
                <a:solidFill>
                  <a:srgbClr val="FF0000"/>
                </a:solidFill>
                <a:latin typeface="Times New Roman" panose="02020603050405020304" pitchFamily="18" charset="0"/>
                <a:cs typeface="Times New Roman" panose="02020603050405020304" pitchFamily="18" charset="0"/>
              </a:rPr>
              <a:t>4</a:t>
            </a:r>
            <a:endParaRPr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2590799" y="1600200"/>
            <a:ext cx="5836921" cy="2800767"/>
          </a:xfrm>
          <a:prstGeom prst="rect">
            <a:avLst/>
          </a:prstGeom>
        </p:spPr>
        <p:txBody>
          <a:bodyPr wrap="square">
            <a:spAutoFit/>
          </a:bodyPr>
          <a:lstStyle/>
          <a:p>
            <a:pPr algn="ctr"/>
            <a:r>
              <a:rPr lang="en-US" sz="4400" dirty="0" err="1">
                <a:solidFill>
                  <a:srgbClr val="FF0000"/>
                </a:solidFill>
                <a:latin typeface="Times New Roman" panose="02020603050405020304" pitchFamily="18" charset="0"/>
                <a:cs typeface="Times New Roman" panose="02020603050405020304" pitchFamily="18" charset="0"/>
              </a:rPr>
              <a:t>Một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số</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nhiệm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vụ</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và</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giải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pháp</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để</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thực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hiện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tốt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giao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lưu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hội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nhập</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văn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hóa</a:t>
            </a:r>
            <a:r>
              <a:rPr lang="en-US" sz="4400" dirty="0">
                <a:solidFill>
                  <a:srgbClr val="FF0000"/>
                </a:solidFill>
                <a:latin typeface="Times New Roman" panose="02020603050405020304" pitchFamily="18" charset="0"/>
                <a:cs typeface="Times New Roman" panose="02020603050405020304" pitchFamily="18" charset="0"/>
              </a:rPr>
              <a:t> ở </a:t>
            </a:r>
            <a:r>
              <a:rPr lang="en-US" sz="4400" dirty="0" err="1">
                <a:solidFill>
                  <a:srgbClr val="FF0000"/>
                </a:solidFill>
                <a:latin typeface="Times New Roman" panose="02020603050405020304" pitchFamily="18" charset="0"/>
                <a:cs typeface="Times New Roman" panose="02020603050405020304" pitchFamily="18" charset="0"/>
              </a:rPr>
              <a:t>tỉnh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Quảng</a:t>
            </a:r>
            <a:r>
              <a:rPr lang="en-US" sz="4400" dirty="0">
                <a:solidFill>
                  <a:srgbClr val="FF0000"/>
                </a:solidFill>
                <a:latin typeface="Times New Roman" panose="02020603050405020304" pitchFamily="18" charset="0"/>
                <a:cs typeface="Times New Roman" panose="02020603050405020304" pitchFamily="18" charset="0"/>
              </a:rPr>
              <a:t> Nam</a:t>
            </a:r>
            <a:endParaRPr lang="en-US" sz="4400" dirty="0">
              <a:solidFill>
                <a:srgbClr val="FF0000"/>
              </a:solidFill>
            </a:endParaRPr>
          </a:p>
        </p:txBody>
      </p:sp>
    </p:spTree>
    <p:extLst>
      <p:ext uri="{BB962C8B-B14F-4D97-AF65-F5344CB8AC3E}">
        <p14:creationId xmlns:p14="http://schemas.microsoft.com/office/powerpoint/2010/main" val="1602114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411EA1BB-F9DF-0E98-C1E2-FD330FAE186A}"/>
              </a:ext>
            </a:extLst>
          </p:cNvPr>
          <p:cNvSpPr/>
          <p:nvPr/>
        </p:nvSpPr>
        <p:spPr>
          <a:xfrm>
            <a:off x="762000" y="1371600"/>
            <a:ext cx="7848600" cy="4343400"/>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i="1" dirty="0">
                <a:solidFill>
                  <a:srgbClr val="002060"/>
                </a:solidFill>
                <a:latin typeface="Times New Roman" panose="02020603050405020304" pitchFamily="18" charset="0"/>
                <a:cs typeface="Times New Roman" panose="02020603050405020304" pitchFamily="18" charset="0"/>
              </a:rPr>
              <a:t>Nêu những nhiệm vụ trọng tâm của tỉnh Quảng Nam trong công tác giao lưu, hội nhập văn hóa giai đoạn 2021 </a:t>
            </a:r>
            <a:r>
              <a:rPr lang="en-US" sz="3600" i="1" dirty="0">
                <a:solidFill>
                  <a:srgbClr val="002060"/>
                </a:solidFill>
                <a:latin typeface="Times New Roman" panose="02020603050405020304" pitchFamily="18" charset="0"/>
                <a:cs typeface="Times New Roman" panose="02020603050405020304" pitchFamily="18" charset="0"/>
              </a:rPr>
              <a:t>-</a:t>
            </a:r>
            <a:r>
              <a:rPr lang="vi-VN" sz="3600" i="1" dirty="0">
                <a:solidFill>
                  <a:srgbClr val="002060"/>
                </a:solidFill>
                <a:latin typeface="Times New Roman" panose="02020603050405020304" pitchFamily="18" charset="0"/>
                <a:cs typeface="Times New Roman" panose="02020603050405020304" pitchFamily="18" charset="0"/>
              </a:rPr>
              <a:t> 2025 và tầm nhìn đến năm 2030.</a:t>
            </a:r>
            <a:endParaRPr lang="en-US" sz="36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026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3840" y="294144"/>
            <a:ext cx="8747760" cy="6186309"/>
          </a:xfrm>
          <a:prstGeom prst="rect">
            <a:avLst/>
          </a:prstGeom>
        </p:spPr>
        <p:txBody>
          <a:bodyPr wrap="square">
            <a:spAutoFit/>
          </a:bodyPr>
          <a:lstStyle/>
          <a:p>
            <a:r>
              <a:rPr lang="en-US" sz="44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Chủ</a:t>
            </a:r>
            <a:r>
              <a:rPr lang="en-US"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động ban hành các văn bản pháp lý, tạo cơ sở cho hoạt động này diễn ra đúng lộ trình và đạt được những mục tiêu đề ra. Đó là việc UBND tỉnh ban hành Quyết định 1972/QĐ-UBND ngày 15/7/2021 về việc thực hiện công tác hội nhập</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quốc</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tế</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tỉnh</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Quảng</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Nam</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giai</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đoạn</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2021-2025</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và</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tầm</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nhìn</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đến</a:t>
            </a:r>
            <a:r>
              <a:rPr lang="vi-VN" sz="44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2030.</a:t>
            </a:r>
            <a:r>
              <a:rPr lang="vi-VN" sz="44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29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3840" y="294144"/>
            <a:ext cx="8747760" cy="6247864"/>
          </a:xfrm>
          <a:prstGeom prst="rect">
            <a:avLst/>
          </a:prstGeom>
        </p:spPr>
        <p:txBody>
          <a:bodyPr wrap="square">
            <a:spAutoFit/>
          </a:bodyPr>
          <a:lstStyle/>
          <a:p>
            <a:r>
              <a:rPr lang="en-US"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ác</a:t>
            </a:r>
            <a:r>
              <a:rPr lang="vi-VN" sz="40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nhiệm vụ trọng tâm: Ban hành Kế hoạch triển khai thực hiện Chiến lược Ngoại giao Văn hóa</a:t>
            </a:r>
            <a:r>
              <a:rPr lang="vi-VN" sz="40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trong</a:t>
            </a:r>
            <a:r>
              <a:rPr lang="vi-VN" sz="40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giai</a:t>
            </a:r>
            <a:r>
              <a:rPr lang="vi-VN" sz="40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đoạn</a:t>
            </a:r>
            <a:r>
              <a:rPr lang="vi-VN" sz="40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mới</a:t>
            </a:r>
            <a:r>
              <a:rPr lang="vi-VN" sz="40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vi-VN" sz="40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tỉnh</a:t>
            </a:r>
            <a:r>
              <a:rPr lang="vi-VN" sz="40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Quảng</a:t>
            </a:r>
            <a:r>
              <a:rPr lang="vi-VN" sz="40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Nam</a:t>
            </a:r>
            <a:r>
              <a:rPr lang="vi-VN" sz="40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(sau</a:t>
            </a:r>
            <a:r>
              <a:rPr lang="vi-VN" sz="40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khi</a:t>
            </a:r>
            <a:r>
              <a:rPr lang="vi-VN" sz="40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Chính</a:t>
            </a:r>
            <a:r>
              <a:rPr lang="vi-VN" sz="40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phủ</a:t>
            </a:r>
            <a:r>
              <a:rPr lang="vi-VN" sz="40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vi-VN" sz="40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Quyết</a:t>
            </a:r>
            <a:r>
              <a:rPr lang="vi-VN" sz="40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định</a:t>
            </a:r>
            <a:r>
              <a:rPr lang="vi-VN" sz="40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ban hành</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Đề</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án</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Chiến</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lược</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Ngoại</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giao</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Văn</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hóa</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trong</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giai</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đoạn</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mới);</a:t>
            </a:r>
            <a:r>
              <a:rPr lang="vi-VN" sz="40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Tiếp</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tục</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thực</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hiện có</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hiệu</a:t>
            </a:r>
            <a:r>
              <a:rPr lang="vi-VN" sz="40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quả</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kế</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hoạch,</a:t>
            </a:r>
            <a:r>
              <a:rPr lang="vi-VN" sz="40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chương</a:t>
            </a:r>
            <a:r>
              <a:rPr lang="vi-VN" sz="40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trình</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công</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tác</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quảng</a:t>
            </a:r>
            <a:r>
              <a:rPr lang="vi-VN" sz="40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bá</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xúc</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tiến</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du</a:t>
            </a:r>
            <a:r>
              <a:rPr lang="vi-VN" sz="40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lịch,</a:t>
            </a:r>
            <a:r>
              <a:rPr lang="vi-VN" sz="40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phát</a:t>
            </a:r>
            <a:r>
              <a:rPr lang="vi-VN" sz="4000" spc="-6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triển du lịch và du lịch cộng đồng của tỉn</a:t>
            </a:r>
            <a:r>
              <a:rPr lang="en-US"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514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 y="474345"/>
            <a:ext cx="8564880" cy="5509200"/>
          </a:xfrm>
          <a:prstGeom prst="rect">
            <a:avLst/>
          </a:prstGeom>
        </p:spPr>
        <p:txBody>
          <a:bodyPr wrap="square">
            <a:spAutoFit/>
          </a:bodyPr>
          <a:lstStyle/>
          <a:p>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Tỉnh</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Quảng</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Nam</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đã</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tạo</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được</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khuôn</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khổ</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quan</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hệ</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hợp</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tác,</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hữu</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nghị,</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ổn</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định</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lâu dài, đan xen lợi ích với các địa phương của các nước; tiếp tục duy trì các mối quan hệ hữu nghị sẵn có với 11 địa phương của các quốc gia Lào, Hàn Quốc, Nhật Bản, Thái Lan, Pháp, Bê - la - rút, Trung Quốc. </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9539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3345"/>
            <a:ext cx="8671560" cy="6740307"/>
          </a:xfrm>
          <a:prstGeom prst="rect">
            <a:avLst/>
          </a:prstGeom>
        </p:spPr>
        <p:txBody>
          <a:bodyPr wrap="square">
            <a:spAutoFit/>
          </a:bodyPr>
          <a:lstStyle/>
          <a:p>
            <a:r>
              <a:rPr lang="en-US"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ỉnh cũng chú trọng nhiều đến việc</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duy</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trì</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và</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mở</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rộng</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quan</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hệ</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hợp</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tác</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kinh</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tế</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thương</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mại,</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du</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lịch,</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đầu</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tư</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với</a:t>
            </a:r>
            <a:r>
              <a:rPr lang="vi-VN" sz="36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 nước,</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tổ</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chức</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quốc</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tế.</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Căn</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cứ</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trên</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tổng</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thể</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mối</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quan</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hệ</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cấp</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quốc</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gia</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cũng</a:t>
            </a:r>
            <a:r>
              <a:rPr lang="vi-VN" sz="3600" spc="-5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như định hướng phát triển quan hệ của Đảng, Nhà nước đối với từng đối tác, đồng thời trên</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cơ</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sở</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nhu</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cầu</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phát</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triển</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tỉnh</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nhà</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mà</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Quảng</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Nam</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sẽ</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xác</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định</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tập</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trung</a:t>
            </a:r>
            <a:r>
              <a:rPr lang="vi-VN" sz="3600" spc="-6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phát triển quan hệ hợp tác vì mục tiêu chính trị, phát triển kinh tế, giao lưu văn hóa, giáo dục, đào tạo, nguồn nhân lực, nông nghiệp, công nghiệp...</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2399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213360"/>
            <a:ext cx="8763000" cy="6644640"/>
          </a:xfrm>
          <a:prstGeom prst="rect">
            <a:avLst/>
          </a:prstGeom>
        </p:spPr>
      </p:pic>
    </p:spTree>
    <p:extLst>
      <p:ext uri="{BB962C8B-B14F-4D97-AF65-F5344CB8AC3E}">
        <p14:creationId xmlns:p14="http://schemas.microsoft.com/office/powerpoint/2010/main" val="281547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 y="60960"/>
            <a:ext cx="8732519" cy="6751320"/>
          </a:xfrm>
          <a:prstGeom prst="rect">
            <a:avLst/>
          </a:prstGeom>
        </p:spPr>
      </p:pic>
    </p:spTree>
    <p:extLst>
      <p:ext uri="{BB962C8B-B14F-4D97-AF65-F5344CB8AC3E}">
        <p14:creationId xmlns:p14="http://schemas.microsoft.com/office/powerpoint/2010/main" val="1993869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198120"/>
            <a:ext cx="8900160" cy="6400799"/>
          </a:xfrm>
          <a:prstGeom prst="rect">
            <a:avLst/>
          </a:prstGeom>
        </p:spPr>
      </p:pic>
    </p:spTree>
    <p:extLst>
      <p:ext uri="{BB962C8B-B14F-4D97-AF65-F5344CB8AC3E}">
        <p14:creationId xmlns:p14="http://schemas.microsoft.com/office/powerpoint/2010/main" val="1252551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411EA1BB-F9DF-0E98-C1E2-FD330FAE186A}"/>
              </a:ext>
            </a:extLst>
          </p:cNvPr>
          <p:cNvSpPr/>
          <p:nvPr/>
        </p:nvSpPr>
        <p:spPr>
          <a:xfrm>
            <a:off x="762000" y="1371600"/>
            <a:ext cx="7848600" cy="4343400"/>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dirty="0">
                <a:solidFill>
                  <a:srgbClr val="002060"/>
                </a:solidFill>
                <a:latin typeface="Times New Roman" panose="02020603050405020304" pitchFamily="18" charset="0"/>
                <a:cs typeface="Times New Roman" panose="02020603050405020304" pitchFamily="18" charset="0"/>
              </a:rPr>
              <a:t>Để có thể thực hiện tốt mục tiêu, nhiệm vụ đề ra, tỉnh Quảng Nam đã đề ra một số nhóm giải pháp cụ thể</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nào</a:t>
            </a:r>
            <a:r>
              <a:rPr lang="en-US" sz="4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88597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240" y="311557"/>
            <a:ext cx="8580120" cy="6001643"/>
          </a:xfrm>
          <a:prstGeom prst="rect">
            <a:avLst/>
          </a:prstGeom>
        </p:spPr>
        <p:txBody>
          <a:bodyPr wrap="square">
            <a:spAutoFit/>
          </a:bodyPr>
          <a:lstStyle/>
          <a:p>
            <a:r>
              <a:rPr lang="vi-VN" sz="4800" i="1" dirty="0">
                <a:solidFill>
                  <a:srgbClr val="FF0000"/>
                </a:solidFill>
                <a:latin typeface="+mj-lt"/>
                <a:ea typeface="Arial" panose="020B0604020202020204" pitchFamily="34" charset="0"/>
              </a:rPr>
              <a:t>Thứ</a:t>
            </a:r>
            <a:r>
              <a:rPr lang="vi-VN" sz="4800" i="1" spc="-35" dirty="0">
                <a:solidFill>
                  <a:srgbClr val="FF0000"/>
                </a:solidFill>
                <a:latin typeface="+mj-lt"/>
                <a:ea typeface="Arial" panose="020B0604020202020204" pitchFamily="34" charset="0"/>
              </a:rPr>
              <a:t> </a:t>
            </a:r>
            <a:r>
              <a:rPr lang="vi-VN" sz="4800" i="1" dirty="0">
                <a:solidFill>
                  <a:srgbClr val="FF0000"/>
                </a:solidFill>
                <a:latin typeface="+mj-lt"/>
                <a:ea typeface="Arial" panose="020B0604020202020204" pitchFamily="34" charset="0"/>
              </a:rPr>
              <a:t>nhất</a:t>
            </a:r>
            <a:r>
              <a:rPr lang="vi-VN" sz="4800" dirty="0">
                <a:solidFill>
                  <a:srgbClr val="FF0000"/>
                </a:solidFill>
                <a:latin typeface="+mj-lt"/>
                <a:ea typeface="Arial" panose="020B0604020202020204" pitchFamily="34" charset="0"/>
              </a:rPr>
              <a:t>,</a:t>
            </a:r>
            <a:r>
              <a:rPr lang="vi-VN" sz="4800" spc="-35" dirty="0">
                <a:solidFill>
                  <a:srgbClr val="FF0000"/>
                </a:solidFill>
                <a:latin typeface="+mj-lt"/>
                <a:ea typeface="Arial" panose="020B0604020202020204" pitchFamily="34" charset="0"/>
              </a:rPr>
              <a:t> </a:t>
            </a:r>
            <a:r>
              <a:rPr lang="vi-VN" sz="4800" dirty="0">
                <a:solidFill>
                  <a:srgbClr val="002060"/>
                </a:solidFill>
                <a:latin typeface="+mj-lt"/>
                <a:ea typeface="Arial" panose="020B0604020202020204" pitchFamily="34" charset="0"/>
              </a:rPr>
              <a:t>với</a:t>
            </a:r>
            <a:r>
              <a:rPr lang="vi-VN" sz="4800" spc="-35" dirty="0">
                <a:solidFill>
                  <a:srgbClr val="002060"/>
                </a:solidFill>
                <a:latin typeface="+mj-lt"/>
                <a:ea typeface="Arial" panose="020B0604020202020204" pitchFamily="34" charset="0"/>
              </a:rPr>
              <a:t> </a:t>
            </a:r>
            <a:r>
              <a:rPr lang="vi-VN" sz="4800" dirty="0">
                <a:solidFill>
                  <a:srgbClr val="002060"/>
                </a:solidFill>
                <a:latin typeface="+mj-lt"/>
                <a:ea typeface="Arial" panose="020B0604020202020204" pitchFamily="34" charset="0"/>
              </a:rPr>
              <a:t>một</a:t>
            </a:r>
            <a:r>
              <a:rPr lang="vi-VN" sz="4800" spc="-35" dirty="0">
                <a:solidFill>
                  <a:srgbClr val="002060"/>
                </a:solidFill>
                <a:latin typeface="+mj-lt"/>
                <a:ea typeface="Arial" panose="020B0604020202020204" pitchFamily="34" charset="0"/>
              </a:rPr>
              <a:t> </a:t>
            </a:r>
            <a:r>
              <a:rPr lang="vi-VN" sz="4800" dirty="0">
                <a:solidFill>
                  <a:srgbClr val="002060"/>
                </a:solidFill>
                <a:latin typeface="+mj-lt"/>
                <a:ea typeface="Arial" panose="020B0604020202020204" pitchFamily="34" charset="0"/>
              </a:rPr>
              <a:t>lĩnh</a:t>
            </a:r>
            <a:r>
              <a:rPr lang="vi-VN" sz="4800" spc="-35" dirty="0">
                <a:solidFill>
                  <a:srgbClr val="002060"/>
                </a:solidFill>
                <a:latin typeface="+mj-lt"/>
                <a:ea typeface="Arial" panose="020B0604020202020204" pitchFamily="34" charset="0"/>
              </a:rPr>
              <a:t> </a:t>
            </a:r>
            <a:r>
              <a:rPr lang="vi-VN" sz="4800" dirty="0">
                <a:solidFill>
                  <a:srgbClr val="002060"/>
                </a:solidFill>
                <a:latin typeface="+mj-lt"/>
                <a:ea typeface="Arial" panose="020B0604020202020204" pitchFamily="34" charset="0"/>
              </a:rPr>
              <a:t>vực</a:t>
            </a:r>
            <a:r>
              <a:rPr lang="vi-VN" sz="4800" spc="-35" dirty="0">
                <a:solidFill>
                  <a:srgbClr val="002060"/>
                </a:solidFill>
                <a:latin typeface="+mj-lt"/>
                <a:ea typeface="Arial" panose="020B0604020202020204" pitchFamily="34" charset="0"/>
              </a:rPr>
              <a:t> </a:t>
            </a:r>
            <a:r>
              <a:rPr lang="vi-VN" sz="4800" dirty="0">
                <a:solidFill>
                  <a:srgbClr val="002060"/>
                </a:solidFill>
                <a:latin typeface="+mj-lt"/>
                <a:ea typeface="Arial" panose="020B0604020202020204" pitchFamily="34" charset="0"/>
              </a:rPr>
              <a:t>rộng,</a:t>
            </a:r>
            <a:r>
              <a:rPr lang="vi-VN" sz="4800" spc="-30" dirty="0">
                <a:solidFill>
                  <a:srgbClr val="002060"/>
                </a:solidFill>
                <a:latin typeface="+mj-lt"/>
                <a:ea typeface="Arial" panose="020B0604020202020204" pitchFamily="34" charset="0"/>
              </a:rPr>
              <a:t> </a:t>
            </a:r>
            <a:r>
              <a:rPr lang="vi-VN" sz="4800" dirty="0">
                <a:solidFill>
                  <a:srgbClr val="002060"/>
                </a:solidFill>
                <a:latin typeface="+mj-lt"/>
                <a:ea typeface="Arial" panose="020B0604020202020204" pitchFamily="34" charset="0"/>
              </a:rPr>
              <a:t>đa</a:t>
            </a:r>
            <a:r>
              <a:rPr lang="vi-VN" sz="4800" spc="-35" dirty="0">
                <a:solidFill>
                  <a:srgbClr val="002060"/>
                </a:solidFill>
                <a:latin typeface="+mj-lt"/>
                <a:ea typeface="Arial" panose="020B0604020202020204" pitchFamily="34" charset="0"/>
              </a:rPr>
              <a:t> </a:t>
            </a:r>
            <a:r>
              <a:rPr lang="vi-VN" sz="4800" dirty="0">
                <a:solidFill>
                  <a:srgbClr val="002060"/>
                </a:solidFill>
                <a:latin typeface="+mj-lt"/>
                <a:ea typeface="Arial" panose="020B0604020202020204" pitchFamily="34" charset="0"/>
              </a:rPr>
              <a:t>ngành,</a:t>
            </a:r>
            <a:r>
              <a:rPr lang="vi-VN" sz="4800" spc="-30" dirty="0">
                <a:solidFill>
                  <a:srgbClr val="002060"/>
                </a:solidFill>
                <a:latin typeface="+mj-lt"/>
                <a:ea typeface="Arial" panose="020B0604020202020204" pitchFamily="34" charset="0"/>
              </a:rPr>
              <a:t> </a:t>
            </a:r>
            <a:r>
              <a:rPr lang="vi-VN" sz="4800" dirty="0">
                <a:solidFill>
                  <a:srgbClr val="002060"/>
                </a:solidFill>
                <a:latin typeface="+mj-lt"/>
                <a:ea typeface="Arial" panose="020B0604020202020204" pitchFamily="34" charset="0"/>
              </a:rPr>
              <a:t>thiên</a:t>
            </a:r>
            <a:r>
              <a:rPr lang="vi-VN" sz="4800" spc="-30" dirty="0">
                <a:solidFill>
                  <a:srgbClr val="002060"/>
                </a:solidFill>
                <a:latin typeface="+mj-lt"/>
                <a:ea typeface="Arial" panose="020B0604020202020204" pitchFamily="34" charset="0"/>
              </a:rPr>
              <a:t> </a:t>
            </a:r>
            <a:r>
              <a:rPr lang="vi-VN" sz="4800" dirty="0">
                <a:solidFill>
                  <a:srgbClr val="002060"/>
                </a:solidFill>
                <a:latin typeface="+mj-lt"/>
                <a:ea typeface="Arial" panose="020B0604020202020204" pitchFamily="34" charset="0"/>
              </a:rPr>
              <a:t>về</a:t>
            </a:r>
            <a:r>
              <a:rPr lang="vi-VN" sz="4800" spc="-35" dirty="0">
                <a:solidFill>
                  <a:srgbClr val="002060"/>
                </a:solidFill>
                <a:latin typeface="+mj-lt"/>
                <a:ea typeface="Arial" panose="020B0604020202020204" pitchFamily="34" charset="0"/>
              </a:rPr>
              <a:t> </a:t>
            </a:r>
            <a:r>
              <a:rPr lang="vi-VN" sz="4800" dirty="0">
                <a:solidFill>
                  <a:srgbClr val="002060"/>
                </a:solidFill>
                <a:latin typeface="+mj-lt"/>
                <a:ea typeface="Arial" panose="020B0604020202020204" pitchFamily="34" charset="0"/>
              </a:rPr>
              <a:t>năng</a:t>
            </a:r>
            <a:r>
              <a:rPr lang="vi-VN" sz="4800" spc="-30" dirty="0">
                <a:solidFill>
                  <a:srgbClr val="002060"/>
                </a:solidFill>
                <a:latin typeface="+mj-lt"/>
                <a:ea typeface="Arial" panose="020B0604020202020204" pitchFamily="34" charset="0"/>
              </a:rPr>
              <a:t> </a:t>
            </a:r>
            <a:r>
              <a:rPr lang="vi-VN" sz="4800" dirty="0">
                <a:solidFill>
                  <a:srgbClr val="002060"/>
                </a:solidFill>
                <a:latin typeface="+mj-lt"/>
                <a:ea typeface="Arial" panose="020B0604020202020204" pitchFamily="34" charset="0"/>
              </a:rPr>
              <a:t>lực</a:t>
            </a:r>
            <a:r>
              <a:rPr lang="vi-VN" sz="4800" spc="-30" dirty="0">
                <a:solidFill>
                  <a:srgbClr val="002060"/>
                </a:solidFill>
                <a:latin typeface="+mj-lt"/>
                <a:ea typeface="Arial" panose="020B0604020202020204" pitchFamily="34" charset="0"/>
              </a:rPr>
              <a:t> </a:t>
            </a:r>
            <a:r>
              <a:rPr lang="vi-VN" sz="4800" dirty="0">
                <a:solidFill>
                  <a:srgbClr val="002060"/>
                </a:solidFill>
                <a:latin typeface="+mj-lt"/>
                <a:ea typeface="Arial" panose="020B0604020202020204" pitchFamily="34" charset="0"/>
              </a:rPr>
              <a:t>sáng</a:t>
            </a:r>
            <a:r>
              <a:rPr lang="vi-VN" sz="4800" spc="-30" dirty="0">
                <a:solidFill>
                  <a:srgbClr val="002060"/>
                </a:solidFill>
                <a:latin typeface="+mj-lt"/>
                <a:ea typeface="Arial" panose="020B0604020202020204" pitchFamily="34" charset="0"/>
              </a:rPr>
              <a:t> </a:t>
            </a:r>
            <a:r>
              <a:rPr lang="vi-VN" sz="4800" dirty="0">
                <a:solidFill>
                  <a:srgbClr val="002060"/>
                </a:solidFill>
                <a:latin typeface="+mj-lt"/>
                <a:ea typeface="Arial" panose="020B0604020202020204" pitchFamily="34" charset="0"/>
              </a:rPr>
              <a:t>tạo</a:t>
            </a:r>
            <a:r>
              <a:rPr lang="vi-VN" sz="4800" spc="-35" dirty="0">
                <a:solidFill>
                  <a:srgbClr val="002060"/>
                </a:solidFill>
                <a:latin typeface="+mj-lt"/>
                <a:ea typeface="Arial" panose="020B0604020202020204" pitchFamily="34" charset="0"/>
              </a:rPr>
              <a:t> </a:t>
            </a:r>
            <a:r>
              <a:rPr lang="vi-VN" sz="4800" dirty="0">
                <a:solidFill>
                  <a:srgbClr val="002060"/>
                </a:solidFill>
                <a:latin typeface="+mj-lt"/>
                <a:ea typeface="Arial" panose="020B0604020202020204" pitchFamily="34" charset="0"/>
              </a:rPr>
              <a:t>là</a:t>
            </a:r>
            <a:r>
              <a:rPr lang="vi-VN" sz="4800" spc="-35" dirty="0">
                <a:solidFill>
                  <a:srgbClr val="002060"/>
                </a:solidFill>
                <a:latin typeface="+mj-lt"/>
                <a:ea typeface="Arial" panose="020B0604020202020204" pitchFamily="34" charset="0"/>
              </a:rPr>
              <a:t> </a:t>
            </a:r>
            <a:r>
              <a:rPr lang="vi-VN" sz="4800" dirty="0">
                <a:solidFill>
                  <a:srgbClr val="002060"/>
                </a:solidFill>
                <a:latin typeface="+mj-lt"/>
                <a:ea typeface="Arial" panose="020B0604020202020204" pitchFamily="34" charset="0"/>
              </a:rPr>
              <a:t>giao</a:t>
            </a:r>
            <a:r>
              <a:rPr lang="vi-VN" sz="4800" spc="-30" dirty="0">
                <a:solidFill>
                  <a:srgbClr val="002060"/>
                </a:solidFill>
                <a:latin typeface="+mj-lt"/>
                <a:ea typeface="Arial" panose="020B0604020202020204" pitchFamily="34" charset="0"/>
              </a:rPr>
              <a:t> </a:t>
            </a:r>
            <a:r>
              <a:rPr lang="vi-VN" sz="4800" dirty="0">
                <a:solidFill>
                  <a:srgbClr val="002060"/>
                </a:solidFill>
                <a:latin typeface="+mj-lt"/>
                <a:ea typeface="Arial" panose="020B0604020202020204" pitchFamily="34" charset="0"/>
              </a:rPr>
              <a:t>lựa chọn cán bộ quản lý chủ chốt là các chuyên lưu văn hóa, cần chú trọng gia vừa có trình độ chuyên môn, vừa am hiểu cơ chế quản lý để chỉ đạo sát hợp, hiệu quả</a:t>
            </a:r>
            <a:r>
              <a:rPr lang="en-US" sz="4800" dirty="0">
                <a:solidFill>
                  <a:srgbClr val="002060"/>
                </a:solidFill>
                <a:latin typeface="+mj-lt"/>
                <a:ea typeface="Arial" panose="020B0604020202020204" pitchFamily="34" charset="0"/>
              </a:rPr>
              <a:t>.</a:t>
            </a:r>
            <a:endParaRPr lang="en-US" sz="4800" dirty="0">
              <a:solidFill>
                <a:srgbClr val="002060"/>
              </a:solidFill>
              <a:latin typeface="+mj-lt"/>
            </a:endParaRPr>
          </a:p>
        </p:txBody>
      </p:sp>
    </p:spTree>
    <p:extLst>
      <p:ext uri="{BB962C8B-B14F-4D97-AF65-F5344CB8AC3E}">
        <p14:creationId xmlns:p14="http://schemas.microsoft.com/office/powerpoint/2010/main" val="1663400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8939"/>
            <a:ext cx="8869680" cy="6863417"/>
          </a:xfrm>
          <a:prstGeom prst="rect">
            <a:avLst/>
          </a:prstGeom>
        </p:spPr>
        <p:txBody>
          <a:bodyPr wrap="square">
            <a:spAutoFit/>
          </a:bodyPr>
          <a:lstStyle/>
          <a:p>
            <a:r>
              <a:rPr lang="vi-VN" sz="4400" i="1" dirty="0">
                <a:solidFill>
                  <a:srgbClr val="FF0000"/>
                </a:solidFill>
                <a:latin typeface="+mj-lt"/>
                <a:ea typeface="Arial" panose="020B0604020202020204" pitchFamily="34" charset="0"/>
              </a:rPr>
              <a:t>Thứ</a:t>
            </a:r>
            <a:r>
              <a:rPr lang="vi-VN" sz="4400" i="1" spc="-30" dirty="0">
                <a:solidFill>
                  <a:srgbClr val="FF0000"/>
                </a:solidFill>
                <a:latin typeface="+mj-lt"/>
                <a:ea typeface="Arial" panose="020B0604020202020204" pitchFamily="34" charset="0"/>
              </a:rPr>
              <a:t> </a:t>
            </a:r>
            <a:r>
              <a:rPr lang="vi-VN" sz="4400" i="1" dirty="0">
                <a:solidFill>
                  <a:srgbClr val="FF0000"/>
                </a:solidFill>
                <a:latin typeface="+mj-lt"/>
                <a:ea typeface="Arial" panose="020B0604020202020204" pitchFamily="34" charset="0"/>
              </a:rPr>
              <a:t>hai</a:t>
            </a:r>
            <a:r>
              <a:rPr lang="vi-VN" sz="4400" dirty="0">
                <a:solidFill>
                  <a:srgbClr val="002060"/>
                </a:solidFill>
                <a:latin typeface="+mj-lt"/>
                <a:ea typeface="Arial" panose="020B0604020202020204" pitchFamily="34" charset="0"/>
              </a:rPr>
              <a:t>,</a:t>
            </a:r>
            <a:r>
              <a:rPr lang="vi-VN" sz="4400" spc="-3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cần</a:t>
            </a:r>
            <a:r>
              <a:rPr lang="vi-VN" sz="4400" spc="-3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kiện</a:t>
            </a:r>
            <a:r>
              <a:rPr lang="vi-VN" sz="4400" spc="-3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toàn</a:t>
            </a:r>
            <a:r>
              <a:rPr lang="vi-VN" sz="4400" spc="-3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công</a:t>
            </a:r>
            <a:r>
              <a:rPr lang="vi-VN" sz="4400" spc="-3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tác</a:t>
            </a:r>
            <a:r>
              <a:rPr lang="vi-VN" sz="4400" spc="-3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quản</a:t>
            </a:r>
            <a:r>
              <a:rPr lang="vi-VN" sz="4400" spc="-3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lý,</a:t>
            </a:r>
            <a:r>
              <a:rPr lang="vi-VN" sz="4400" spc="-3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giám</a:t>
            </a:r>
            <a:r>
              <a:rPr lang="vi-VN" sz="4400" spc="-3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sát</a:t>
            </a:r>
            <a:r>
              <a:rPr lang="vi-VN" sz="4400" spc="-3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các</a:t>
            </a:r>
            <a:r>
              <a:rPr lang="vi-VN" sz="4400" spc="-3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hoạt</a:t>
            </a:r>
            <a:r>
              <a:rPr lang="vi-VN" sz="4400" spc="-3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động</a:t>
            </a:r>
            <a:r>
              <a:rPr lang="vi-VN" sz="4400" spc="-3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quảng</a:t>
            </a:r>
            <a:r>
              <a:rPr lang="vi-VN" sz="4400" spc="-25"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bá</a:t>
            </a:r>
            <a:r>
              <a:rPr lang="vi-VN" sz="4400" spc="-3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và</a:t>
            </a:r>
            <a:r>
              <a:rPr lang="vi-VN" sz="4400" spc="-3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tiếp nhận</a:t>
            </a:r>
            <a:r>
              <a:rPr lang="vi-VN" sz="4400" spc="-6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các</a:t>
            </a:r>
            <a:r>
              <a:rPr lang="vi-VN" sz="4400" spc="-6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giá</a:t>
            </a:r>
            <a:r>
              <a:rPr lang="vi-VN" sz="4400" spc="-6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trị</a:t>
            </a:r>
            <a:r>
              <a:rPr lang="vi-VN" sz="4400" spc="-6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văn</a:t>
            </a:r>
            <a:r>
              <a:rPr lang="vi-VN" sz="4400" spc="-6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hóa,</a:t>
            </a:r>
            <a:r>
              <a:rPr lang="vi-VN" sz="4400" spc="-6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không</a:t>
            </a:r>
            <a:r>
              <a:rPr lang="vi-VN" sz="4400" spc="-6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chỉ</a:t>
            </a:r>
            <a:r>
              <a:rPr lang="vi-VN" sz="4400" spc="-6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thông</a:t>
            </a:r>
            <a:r>
              <a:rPr lang="vi-VN" sz="4400" spc="-6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qua</a:t>
            </a:r>
            <a:r>
              <a:rPr lang="vi-VN" sz="4400" spc="-6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việc</a:t>
            </a:r>
            <a:r>
              <a:rPr lang="vi-VN" sz="4400" spc="-6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hoàn</a:t>
            </a:r>
            <a:r>
              <a:rPr lang="vi-VN" sz="4400" spc="-6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thiện</a:t>
            </a:r>
            <a:r>
              <a:rPr lang="vi-VN" sz="4400" spc="-6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hệ</a:t>
            </a:r>
            <a:r>
              <a:rPr lang="vi-VN" sz="4400" spc="-6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thống</a:t>
            </a:r>
            <a:r>
              <a:rPr lang="vi-VN" sz="4400" spc="-6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văn</a:t>
            </a:r>
            <a:r>
              <a:rPr lang="vi-VN" sz="4400" spc="-6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bản</a:t>
            </a:r>
            <a:r>
              <a:rPr lang="vi-VN" sz="4400" spc="-6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pháp quy,</a:t>
            </a:r>
            <a:r>
              <a:rPr lang="vi-VN" sz="4400" spc="-8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điều</a:t>
            </a:r>
            <a:r>
              <a:rPr lang="vi-VN" sz="4400" spc="-8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chỉnh</a:t>
            </a:r>
            <a:r>
              <a:rPr lang="vi-VN" sz="4400" spc="-8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chính</a:t>
            </a:r>
            <a:r>
              <a:rPr lang="vi-VN" sz="4400" spc="-8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sách,</a:t>
            </a:r>
            <a:r>
              <a:rPr lang="vi-VN" sz="4400" spc="-8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mà</a:t>
            </a:r>
            <a:r>
              <a:rPr lang="vi-VN" sz="4400" spc="-8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còn</a:t>
            </a:r>
            <a:r>
              <a:rPr lang="vi-VN" sz="4400" spc="-8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là</a:t>
            </a:r>
            <a:r>
              <a:rPr lang="vi-VN" sz="4400" spc="-8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áp</a:t>
            </a:r>
            <a:r>
              <a:rPr lang="vi-VN" sz="4400" spc="-8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dụng</a:t>
            </a:r>
            <a:r>
              <a:rPr lang="vi-VN" sz="4400" spc="-75"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công</a:t>
            </a:r>
            <a:r>
              <a:rPr lang="vi-VN" sz="4400" spc="-8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nghệ</a:t>
            </a:r>
            <a:r>
              <a:rPr lang="vi-VN" sz="4400" spc="-8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hiện</a:t>
            </a:r>
            <a:r>
              <a:rPr lang="vi-VN" sz="4400" spc="-8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đại</a:t>
            </a:r>
            <a:r>
              <a:rPr lang="vi-VN" sz="4400" spc="-8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trong</a:t>
            </a:r>
            <a:r>
              <a:rPr lang="vi-VN" sz="4400" spc="-8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lưu</a:t>
            </a:r>
            <a:r>
              <a:rPr lang="vi-VN" sz="4400" spc="-8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trữ,</a:t>
            </a:r>
            <a:r>
              <a:rPr lang="vi-VN" sz="4400" spc="-80" dirty="0">
                <a:solidFill>
                  <a:srgbClr val="002060"/>
                </a:solidFill>
                <a:latin typeface="+mj-lt"/>
                <a:ea typeface="Arial" panose="020B0604020202020204" pitchFamily="34" charset="0"/>
              </a:rPr>
              <a:t> </a:t>
            </a:r>
            <a:r>
              <a:rPr lang="vi-VN" sz="4400" dirty="0">
                <a:solidFill>
                  <a:srgbClr val="002060"/>
                </a:solidFill>
                <a:latin typeface="+mj-lt"/>
                <a:ea typeface="Arial" panose="020B0604020202020204" pitchFamily="34" charset="0"/>
              </a:rPr>
              <a:t>phân tích, xử lý, phân phối các sản phẩm văn hóa, chia sẻ thông tin và bảo đảm an toàn nội dung thông </a:t>
            </a:r>
            <a:r>
              <a:rPr lang="en-US"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tin.</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5696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 y="117455"/>
            <a:ext cx="8610600" cy="6463308"/>
          </a:xfrm>
          <a:prstGeom prst="rect">
            <a:avLst/>
          </a:prstGeom>
        </p:spPr>
        <p:txBody>
          <a:bodyPr wrap="square">
            <a:spAutoFit/>
          </a:bodyPr>
          <a:lstStyle/>
          <a:p>
            <a:r>
              <a:rPr lang="vi-VN" sz="4600"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Thứ ba</a:t>
            </a:r>
            <a:r>
              <a:rPr lang="vi-VN"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cần chú ý đến yếu tố truyền thông, vai trò của truyền thông đại chúng trong giao lưu văn h</a:t>
            </a:r>
            <a:r>
              <a:rPr lang="en-US" sz="46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óa</a:t>
            </a:r>
            <a:r>
              <a:rPr lang="en-US"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p>
          <a:p>
            <a:r>
              <a:rPr lang="vi-VN" sz="4600"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Thứ tư</a:t>
            </a:r>
            <a:r>
              <a:rPr lang="vi-VN"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giao lưu văn hóa gắn bó hữu cơ với ngoại giao văn hóa nên phải thống nhất</a:t>
            </a:r>
            <a:r>
              <a:rPr lang="vi-VN" sz="4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nhận</a:t>
            </a:r>
            <a:r>
              <a:rPr lang="vi-VN" sz="4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thức</a:t>
            </a:r>
            <a:r>
              <a:rPr lang="vi-VN" sz="4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vi-VN" sz="4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mọi</a:t>
            </a:r>
            <a:r>
              <a:rPr lang="vi-VN" sz="4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cấp,</a:t>
            </a:r>
            <a:r>
              <a:rPr lang="vi-VN" sz="4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ngành,</a:t>
            </a:r>
            <a:r>
              <a:rPr lang="vi-VN" sz="46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xã</a:t>
            </a:r>
            <a:r>
              <a:rPr lang="vi-VN" sz="4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hội</a:t>
            </a:r>
            <a:r>
              <a:rPr lang="vi-VN" sz="4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trong</a:t>
            </a:r>
            <a:r>
              <a:rPr lang="vi-VN" sz="4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việc</a:t>
            </a:r>
            <a:r>
              <a:rPr lang="vi-VN" sz="4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thúc</a:t>
            </a:r>
            <a:r>
              <a:rPr lang="vi-VN" sz="4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đẩy</a:t>
            </a:r>
            <a:r>
              <a:rPr lang="vi-VN" sz="4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sâu,</a:t>
            </a:r>
            <a:r>
              <a:rPr lang="vi-VN" sz="4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rộng</a:t>
            </a:r>
            <a:r>
              <a:rPr lang="vi-VN" sz="4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chính</a:t>
            </a:r>
            <a:r>
              <a:rPr lang="vi-VN" sz="46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sách ngoại giao văn</a:t>
            </a:r>
            <a:r>
              <a:rPr lang="en-US"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6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hóa</a:t>
            </a:r>
            <a:r>
              <a:rPr lang="en-US" sz="46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51118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 y="177076"/>
            <a:ext cx="8808720" cy="6186309"/>
          </a:xfrm>
          <a:prstGeom prst="rect">
            <a:avLst/>
          </a:prstGeom>
        </p:spPr>
        <p:txBody>
          <a:bodyPr wrap="square">
            <a:spAutoFit/>
          </a:bodyPr>
          <a:lstStyle/>
          <a:p>
            <a:r>
              <a:rPr lang="vi-VN" sz="4400"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Thứ</a:t>
            </a:r>
            <a:r>
              <a:rPr lang="vi-VN" sz="4400" i="1" spc="-2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năm</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vi-VN" sz="44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việc</a:t>
            </a:r>
            <a:r>
              <a:rPr lang="vi-VN" sz="44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thưởng</a:t>
            </a:r>
            <a:r>
              <a:rPr lang="vi-VN" sz="4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phạt,</a:t>
            </a:r>
            <a:r>
              <a:rPr lang="vi-VN" sz="44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tôn</a:t>
            </a:r>
            <a:r>
              <a:rPr lang="vi-VN" sz="44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vinh,</a:t>
            </a:r>
            <a:r>
              <a:rPr lang="vi-VN" sz="4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sử</a:t>
            </a:r>
            <a:r>
              <a:rPr lang="vi-VN" sz="44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dụng,</a:t>
            </a:r>
            <a:r>
              <a:rPr lang="vi-VN" sz="4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đãi</a:t>
            </a:r>
            <a:r>
              <a:rPr lang="vi-VN" sz="4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ngộ</a:t>
            </a:r>
            <a:r>
              <a:rPr lang="vi-VN" sz="4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người</a:t>
            </a:r>
            <a:r>
              <a:rPr lang="vi-VN" sz="44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tài</a:t>
            </a:r>
            <a:r>
              <a:rPr lang="vi-VN" sz="44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trong</a:t>
            </a:r>
            <a:r>
              <a:rPr lang="vi-VN" sz="4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hoạt</a:t>
            </a:r>
            <a:r>
              <a:rPr lang="vi-VN" sz="4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động giao lưu văn hóa, văn hóa đối ngoại cần thực hiện công bằng, kịp thời</a:t>
            </a:r>
            <a:r>
              <a:rPr lang="en-US"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p>
          <a:p>
            <a:r>
              <a:rPr lang="vi-VN" sz="4400"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Thứ</a:t>
            </a:r>
            <a:r>
              <a:rPr lang="vi-VN" sz="4400" i="1" spc="-15"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sáu</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vi-VN" sz="4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cần</a:t>
            </a:r>
            <a:r>
              <a:rPr lang="vi-VN" sz="4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đầu</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tư</a:t>
            </a:r>
            <a:r>
              <a:rPr lang="vi-VN" sz="4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đầy</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đủ,</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kịp</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thời</a:t>
            </a:r>
            <a:r>
              <a:rPr lang="vi-VN" sz="4400" spc="-1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cả</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về</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con</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người</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và</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cải</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tiến</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bộ</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máy</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quản</a:t>
            </a:r>
            <a:r>
              <a:rPr lang="vi-VN" sz="44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lý, cơ sở vật chất, trang thiết bị cho hoạt động giao lưu văn hóa</a:t>
            </a:r>
            <a:r>
              <a:rPr lang="en-US" sz="4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810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3">
            <a:extLst>
              <a:ext uri="{FF2B5EF4-FFF2-40B4-BE49-F238E27FC236}">
                <a16:creationId xmlns:a16="http://schemas.microsoft.com/office/drawing/2014/main" id="{D911022F-F3A3-726D-DFC4-219A3DB2D1C7}"/>
              </a:ext>
            </a:extLst>
          </p:cNvPr>
          <p:cNvSpPr/>
          <p:nvPr/>
        </p:nvSpPr>
        <p:spPr>
          <a:xfrm>
            <a:off x="470263" y="1513657"/>
            <a:ext cx="8210006" cy="4202972"/>
          </a:xfrm>
          <a:prstGeom prst="roundRect">
            <a:avLst/>
          </a:prstGeom>
          <a:solidFill>
            <a:schemeClr val="bg1"/>
          </a:solidFill>
          <a:ln w="57150">
            <a:solidFill>
              <a:schemeClr val="accent6">
                <a:lumMod val="50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721360" algn="ctr">
              <a:lnSpc>
                <a:spcPct val="120000"/>
              </a:lnSpc>
            </a:pPr>
            <a:r>
              <a:rPr lang="en-US" sz="4000" noProof="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sz="40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có</a:t>
            </a:r>
            <a:r>
              <a:rPr lang="en-US" sz="40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biết</a:t>
            </a:r>
            <a:r>
              <a:rPr lang="en-US" sz="40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p>
          <a:p>
            <a:pPr marR="721360" algn="ctr">
              <a:lnSpc>
                <a:spcPct val="120000"/>
              </a:lnSpc>
            </a:pPr>
            <a:r>
              <a:rPr lang="en-US" sz="4000" b="1" dirty="0">
                <a:solidFill>
                  <a:srgbClr val="FF0000"/>
                </a:solidFill>
                <a:latin typeface="Times New Roman" panose="02020603050405020304" pitchFamily="18" charset="0"/>
                <a:cs typeface="Times New Roman" panose="02020603050405020304" pitchFamily="18" charset="0"/>
              </a:rPr>
              <a:t> NGOẠI GIAO VĂN HÓA</a:t>
            </a:r>
          </a:p>
          <a:p>
            <a:pPr marR="721360" algn="ctr">
              <a:lnSpc>
                <a:spcPct val="120000"/>
              </a:lnSpc>
            </a:pPr>
            <a:r>
              <a:rPr lang="en-US" sz="4000" b="1" dirty="0">
                <a:solidFill>
                  <a:srgbClr val="FF0000"/>
                </a:solidFill>
                <a:latin typeface="Times New Roman" panose="02020603050405020304" pitchFamily="18" charset="0"/>
                <a:cs typeface="Times New Roman" panose="02020603050405020304" pitchFamily="18" charset="0"/>
              </a:rPr>
              <a:t>(Cultural diplomacy)</a:t>
            </a:r>
          </a:p>
          <a:p>
            <a:pPr marL="827405" marR="721360" indent="179705" algn="just">
              <a:lnSpc>
                <a:spcPct val="120000"/>
              </a:lnSpc>
              <a:spcBef>
                <a:spcPts val="420"/>
              </a:spcBef>
              <a:spcAft>
                <a:spcPts val="0"/>
              </a:spcAft>
            </a:pPr>
            <a:endParaRPr lang="en-US" sz="32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03298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Callout 1 (Border and Accent Bar) 3">
            <a:extLst>
              <a:ext uri="{FF2B5EF4-FFF2-40B4-BE49-F238E27FC236}">
                <a16:creationId xmlns:a16="http://schemas.microsoft.com/office/drawing/2014/main" id="{565AE775-0F39-6A5F-24F8-1849A055D891}"/>
              </a:ext>
            </a:extLst>
          </p:cNvPr>
          <p:cNvSpPr/>
          <p:nvPr/>
        </p:nvSpPr>
        <p:spPr>
          <a:xfrm>
            <a:off x="414452" y="137160"/>
            <a:ext cx="8470468" cy="6324600"/>
          </a:xfrm>
          <a:prstGeom prst="accentBorderCallout1">
            <a:avLst>
              <a:gd name="adj1" fmla="val 18750"/>
              <a:gd name="adj2" fmla="val -3127"/>
              <a:gd name="adj3" fmla="val 17954"/>
              <a:gd name="adj4" fmla="val -17509"/>
            </a:avLst>
          </a:prstGeom>
          <a:solidFill>
            <a:schemeClr val="bg1"/>
          </a:solidFill>
          <a:ln>
            <a:solidFill>
              <a:schemeClr val="accent4">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800" dirty="0">
                <a:solidFill>
                  <a:srgbClr val="002060"/>
                </a:solidFill>
                <a:latin typeface="Times New Roman" panose="02020603050405020304" pitchFamily="18" charset="0"/>
                <a:cs typeface="Times New Roman" panose="02020603050405020304" pitchFamily="18" charset="0"/>
              </a:rPr>
              <a:t>Vụ Văn hóa Đối ngoại và UNESCO của Bộ Ngoại giao Việt Nam đưa ra định nghĩa: “Ngoại giao văn hóa là một hoạt động đối ngoại, được nhà nước tổ chức, ủng hộ hoặc bảo trợ. Hoạt động này được triển khai trong một thời gian nhất định nhằm đạt được những mục tiêu chính trị, đối ngoại xác định, bằng các hình thức văn hóa như: nghệ thuật, lịch sử, tư tưởng, truyền thống, ẩm thực, phim, ấn phẩm, văn học”. </a:t>
            </a:r>
            <a:endParaRPr lang="en-US" sz="3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0480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Callout 1 (Border and Accent Bar) 3">
            <a:extLst>
              <a:ext uri="{FF2B5EF4-FFF2-40B4-BE49-F238E27FC236}">
                <a16:creationId xmlns:a16="http://schemas.microsoft.com/office/drawing/2014/main" id="{565AE775-0F39-6A5F-24F8-1849A055D891}"/>
              </a:ext>
            </a:extLst>
          </p:cNvPr>
          <p:cNvSpPr/>
          <p:nvPr/>
        </p:nvSpPr>
        <p:spPr>
          <a:xfrm>
            <a:off x="414452" y="259080"/>
            <a:ext cx="8470468" cy="6324600"/>
          </a:xfrm>
          <a:prstGeom prst="accentBorderCallout1">
            <a:avLst>
              <a:gd name="adj1" fmla="val 18750"/>
              <a:gd name="adj2" fmla="val -3127"/>
              <a:gd name="adj3" fmla="val 17954"/>
              <a:gd name="adj4" fmla="val -17509"/>
            </a:avLst>
          </a:prstGeom>
          <a:solidFill>
            <a:schemeClr val="bg1"/>
          </a:solidFill>
          <a:ln>
            <a:solidFill>
              <a:schemeClr val="accent4">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dirty="0">
                <a:solidFill>
                  <a:srgbClr val="002060"/>
                </a:solidFill>
                <a:latin typeface="Times New Roman" panose="02020603050405020304" pitchFamily="18" charset="0"/>
                <a:cs typeface="Times New Roman" panose="02020603050405020304" pitchFamily="18" charset="0"/>
              </a:rPr>
              <a:t>Từ góc độ văn hóa, có quan niệm cho rằng ngoại giao văn hóa là một hoạt động đặc thù, sử dụng công cụ văn hóa để đạt được mục tiêu của ngoại giao và sử dụng ngoại giao để tôn vinh vẻ đẹp của văn hóa”.</a:t>
            </a:r>
            <a:endParaRPr lang="en-US" sz="4000" dirty="0">
              <a:solidFill>
                <a:srgbClr val="002060"/>
              </a:solidFill>
              <a:latin typeface="Times New Roman" panose="02020603050405020304" pitchFamily="18" charset="0"/>
              <a:cs typeface="Times New Roman" panose="02020603050405020304" pitchFamily="18" charset="0"/>
            </a:endParaRPr>
          </a:p>
          <a:p>
            <a:r>
              <a:rPr lang="vi-VN" sz="4000" dirty="0">
                <a:solidFill>
                  <a:srgbClr val="002060"/>
                </a:solidFill>
                <a:latin typeface="Times New Roman" panose="02020603050405020304" pitchFamily="18" charset="0"/>
                <a:cs typeface="Times New Roman" panose="02020603050405020304" pitchFamily="18" charset="0"/>
              </a:rPr>
              <a:t>Nhìn chung, nội dung của ngoại giao văn hóa được thể hiện qua nhiều loại hình hoạt động văn hóa cụ thể khác nhau như:</a:t>
            </a:r>
            <a:endParaRPr lang="en-US" sz="4000"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867820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Callout 1 (Border and Accent Bar) 3">
            <a:extLst>
              <a:ext uri="{FF2B5EF4-FFF2-40B4-BE49-F238E27FC236}">
                <a16:creationId xmlns:a16="http://schemas.microsoft.com/office/drawing/2014/main" id="{565AE775-0F39-6A5F-24F8-1849A055D891}"/>
              </a:ext>
            </a:extLst>
          </p:cNvPr>
          <p:cNvSpPr/>
          <p:nvPr/>
        </p:nvSpPr>
        <p:spPr>
          <a:xfrm>
            <a:off x="414452" y="213360"/>
            <a:ext cx="8470468" cy="6431280"/>
          </a:xfrm>
          <a:prstGeom prst="accentBorderCallout1">
            <a:avLst>
              <a:gd name="adj1" fmla="val 18750"/>
              <a:gd name="adj2" fmla="val -3127"/>
              <a:gd name="adj3" fmla="val 17954"/>
              <a:gd name="adj4" fmla="val -17509"/>
            </a:avLst>
          </a:prstGeom>
          <a:solidFill>
            <a:schemeClr val="bg1"/>
          </a:solidFill>
          <a:ln>
            <a:solidFill>
              <a:schemeClr val="accent4">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800" dirty="0">
                <a:solidFill>
                  <a:srgbClr val="002060"/>
                </a:solidFill>
                <a:latin typeface="Times New Roman" panose="02020603050405020304" pitchFamily="18" charset="0"/>
                <a:cs typeface="Times New Roman" panose="02020603050405020304" pitchFamily="18" charset="0"/>
              </a:rPr>
              <a:t>+ Thông tin tuyên truyền đối ngoại;</a:t>
            </a:r>
            <a:endParaRPr lang="en-US" sz="3800" dirty="0">
              <a:solidFill>
                <a:srgbClr val="002060"/>
              </a:solidFill>
              <a:latin typeface="Times New Roman" panose="02020603050405020304" pitchFamily="18" charset="0"/>
              <a:cs typeface="Times New Roman" panose="02020603050405020304" pitchFamily="18" charset="0"/>
            </a:endParaRPr>
          </a:p>
          <a:p>
            <a:r>
              <a:rPr lang="vi-VN" sz="3800" dirty="0">
                <a:solidFill>
                  <a:srgbClr val="002060"/>
                </a:solidFill>
                <a:latin typeface="Times New Roman" panose="02020603050405020304" pitchFamily="18" charset="0"/>
                <a:cs typeface="Times New Roman" panose="02020603050405020304" pitchFamily="18" charset="0"/>
              </a:rPr>
              <a:t>+ Xây dựng các cơ sở, công trình văn hóa, lịch sử ở nước ngoài;</a:t>
            </a:r>
            <a:endParaRPr lang="en-US" sz="3800" dirty="0">
              <a:solidFill>
                <a:srgbClr val="002060"/>
              </a:solidFill>
              <a:latin typeface="Times New Roman" panose="02020603050405020304" pitchFamily="18" charset="0"/>
              <a:cs typeface="Times New Roman" panose="02020603050405020304" pitchFamily="18" charset="0"/>
            </a:endParaRPr>
          </a:p>
          <a:p>
            <a:r>
              <a:rPr lang="vi-VN" sz="3800" dirty="0">
                <a:solidFill>
                  <a:srgbClr val="002060"/>
                </a:solidFill>
                <a:latin typeface="Times New Roman" panose="02020603050405020304" pitchFamily="18" charset="0"/>
                <a:cs typeface="Times New Roman" panose="02020603050405020304" pitchFamily="18" charset="0"/>
              </a:rPr>
              <a:t>+ Giao lưu, trao đổi các đoàn văn hóa, nghệ thuật;</a:t>
            </a:r>
            <a:endParaRPr lang="en-US" sz="3800" dirty="0">
              <a:solidFill>
                <a:srgbClr val="002060"/>
              </a:solidFill>
              <a:latin typeface="Times New Roman" panose="02020603050405020304" pitchFamily="18" charset="0"/>
              <a:cs typeface="Times New Roman" panose="02020603050405020304" pitchFamily="18" charset="0"/>
            </a:endParaRPr>
          </a:p>
          <a:p>
            <a:r>
              <a:rPr lang="vi-VN" sz="3800" dirty="0">
                <a:solidFill>
                  <a:srgbClr val="002060"/>
                </a:solidFill>
                <a:latin typeface="Times New Roman" panose="02020603050405020304" pitchFamily="18" charset="0"/>
                <a:cs typeface="Times New Roman" panose="02020603050405020304" pitchFamily="18" charset="0"/>
              </a:rPr>
              <a:t>+ Hợp tác với quốc gia khác cùng tổ chức các sự kiện văn hóa;</a:t>
            </a:r>
            <a:endParaRPr lang="en-US" sz="3800" dirty="0">
              <a:solidFill>
                <a:srgbClr val="002060"/>
              </a:solidFill>
              <a:latin typeface="Times New Roman" panose="02020603050405020304" pitchFamily="18" charset="0"/>
              <a:cs typeface="Times New Roman" panose="02020603050405020304" pitchFamily="18" charset="0"/>
            </a:endParaRPr>
          </a:p>
          <a:p>
            <a:r>
              <a:rPr lang="vi-VN" sz="3800" dirty="0">
                <a:solidFill>
                  <a:srgbClr val="002060"/>
                </a:solidFill>
                <a:latin typeface="Times New Roman" panose="02020603050405020304" pitchFamily="18" charset="0"/>
                <a:cs typeface="Times New Roman" panose="02020603050405020304" pitchFamily="18" charset="0"/>
              </a:rPr>
              <a:t>+ Tham gia các hoạt động và các tổ chức hợp tác quốc tế về văn hóa;</a:t>
            </a:r>
            <a:endParaRPr lang="en-US" sz="3800" dirty="0">
              <a:solidFill>
                <a:srgbClr val="002060"/>
              </a:solidFill>
              <a:latin typeface="Times New Roman" panose="02020603050405020304" pitchFamily="18" charset="0"/>
              <a:cs typeface="Times New Roman" panose="02020603050405020304" pitchFamily="18" charset="0"/>
            </a:endParaRPr>
          </a:p>
          <a:p>
            <a:r>
              <a:rPr lang="vi-VN" sz="3800" dirty="0">
                <a:solidFill>
                  <a:srgbClr val="002060"/>
                </a:solidFill>
                <a:latin typeface="Times New Roman" panose="02020603050405020304" pitchFamily="18" charset="0"/>
                <a:cs typeface="Times New Roman" panose="02020603050405020304" pitchFamily="18" charset="0"/>
              </a:rPr>
              <a:t>+ Tổ chức các hoạt động văn hóa thông qua cộng đồng kiều bào.</a:t>
            </a:r>
            <a:endParaRPr lang="en-US" sz="3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41593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0"/>
            <a:ext cx="8900160" cy="6857999"/>
          </a:xfrm>
          <a:prstGeom prst="rect">
            <a:avLst/>
          </a:prstGeom>
        </p:spPr>
      </p:pic>
    </p:spTree>
    <p:extLst>
      <p:ext uri="{BB962C8B-B14F-4D97-AF65-F5344CB8AC3E}">
        <p14:creationId xmlns:p14="http://schemas.microsoft.com/office/powerpoint/2010/main" val="3559099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 y="0"/>
            <a:ext cx="9037320" cy="6857999"/>
          </a:xfrm>
          <a:prstGeom prst="rect">
            <a:avLst/>
          </a:prstGeom>
        </p:spPr>
      </p:pic>
    </p:spTree>
    <p:extLst>
      <p:ext uri="{BB962C8B-B14F-4D97-AF65-F5344CB8AC3E}">
        <p14:creationId xmlns:p14="http://schemas.microsoft.com/office/powerpoint/2010/main" val="39000428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D911022F-F3A3-726D-DFC4-219A3DB2D1C7}"/>
              </a:ext>
            </a:extLst>
          </p:cNvPr>
          <p:cNvSpPr/>
          <p:nvPr/>
        </p:nvSpPr>
        <p:spPr>
          <a:xfrm>
            <a:off x="901338" y="2317023"/>
            <a:ext cx="7220495" cy="1342211"/>
          </a:xfrm>
          <a:prstGeom prst="roundRect">
            <a:avLst/>
          </a:prstGeom>
          <a:solidFill>
            <a:schemeClr val="bg1"/>
          </a:solidFill>
          <a:ln w="57150">
            <a:solidFill>
              <a:schemeClr val="accent2">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3000" dirty="0">
                <a:solidFill>
                  <a:srgbClr val="002060"/>
                </a:solidFill>
                <a:latin typeface="+mj-lt"/>
                <a:cs typeface="Times New Roman" panose="02020603050405020304" pitchFamily="18" charset="0"/>
              </a:rPr>
              <a:t> </a:t>
            </a:r>
            <a:r>
              <a:rPr lang="en-US" sz="4050" b="1" dirty="0">
                <a:solidFill>
                  <a:srgbClr val="FF0000"/>
                </a:solidFill>
                <a:latin typeface="Times New Roman" panose="02020603050405020304" pitchFamily="18" charset="0"/>
                <a:cs typeface="Times New Roman" panose="02020603050405020304" pitchFamily="18" charset="0"/>
              </a:rPr>
              <a:t>LUYỆN TẬP VÀ VẬN DỤNG</a:t>
            </a:r>
            <a:endParaRPr lang="vi-VN" sz="405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0174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Callout 1 (Border and Accent Bar) 3">
            <a:extLst>
              <a:ext uri="{FF2B5EF4-FFF2-40B4-BE49-F238E27FC236}">
                <a16:creationId xmlns:a16="http://schemas.microsoft.com/office/drawing/2014/main" id="{565AE775-0F39-6A5F-24F8-1849A055D891}"/>
              </a:ext>
            </a:extLst>
          </p:cNvPr>
          <p:cNvSpPr/>
          <p:nvPr/>
        </p:nvSpPr>
        <p:spPr>
          <a:xfrm>
            <a:off x="414452" y="701040"/>
            <a:ext cx="8470468" cy="5852160"/>
          </a:xfrm>
          <a:prstGeom prst="accentBorderCallout1">
            <a:avLst>
              <a:gd name="adj1" fmla="val 18750"/>
              <a:gd name="adj2" fmla="val -3127"/>
              <a:gd name="adj3" fmla="val 17954"/>
              <a:gd name="adj4" fmla="val -17509"/>
            </a:avLst>
          </a:prstGeom>
          <a:solidFill>
            <a:schemeClr val="bg1"/>
          </a:solidFill>
          <a:ln>
            <a:solidFill>
              <a:schemeClr val="accent4">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800" dirty="0">
                <a:solidFill>
                  <a:srgbClr val="002060"/>
                </a:solidFill>
                <a:latin typeface="Times New Roman" panose="02020603050405020304" pitchFamily="18" charset="0"/>
                <a:cs typeface="Times New Roman" panose="02020603050405020304" pitchFamily="18" charset="0"/>
              </a:rPr>
              <a:t>1.</a:t>
            </a:r>
            <a:r>
              <a:rPr lang="vi-VN" sz="3800" dirty="0">
                <a:solidFill>
                  <a:srgbClr val="002060"/>
                </a:solidFill>
                <a:latin typeface="Times New Roman" panose="02020603050405020304" pitchFamily="18" charset="0"/>
                <a:cs typeface="Times New Roman" panose="02020603050405020304" pitchFamily="18" charset="0"/>
              </a:rPr>
              <a:t>Trình bày những lợi ích từ quá trình giao lưu, hội nhập văn hóa quốc tế ở địa phương em.</a:t>
            </a:r>
            <a:endParaRPr lang="en-US" sz="3800" dirty="0">
              <a:solidFill>
                <a:srgbClr val="002060"/>
              </a:solidFill>
              <a:latin typeface="Times New Roman" panose="02020603050405020304" pitchFamily="18" charset="0"/>
              <a:cs typeface="Times New Roman" panose="02020603050405020304" pitchFamily="18" charset="0"/>
            </a:endParaRPr>
          </a:p>
          <a:p>
            <a:pPr lvl="0"/>
            <a:r>
              <a:rPr lang="en-US" sz="3800" dirty="0">
                <a:solidFill>
                  <a:srgbClr val="002060"/>
                </a:solidFill>
                <a:latin typeface="Times New Roman" panose="02020603050405020304" pitchFamily="18" charset="0"/>
                <a:cs typeface="Times New Roman" panose="02020603050405020304" pitchFamily="18" charset="0"/>
              </a:rPr>
              <a:t>2.</a:t>
            </a:r>
            <a:r>
              <a:rPr lang="vi-VN" sz="3800" dirty="0">
                <a:solidFill>
                  <a:srgbClr val="002060"/>
                </a:solidFill>
                <a:latin typeface="Times New Roman" panose="02020603050405020304" pitchFamily="18" charset="0"/>
                <a:cs typeface="Times New Roman" panose="02020603050405020304" pitchFamily="18" charset="0"/>
              </a:rPr>
              <a:t>Những thái độ, quan niệm nào cần tránh trong quá trình giao lưu, hội nhập văn hóa quốc tế.</a:t>
            </a:r>
            <a:endParaRPr lang="en-US" sz="3800" dirty="0">
              <a:solidFill>
                <a:srgbClr val="002060"/>
              </a:solidFill>
              <a:latin typeface="Times New Roman" panose="02020603050405020304" pitchFamily="18" charset="0"/>
              <a:cs typeface="Times New Roman" panose="02020603050405020304" pitchFamily="18" charset="0"/>
            </a:endParaRPr>
          </a:p>
          <a:p>
            <a:pPr lvl="0"/>
            <a:r>
              <a:rPr lang="en-US" sz="3800" dirty="0">
                <a:solidFill>
                  <a:srgbClr val="002060"/>
                </a:solidFill>
                <a:latin typeface="Times New Roman" panose="02020603050405020304" pitchFamily="18" charset="0"/>
                <a:cs typeface="Times New Roman" panose="02020603050405020304" pitchFamily="18" charset="0"/>
              </a:rPr>
              <a:t>3.</a:t>
            </a:r>
            <a:r>
              <a:rPr lang="vi-VN" sz="3800" dirty="0">
                <a:solidFill>
                  <a:srgbClr val="002060"/>
                </a:solidFill>
                <a:latin typeface="Times New Roman" panose="02020603050405020304" pitchFamily="18" charset="0"/>
                <a:cs typeface="Times New Roman" panose="02020603050405020304" pitchFamily="18" charset="0"/>
              </a:rPr>
              <a:t>Hãy lấy ví dụ cụ thể minh họa cho nguy cơ mai một các giá trị văn hóa truyền thống trước sự du nhập, tấn công của các yếu tố văn hóa mới lạ từ bên ngoài.</a:t>
            </a:r>
            <a:endParaRPr lang="en-US" sz="3800"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959253" y="13454"/>
            <a:ext cx="3121688" cy="707886"/>
          </a:xfrm>
          <a:prstGeom prst="rect">
            <a:avLst/>
          </a:prstGeom>
        </p:spPr>
        <p:txBody>
          <a:bodyPr wrap="none">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LUYỆN TẬP</a:t>
            </a:r>
            <a:endParaRPr lang="en-US" sz="4000" dirty="0"/>
          </a:p>
        </p:txBody>
      </p:sp>
    </p:spTree>
    <p:extLst>
      <p:ext uri="{BB962C8B-B14F-4D97-AF65-F5344CB8AC3E}">
        <p14:creationId xmlns:p14="http://schemas.microsoft.com/office/powerpoint/2010/main" val="26419543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Callout 1 (Border and Accent Bar) 3">
            <a:extLst>
              <a:ext uri="{FF2B5EF4-FFF2-40B4-BE49-F238E27FC236}">
                <a16:creationId xmlns:a16="http://schemas.microsoft.com/office/drawing/2014/main" id="{565AE775-0F39-6A5F-24F8-1849A055D891}"/>
              </a:ext>
            </a:extLst>
          </p:cNvPr>
          <p:cNvSpPr/>
          <p:nvPr/>
        </p:nvSpPr>
        <p:spPr>
          <a:xfrm>
            <a:off x="414452" y="701040"/>
            <a:ext cx="8470468" cy="5852160"/>
          </a:xfrm>
          <a:prstGeom prst="accentBorderCallout1">
            <a:avLst>
              <a:gd name="adj1" fmla="val 18750"/>
              <a:gd name="adj2" fmla="val -3127"/>
              <a:gd name="adj3" fmla="val 17954"/>
              <a:gd name="adj4" fmla="val -17509"/>
            </a:avLst>
          </a:prstGeom>
          <a:solidFill>
            <a:schemeClr val="bg1"/>
          </a:solidFill>
          <a:ln>
            <a:solidFill>
              <a:schemeClr val="accent4">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dirty="0">
                <a:solidFill>
                  <a:srgbClr val="002060"/>
                </a:solidFill>
                <a:latin typeface="Times New Roman" panose="02020603050405020304" pitchFamily="18" charset="0"/>
                <a:cs typeface="Times New Roman" panose="02020603050405020304" pitchFamily="18" charset="0"/>
              </a:rPr>
              <a:t>1.</a:t>
            </a:r>
            <a:r>
              <a:rPr lang="vi-VN" sz="4000" dirty="0">
                <a:solidFill>
                  <a:srgbClr val="002060"/>
                </a:solidFill>
                <a:latin typeface="Times New Roman" panose="02020603050405020304" pitchFamily="18" charset="0"/>
                <a:cs typeface="Times New Roman" panose="02020603050405020304" pitchFamily="18" charset="0"/>
              </a:rPr>
              <a:t>Trình bày một giá trị văn hóa tốt đẹp từ nước ngoài mà em tiếp thu được thông qua quá trình giao lưu văn hóa.</a:t>
            </a:r>
            <a:endParaRPr lang="en-US" sz="4000" dirty="0">
              <a:solidFill>
                <a:srgbClr val="002060"/>
              </a:solidFill>
              <a:latin typeface="Times New Roman" panose="02020603050405020304" pitchFamily="18" charset="0"/>
              <a:cs typeface="Times New Roman" panose="02020603050405020304" pitchFamily="18" charset="0"/>
            </a:endParaRPr>
          </a:p>
          <a:p>
            <a:pPr lvl="0"/>
            <a:r>
              <a:rPr lang="en-US" sz="4000" dirty="0">
                <a:solidFill>
                  <a:srgbClr val="002060"/>
                </a:solidFill>
                <a:latin typeface="Times New Roman" panose="02020603050405020304" pitchFamily="18" charset="0"/>
                <a:cs typeface="Times New Roman" panose="02020603050405020304" pitchFamily="18" charset="0"/>
              </a:rPr>
              <a:t>2.</a:t>
            </a:r>
            <a:r>
              <a:rPr lang="vi-VN" sz="4000" dirty="0">
                <a:solidFill>
                  <a:srgbClr val="002060"/>
                </a:solidFill>
                <a:latin typeface="Times New Roman" panose="02020603050405020304" pitchFamily="18" charset="0"/>
                <a:cs typeface="Times New Roman" panose="02020603050405020304" pitchFamily="18" charset="0"/>
              </a:rPr>
              <a:t>Em ý thức gì về việc giao lưu văn hóa khi tiếp xúc, trò chuyện hoặc làm việc với người nước ngoài?</a:t>
            </a:r>
            <a:endParaRPr lang="en-US" sz="4000" dirty="0">
              <a:solidFill>
                <a:srgbClr val="002060"/>
              </a:solidFill>
              <a:latin typeface="Times New Roman" panose="02020603050405020304" pitchFamily="18" charset="0"/>
              <a:cs typeface="Times New Roman" panose="02020603050405020304" pitchFamily="18" charset="0"/>
            </a:endParaRPr>
          </a:p>
          <a:p>
            <a:r>
              <a:rPr lang="en-US" sz="4000" dirty="0">
                <a:solidFill>
                  <a:srgbClr val="002060"/>
                </a:solidFill>
                <a:latin typeface="Times New Roman" panose="02020603050405020304" pitchFamily="18" charset="0"/>
                <a:cs typeface="Times New Roman" panose="02020603050405020304" pitchFamily="18" charset="0"/>
              </a:rPr>
              <a:t>3.</a:t>
            </a:r>
            <a:r>
              <a:rPr lang="vi-VN" sz="4000" dirty="0">
                <a:solidFill>
                  <a:srgbClr val="002060"/>
                </a:solidFill>
                <a:latin typeface="Times New Roman" panose="02020603050405020304" pitchFamily="18" charset="0"/>
                <a:cs typeface="Times New Roman" panose="02020603050405020304" pitchFamily="18" charset="0"/>
              </a:rPr>
              <a:t>Thử đề xuất một ý tưởng tổ chức hoạt động giao lưu văn hóa giữa Quảng Nam với một địa phương nước ngoài nào đó</a:t>
            </a:r>
            <a:r>
              <a:rPr lang="en-US" sz="4000" dirty="0">
                <a:solidFill>
                  <a:srgbClr val="00206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3053188" y="13454"/>
            <a:ext cx="2933816" cy="707886"/>
          </a:xfrm>
          <a:prstGeom prst="rect">
            <a:avLst/>
          </a:prstGeom>
        </p:spPr>
        <p:txBody>
          <a:bodyPr wrap="none">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VẬN DỤNG</a:t>
            </a:r>
            <a:endParaRPr lang="en-US" sz="4000" dirty="0"/>
          </a:p>
        </p:txBody>
      </p:sp>
    </p:spTree>
    <p:extLst>
      <p:ext uri="{BB962C8B-B14F-4D97-AF65-F5344CB8AC3E}">
        <p14:creationId xmlns:p14="http://schemas.microsoft.com/office/powerpoint/2010/main" val="12988168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855628E-E22A-5F19-4912-55A018C30437}"/>
              </a:ext>
            </a:extLst>
          </p:cNvPr>
          <p:cNvGrpSpPr/>
          <p:nvPr/>
        </p:nvGrpSpPr>
        <p:grpSpPr>
          <a:xfrm>
            <a:off x="1502262" y="2057400"/>
            <a:ext cx="5965337" cy="2333677"/>
            <a:chOff x="470728" y="3443302"/>
            <a:chExt cx="1341075" cy="862860"/>
          </a:xfrm>
          <a:solidFill>
            <a:schemeClr val="bg2"/>
          </a:solidFill>
        </p:grpSpPr>
        <p:sp>
          <p:nvSpPr>
            <p:cNvPr id="6" name="Oval 5">
              <a:extLst>
                <a:ext uri="{FF2B5EF4-FFF2-40B4-BE49-F238E27FC236}">
                  <a16:creationId xmlns:a16="http://schemas.microsoft.com/office/drawing/2014/main" id="{B68C908C-DFAE-6D49-BD0B-BB5AE475980D}"/>
                </a:ext>
              </a:extLst>
            </p:cNvPr>
            <p:cNvSpPr/>
            <p:nvPr/>
          </p:nvSpPr>
          <p:spPr>
            <a:xfrm>
              <a:off x="470728" y="3443302"/>
              <a:ext cx="1341075" cy="862860"/>
            </a:xfrm>
            <a:prstGeom prst="ellipse">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bg1"/>
                </a:solidFill>
              </a:endParaRPr>
            </a:p>
          </p:txBody>
        </p:sp>
        <p:sp>
          <p:nvSpPr>
            <p:cNvPr id="7" name="Google Shape;333;p34">
              <a:extLst>
                <a:ext uri="{FF2B5EF4-FFF2-40B4-BE49-F238E27FC236}">
                  <a16:creationId xmlns:a16="http://schemas.microsoft.com/office/drawing/2014/main" id="{23B43FA1-0F80-1CD0-0C02-7FE5D48EC547}"/>
                </a:ext>
              </a:extLst>
            </p:cNvPr>
            <p:cNvSpPr txBox="1">
              <a:spLocks/>
            </p:cNvSpPr>
            <p:nvPr/>
          </p:nvSpPr>
          <p:spPr>
            <a:xfrm flipH="1">
              <a:off x="646921" y="3753220"/>
              <a:ext cx="1079229" cy="327547"/>
            </a:xfrm>
            <a:prstGeom prst="rect">
              <a:avLst/>
            </a:prstGeom>
            <a:grp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pPr>
              <a:r>
                <a:rPr lang="en-US" sz="4400" b="1" dirty="0">
                  <a:solidFill>
                    <a:srgbClr val="FF0000"/>
                  </a:solidFill>
                  <a:latin typeface="Times New Roman" panose="02020603050405020304" pitchFamily="18" charset="0"/>
                  <a:cs typeface="Times New Roman" panose="02020603050405020304" pitchFamily="18" charset="0"/>
                </a:rPr>
                <a:t>KIẾN THỨC MỚI</a:t>
              </a:r>
            </a:p>
          </p:txBody>
        </p:sp>
      </p:grpSp>
    </p:spTree>
    <p:extLst>
      <p:ext uri="{BB962C8B-B14F-4D97-AF65-F5344CB8AC3E}">
        <p14:creationId xmlns:p14="http://schemas.microsoft.com/office/powerpoint/2010/main" val="3947841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37"/>
          <p:cNvSpPr txBox="1">
            <a:spLocks noGrp="1"/>
          </p:cNvSpPr>
          <p:nvPr>
            <p:ph type="title" idx="2"/>
          </p:nvPr>
        </p:nvSpPr>
        <p:spPr>
          <a:xfrm>
            <a:off x="649938" y="2124709"/>
            <a:ext cx="1291800" cy="1074600"/>
          </a:xfrm>
          <a:prstGeom prst="rect">
            <a:avLst/>
          </a:prstGeom>
          <a:solidFill>
            <a:schemeClr val="accent1"/>
          </a:solidFill>
        </p:spPr>
        <p:style>
          <a:lnRef idx="0">
            <a:schemeClr val="accent4"/>
          </a:lnRef>
          <a:fillRef idx="3">
            <a:schemeClr val="accent4"/>
          </a:fillRef>
          <a:effectRef idx="3">
            <a:schemeClr val="accent4"/>
          </a:effectRef>
          <a:fontRef idx="minor">
            <a:schemeClr val="lt1"/>
          </a:fontRef>
        </p:style>
        <p:txBody>
          <a:bodyPr spcFirstLastPara="1" vert="horz" wrap="square" lIns="91425" tIns="91425" rIns="91425" bIns="91425" rtlCol="0" anchor="ctr" anchorCtr="0">
            <a:noAutofit/>
          </a:bodyPr>
          <a:lstStyle/>
          <a:p>
            <a:r>
              <a:rPr lang="en-US" dirty="0">
                <a:solidFill>
                  <a:srgbClr val="FF0000"/>
                </a:solidFill>
                <a:latin typeface="Times New Roman" panose="02020603050405020304" pitchFamily="18" charset="0"/>
                <a:cs typeface="Times New Roman" panose="02020603050405020304" pitchFamily="18" charset="0"/>
              </a:rPr>
              <a:t>1</a:t>
            </a:r>
            <a:endParaRPr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1891875" y="1905000"/>
            <a:ext cx="7165744" cy="1446550"/>
          </a:xfrm>
          <a:prstGeom prst="rect">
            <a:avLst/>
          </a:prstGeom>
        </p:spPr>
        <p:txBody>
          <a:bodyPr wrap="none">
            <a:spAutoFit/>
          </a:bodyPr>
          <a:lstStyle/>
          <a:p>
            <a:pPr algn="ctr"/>
            <a:r>
              <a:rPr lang="en-US" sz="4400" dirty="0" err="1">
                <a:solidFill>
                  <a:srgbClr val="FF0000"/>
                </a:solidFill>
                <a:latin typeface="Times New Roman" panose="02020603050405020304" pitchFamily="18" charset="0"/>
                <a:cs typeface="Times New Roman" panose="02020603050405020304" pitchFamily="18" charset="0"/>
              </a:rPr>
              <a:t>Vai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trò</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việc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giao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lưu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hội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nhập</a:t>
            </a:r>
            <a:r>
              <a:rPr lang="en-US" sz="4400" dirty="0">
                <a:solidFill>
                  <a:srgbClr val="FF0000"/>
                </a:solidFill>
                <a:latin typeface="Times New Roman" panose="02020603050405020304" pitchFamily="18" charset="0"/>
                <a:cs typeface="Times New Roman" panose="02020603050405020304" pitchFamily="18" charset="0"/>
              </a:rPr>
              <a:t> </a:t>
            </a:r>
          </a:p>
          <a:p>
            <a:pPr algn="ctr"/>
            <a:r>
              <a:rPr lang="en-US" sz="4400" dirty="0" err="1">
                <a:solidFill>
                  <a:srgbClr val="FF0000"/>
                </a:solidFill>
                <a:latin typeface="Times New Roman" panose="02020603050405020304" pitchFamily="18" charset="0"/>
                <a:cs typeface="Times New Roman" panose="02020603050405020304" pitchFamily="18" charset="0"/>
              </a:rPr>
              <a:t>văn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hóa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của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tỉnh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Quảng</a:t>
            </a:r>
            <a:r>
              <a:rPr lang="en-US" sz="4400" dirty="0">
                <a:solidFill>
                  <a:srgbClr val="FF0000"/>
                </a:solidFill>
                <a:latin typeface="Times New Roman" panose="02020603050405020304" pitchFamily="18" charset="0"/>
                <a:cs typeface="Times New Roman" panose="02020603050405020304" pitchFamily="18" charset="0"/>
              </a:rPr>
              <a:t> Nam</a:t>
            </a:r>
            <a:endParaRPr lang="en-US" sz="4400" dirty="0">
              <a:solidFill>
                <a:srgbClr val="FF0000"/>
              </a:solidFill>
            </a:endParaRPr>
          </a:p>
        </p:txBody>
      </p:sp>
    </p:spTree>
    <p:extLst>
      <p:ext uri="{BB962C8B-B14F-4D97-AF65-F5344CB8AC3E}">
        <p14:creationId xmlns:p14="http://schemas.microsoft.com/office/powerpoint/2010/main" val="72670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600" y="393700"/>
            <a:ext cx="1592263" cy="1597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2209800" y="809625"/>
            <a:ext cx="6172200" cy="4341495"/>
          </a:xfrm>
          <a:prstGeom prst="cloudCallout">
            <a:avLst>
              <a:gd name="adj1" fmla="val -66309"/>
              <a:gd name="adj2" fmla="val -14935"/>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sz="4000" dirty="0" err="1">
                <a:solidFill>
                  <a:srgbClr val="FF0000"/>
                </a:solidFill>
                <a:latin typeface="Times New Roman" panose="02020603050405020304" pitchFamily="18" charset="0"/>
                <a:cs typeface="Times New Roman" panose="02020603050405020304" pitchFamily="18" charset="0"/>
              </a:rPr>
              <a:t>Em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hãy</a:t>
            </a:r>
            <a:r>
              <a:rPr lang="en-US" sz="4000" dirty="0">
                <a:solidFill>
                  <a:srgbClr val="FF0000"/>
                </a:solidFill>
                <a:latin typeface="Times New Roman" panose="02020603050405020304" pitchFamily="18" charset="0"/>
                <a:cs typeface="Times New Roman" panose="02020603050405020304" pitchFamily="18" charset="0"/>
              </a:rPr>
              <a:t> n</a:t>
            </a:r>
            <a:r>
              <a:rPr lang="vi-VN" sz="4000" dirty="0">
                <a:solidFill>
                  <a:srgbClr val="FF0000"/>
                </a:solidFill>
                <a:latin typeface="Times New Roman" panose="02020603050405020304" pitchFamily="18" charset="0"/>
                <a:cs typeface="Times New Roman" panose="02020603050405020304" pitchFamily="18" charset="0"/>
              </a:rPr>
              <a:t>êu những thành quả từ việc giao lưu, hội nhập văn hóa của tỉnh Quảng Nam</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1331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5325" y="6175375"/>
            <a:ext cx="6175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217255"/>
      </p:ext>
    </p:extLst>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8869680" cy="6555641"/>
          </a:xfrm>
          <a:prstGeom prst="rect">
            <a:avLst/>
          </a:prstGeom>
        </p:spPr>
        <p:txBody>
          <a:bodyPr wrap="square">
            <a:spAutoFit/>
          </a:bodyPr>
          <a:lstStyle/>
          <a:p>
            <a:r>
              <a:rPr lang="en-US"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ạo</a:t>
            </a:r>
            <a:r>
              <a:rPr lang="vi-VN" sz="42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ra</a:t>
            </a:r>
            <a:r>
              <a:rPr lang="vi-VN" sz="42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những</a:t>
            </a:r>
            <a:r>
              <a:rPr lang="vi-VN" sz="42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tiền</a:t>
            </a:r>
            <a:r>
              <a:rPr lang="vi-VN" sz="42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đề,</a:t>
            </a:r>
            <a:r>
              <a:rPr lang="vi-VN" sz="42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những</a:t>
            </a:r>
            <a:r>
              <a:rPr lang="vi-VN" sz="42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cơ</a:t>
            </a:r>
            <a:r>
              <a:rPr lang="vi-VN" sz="42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hội</a:t>
            </a:r>
            <a:r>
              <a:rPr lang="vi-VN" sz="42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để</a:t>
            </a:r>
            <a:r>
              <a:rPr lang="vi-VN" sz="42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Quảng</a:t>
            </a:r>
            <a:r>
              <a:rPr lang="vi-VN" sz="42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Nam</a:t>
            </a:r>
            <a:r>
              <a:rPr lang="vi-VN" sz="42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với</a:t>
            </a:r>
            <a:r>
              <a:rPr lang="vi-VN" sz="42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những</a:t>
            </a:r>
            <a:r>
              <a:rPr lang="vi-VN" sz="42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đặc</a:t>
            </a:r>
            <a:r>
              <a:rPr lang="vi-VN" sz="42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trưng</a:t>
            </a:r>
            <a:r>
              <a:rPr lang="vi-VN" sz="42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văn</a:t>
            </a:r>
            <a:r>
              <a:rPr lang="vi-VN" sz="4200" spc="-2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hóa của</a:t>
            </a:r>
            <a:r>
              <a:rPr lang="vi-VN" sz="42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mình</a:t>
            </a:r>
            <a:r>
              <a:rPr lang="vi-VN" sz="42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được</a:t>
            </a:r>
            <a:r>
              <a:rPr lang="vi-VN" sz="42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giao</a:t>
            </a:r>
            <a:r>
              <a:rPr lang="vi-VN" sz="42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lưu,</a:t>
            </a:r>
            <a:r>
              <a:rPr lang="vi-VN" sz="42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quảng</a:t>
            </a:r>
            <a:r>
              <a:rPr lang="vi-VN" sz="42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bá</a:t>
            </a:r>
            <a:r>
              <a:rPr lang="vi-VN" sz="42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với</a:t>
            </a:r>
            <a:r>
              <a:rPr lang="vi-VN" sz="42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vi-VN" sz="42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địa</a:t>
            </a:r>
            <a:r>
              <a:rPr lang="vi-VN" sz="42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phương,</a:t>
            </a:r>
            <a:r>
              <a:rPr lang="vi-VN" sz="42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quốc</a:t>
            </a:r>
            <a:r>
              <a:rPr lang="vi-VN" sz="42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gia</a:t>
            </a:r>
            <a:r>
              <a:rPr lang="vi-VN" sz="42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khác</a:t>
            </a:r>
            <a:r>
              <a:rPr lang="vi-VN" sz="42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trên</a:t>
            </a:r>
            <a:r>
              <a:rPr lang="vi-VN" sz="42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thế</a:t>
            </a:r>
            <a:r>
              <a:rPr lang="vi-VN" sz="42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giới. Và</a:t>
            </a:r>
            <a:r>
              <a:rPr lang="vi-VN" sz="42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ngược</a:t>
            </a:r>
            <a:r>
              <a:rPr lang="vi-VN" sz="42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lại,</a:t>
            </a:r>
            <a:r>
              <a:rPr lang="vi-VN" sz="42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cũng</a:t>
            </a:r>
            <a:r>
              <a:rPr lang="vi-VN" sz="42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chính</a:t>
            </a:r>
            <a:r>
              <a:rPr lang="vi-VN" sz="42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trong</a:t>
            </a:r>
            <a:r>
              <a:rPr lang="vi-VN" sz="42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quá</a:t>
            </a:r>
            <a:r>
              <a:rPr lang="vi-VN" sz="42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trình</a:t>
            </a:r>
            <a:r>
              <a:rPr lang="vi-VN" sz="42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giao</a:t>
            </a:r>
            <a:r>
              <a:rPr lang="vi-VN" sz="42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lưu</a:t>
            </a:r>
            <a:r>
              <a:rPr lang="vi-VN" sz="42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đó,</a:t>
            </a:r>
            <a:r>
              <a:rPr lang="vi-VN" sz="42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Quảng</a:t>
            </a:r>
            <a:r>
              <a:rPr lang="vi-VN" sz="42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Nam</a:t>
            </a:r>
            <a:r>
              <a:rPr lang="vi-VN" sz="42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vi-VN" sz="42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dịp</a:t>
            </a:r>
            <a:r>
              <a:rPr lang="vi-VN" sz="4200" spc="-4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được</a:t>
            </a:r>
            <a:r>
              <a:rPr lang="vi-VN" sz="4200" spc="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chọn lọc,</a:t>
            </a:r>
            <a:r>
              <a:rPr lang="vi-VN" sz="42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tiếp</a:t>
            </a:r>
            <a:r>
              <a:rPr lang="vi-VN" sz="42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thu</a:t>
            </a:r>
            <a:r>
              <a:rPr lang="vi-VN" sz="42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những</a:t>
            </a:r>
            <a:r>
              <a:rPr lang="vi-VN" sz="42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giá</a:t>
            </a:r>
            <a:r>
              <a:rPr lang="vi-VN" sz="42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trị</a:t>
            </a:r>
            <a:r>
              <a:rPr lang="vi-VN" sz="42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mới,</a:t>
            </a:r>
            <a:r>
              <a:rPr lang="vi-VN" sz="42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tích</a:t>
            </a:r>
            <a:r>
              <a:rPr lang="vi-VN" sz="42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cực,</a:t>
            </a:r>
            <a:r>
              <a:rPr lang="vi-VN" sz="42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tiến</a:t>
            </a:r>
            <a:r>
              <a:rPr lang="vi-VN" sz="42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bộ</a:t>
            </a:r>
            <a:r>
              <a:rPr lang="vi-VN" sz="42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từ</a:t>
            </a:r>
            <a:r>
              <a:rPr lang="vi-VN" sz="4200" spc="-35"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vi-VN" sz="42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địa</a:t>
            </a:r>
            <a:r>
              <a:rPr lang="vi-VN" sz="42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phương,</a:t>
            </a:r>
            <a:r>
              <a:rPr lang="vi-VN" sz="42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quốc</a:t>
            </a:r>
            <a:r>
              <a:rPr lang="vi-VN" sz="42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gia</a:t>
            </a:r>
            <a:r>
              <a:rPr lang="vi-VN" sz="42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khác</a:t>
            </a:r>
            <a:r>
              <a:rPr lang="vi-VN" sz="42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để làm phong phú, đa dạng thêm cho nền văn hóa của mình</a:t>
            </a:r>
            <a:r>
              <a:rPr lang="en-US" sz="4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4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7514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6214348</TotalTime>
  <Words>2792</Words>
  <Application>Microsoft Office PowerPoint</Application>
  <PresentationFormat>On-screen Show (4:3)</PresentationFormat>
  <Paragraphs>66</Paragraphs>
  <Slides>53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Calibri Light</vt:lpstr>
      <vt:lpstr>Roboto</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1</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Quốc Ngô Phi</cp:lastModifiedBy>
  <cp:revision>438</cp:revision>
  <cp:lastPrinted>2007-04-25T23:03:38Z</cp:lastPrinted>
  <dcterms:created xsi:type="dcterms:W3CDTF">2013-08-05T12:45:55Z</dcterms:created>
  <dcterms:modified xsi:type="dcterms:W3CDTF">2025-01-21T01:57:39Z</dcterms:modified>
</cp:coreProperties>
</file>