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66"/>
  </p:notesMasterIdLst>
  <p:sldIdLst>
    <p:sldId id="336" r:id="rId2"/>
    <p:sldId id="391" r:id="rId3"/>
    <p:sldId id="488" r:id="rId4"/>
    <p:sldId id="487" r:id="rId5"/>
    <p:sldId id="491" r:id="rId6"/>
    <p:sldId id="552" r:id="rId7"/>
    <p:sldId id="553" r:id="rId8"/>
    <p:sldId id="502" r:id="rId9"/>
    <p:sldId id="501" r:id="rId10"/>
    <p:sldId id="556" r:id="rId11"/>
    <p:sldId id="559" r:id="rId12"/>
    <p:sldId id="560" r:id="rId13"/>
    <p:sldId id="494" r:id="rId14"/>
    <p:sldId id="497" r:id="rId15"/>
    <p:sldId id="561" r:id="rId16"/>
    <p:sldId id="510" r:id="rId17"/>
    <p:sldId id="511" r:id="rId18"/>
    <p:sldId id="512" r:id="rId19"/>
    <p:sldId id="514" r:id="rId20"/>
    <p:sldId id="513" r:id="rId21"/>
    <p:sldId id="503" r:id="rId22"/>
    <p:sldId id="504" r:id="rId23"/>
    <p:sldId id="562" r:id="rId24"/>
    <p:sldId id="498" r:id="rId25"/>
    <p:sldId id="499" r:id="rId26"/>
    <p:sldId id="500" r:id="rId27"/>
    <p:sldId id="515" r:id="rId28"/>
    <p:sldId id="516" r:id="rId29"/>
    <p:sldId id="517" r:id="rId30"/>
    <p:sldId id="563" r:id="rId31"/>
    <p:sldId id="519" r:id="rId32"/>
    <p:sldId id="506" r:id="rId33"/>
    <p:sldId id="522" r:id="rId34"/>
    <p:sldId id="527" r:id="rId35"/>
    <p:sldId id="507" r:id="rId36"/>
    <p:sldId id="543" r:id="rId37"/>
    <p:sldId id="523" r:id="rId38"/>
    <p:sldId id="524" r:id="rId39"/>
    <p:sldId id="525" r:id="rId40"/>
    <p:sldId id="526" r:id="rId41"/>
    <p:sldId id="508" r:id="rId42"/>
    <p:sldId id="531" r:id="rId43"/>
    <p:sldId id="530" r:id="rId44"/>
    <p:sldId id="529" r:id="rId45"/>
    <p:sldId id="532" r:id="rId46"/>
    <p:sldId id="565" r:id="rId47"/>
    <p:sldId id="533" r:id="rId48"/>
    <p:sldId id="534" r:id="rId49"/>
    <p:sldId id="537" r:id="rId50"/>
    <p:sldId id="538" r:id="rId51"/>
    <p:sldId id="539" r:id="rId52"/>
    <p:sldId id="540" r:id="rId53"/>
    <p:sldId id="545" r:id="rId54"/>
    <p:sldId id="544" r:id="rId55"/>
    <p:sldId id="546" r:id="rId56"/>
    <p:sldId id="541" r:id="rId57"/>
    <p:sldId id="548" r:id="rId58"/>
    <p:sldId id="547" r:id="rId59"/>
    <p:sldId id="542" r:id="rId60"/>
    <p:sldId id="535" r:id="rId61"/>
    <p:sldId id="550" r:id="rId62"/>
    <p:sldId id="536" r:id="rId63"/>
    <p:sldId id="555" r:id="rId64"/>
    <p:sldId id="55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B8E12-1499-4748-82B6-9E8D31907F1F}">
          <p14:sldIdLst>
            <p14:sldId id="336"/>
            <p14:sldId id="391"/>
            <p14:sldId id="488"/>
            <p14:sldId id="487"/>
            <p14:sldId id="491"/>
            <p14:sldId id="552"/>
            <p14:sldId id="553"/>
            <p14:sldId id="502"/>
            <p14:sldId id="501"/>
            <p14:sldId id="556"/>
            <p14:sldId id="559"/>
            <p14:sldId id="560"/>
            <p14:sldId id="494"/>
            <p14:sldId id="497"/>
            <p14:sldId id="561"/>
            <p14:sldId id="510"/>
            <p14:sldId id="511"/>
            <p14:sldId id="512"/>
            <p14:sldId id="514"/>
            <p14:sldId id="513"/>
            <p14:sldId id="503"/>
            <p14:sldId id="504"/>
            <p14:sldId id="562"/>
            <p14:sldId id="498"/>
            <p14:sldId id="499"/>
            <p14:sldId id="500"/>
            <p14:sldId id="515"/>
            <p14:sldId id="516"/>
            <p14:sldId id="517"/>
            <p14:sldId id="563"/>
            <p14:sldId id="519"/>
            <p14:sldId id="506"/>
            <p14:sldId id="522"/>
            <p14:sldId id="527"/>
            <p14:sldId id="507"/>
            <p14:sldId id="543"/>
            <p14:sldId id="523"/>
            <p14:sldId id="524"/>
            <p14:sldId id="525"/>
            <p14:sldId id="526"/>
            <p14:sldId id="508"/>
            <p14:sldId id="531"/>
            <p14:sldId id="530"/>
            <p14:sldId id="529"/>
            <p14:sldId id="532"/>
            <p14:sldId id="565"/>
            <p14:sldId id="533"/>
            <p14:sldId id="534"/>
            <p14:sldId id="537"/>
            <p14:sldId id="538"/>
            <p14:sldId id="539"/>
            <p14:sldId id="540"/>
            <p14:sldId id="545"/>
            <p14:sldId id="544"/>
            <p14:sldId id="546"/>
            <p14:sldId id="541"/>
            <p14:sldId id="548"/>
            <p14:sldId id="547"/>
            <p14:sldId id="542"/>
            <p14:sldId id="535"/>
            <p14:sldId id="550"/>
            <p14:sldId id="536"/>
            <p14:sldId id="555"/>
            <p14:sldId id="551"/>
          </p14:sldIdLst>
        </p14:section>
        <p14:section name="Untitled Section" id="{3B58D306-D478-4B2F-A32A-7D74E912701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06C3"/>
    <a:srgbClr val="FFFF99"/>
    <a:srgbClr val="3ADCF2"/>
    <a:srgbClr val="FF5050"/>
    <a:srgbClr val="FFFF69"/>
    <a:srgbClr val="93F46C"/>
    <a:srgbClr val="DEBBA6"/>
    <a:srgbClr val="F9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2" autoAdjust="0"/>
    <p:restoredTop sz="86323" autoAdjust="0"/>
  </p:normalViewPr>
  <p:slideViewPr>
    <p:cSldViewPr snapToGrid="0">
      <p:cViewPr varScale="1">
        <p:scale>
          <a:sx n="64" d="100"/>
          <a:sy n="64" d="100"/>
        </p:scale>
        <p:origin x="784"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4" d="100"/>
        <a:sy n="44" d="100"/>
      </p:scale>
      <p:origin x="0" y="-1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C435-DC8E-45EF-B8F1-F81EF2F62400}"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A3B66-91D6-4396-8E33-8EB8D1B34F19}" type="slidenum">
              <a:rPr lang="en-US" smtClean="0"/>
              <a:t>‹#›</a:t>
            </a:fld>
            <a:endParaRPr lang="en-US"/>
          </a:p>
        </p:txBody>
      </p:sp>
    </p:spTree>
    <p:extLst>
      <p:ext uri="{BB962C8B-B14F-4D97-AF65-F5344CB8AC3E}">
        <p14:creationId xmlns:p14="http://schemas.microsoft.com/office/powerpoint/2010/main" val="33481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7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127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152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735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36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315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0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406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81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5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56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1423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89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00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37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05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013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419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48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069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13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42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8201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896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568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120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A3B66-91D6-4396-8E33-8EB8D1B34F19}" type="slidenum">
              <a:rPr lang="en-US" smtClean="0"/>
              <a:t>63</a:t>
            </a:fld>
            <a:endParaRPr lang="en-US"/>
          </a:p>
        </p:txBody>
      </p:sp>
    </p:spTree>
    <p:extLst>
      <p:ext uri="{BB962C8B-B14F-4D97-AF65-F5344CB8AC3E}">
        <p14:creationId xmlns:p14="http://schemas.microsoft.com/office/powerpoint/2010/main" val="397098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A3B66-91D6-4396-8E33-8EB8D1B34F19}" type="slidenum">
              <a:rPr lang="en-US" smtClean="0"/>
              <a:t>64</a:t>
            </a:fld>
            <a:endParaRPr lang="en-US"/>
          </a:p>
        </p:txBody>
      </p:sp>
    </p:spTree>
    <p:extLst>
      <p:ext uri="{BB962C8B-B14F-4D97-AF65-F5344CB8AC3E}">
        <p14:creationId xmlns:p14="http://schemas.microsoft.com/office/powerpoint/2010/main" val="405473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378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128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16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379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191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437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2093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3219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5261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13289" y="3140481"/>
            <a:ext cx="4468200" cy="20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700">
                <a:latin typeface="Roboto"/>
                <a:ea typeface="Roboto"/>
                <a:cs typeface="Roboto"/>
                <a:sym typeface="Roboto"/>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10"/>
          <p:cNvSpPr txBox="1">
            <a:spLocks noGrp="1"/>
          </p:cNvSpPr>
          <p:nvPr>
            <p:ph type="subTitle" idx="1"/>
          </p:nvPr>
        </p:nvSpPr>
        <p:spPr>
          <a:xfrm>
            <a:off x="712250" y="4961000"/>
            <a:ext cx="4878600" cy="58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latin typeface="Roboto"/>
                <a:ea typeface="Roboto"/>
                <a:cs typeface="Roboto"/>
                <a:sym typeface="Roboto"/>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67" name="Google Shape;67;p10"/>
          <p:cNvSpPr txBox="1">
            <a:spLocks noGrp="1"/>
          </p:cNvSpPr>
          <p:nvPr>
            <p:ph type="title" idx="2"/>
          </p:nvPr>
        </p:nvSpPr>
        <p:spPr>
          <a:xfrm>
            <a:off x="866778" y="1397007"/>
            <a:ext cx="1286400" cy="1679600"/>
          </a:xfrm>
          <a:prstGeom prst="rect">
            <a:avLst/>
          </a:prstGeom>
          <a:solidFill>
            <a:schemeClr val="accent6"/>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7200">
                <a:solidFill>
                  <a:schemeClr val="lt1"/>
                </a:solidFill>
                <a:latin typeface="Roboto"/>
                <a:ea typeface="Roboto"/>
                <a:cs typeface="Roboto"/>
                <a:sym typeface="Roboto"/>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8" name="Google Shape;68;p10"/>
          <p:cNvSpPr/>
          <p:nvPr/>
        </p:nvSpPr>
        <p:spPr>
          <a:xfrm>
            <a:off x="8787125" y="6300867"/>
            <a:ext cx="57300" cy="76400"/>
          </a:xfrm>
          <a:prstGeom prst="ellipse">
            <a:avLst/>
          </a:prstGeom>
          <a:solidFill>
            <a:srgbClr val="C0CAE6">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4980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152532468"/>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13933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7021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04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D7F29-9208-47B8-BFAE-221977015D0A}"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12417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D7F29-9208-47B8-BFAE-221977015D0A}"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045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7F29-9208-47B8-BFAE-221977015D0A}"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7669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7882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29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9D7F29-9208-47B8-BFAE-221977015D0A}" type="datetimeFigureOut">
              <a:rPr lang="en-US" smtClean="0"/>
              <a:t>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ED0139-1AA7-4312-B087-4C77B2E5BB9E}" type="slidenum">
              <a:rPr lang="en-US" smtClean="0"/>
              <a:t>‹#›</a:t>
            </a:fld>
            <a:endParaRPr lang="en-US"/>
          </a:p>
        </p:txBody>
      </p:sp>
    </p:spTree>
    <p:extLst>
      <p:ext uri="{BB962C8B-B14F-4D97-AF65-F5344CB8AC3E}">
        <p14:creationId xmlns:p14="http://schemas.microsoft.com/office/powerpoint/2010/main" val="1908909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lower-wallpaper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81000" y="838200"/>
            <a:ext cx="815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600" b="1" i="1" dirty="0">
                <a:solidFill>
                  <a:srgbClr val="FF0000"/>
                </a:solidFill>
                <a:latin typeface="Times New Roman" pitchFamily="18" charset="0"/>
              </a:rPr>
              <a:t>CHÀO MỪNG QUÝ THẦY CÔ  GIÁO  VỀ DỰ GIỜ  THĂM LỚP!</a:t>
            </a:r>
            <a:endParaRPr lang="en-US" dirty="0">
              <a:solidFill>
                <a:schemeClr val="tx2"/>
              </a:solidFill>
              <a:latin typeface="Arial" pitchFamily="34" charset="0"/>
            </a:endParaRPr>
          </a:p>
        </p:txBody>
      </p:sp>
    </p:spTree>
    <p:extLst>
      <p:ext uri="{BB962C8B-B14F-4D97-AF65-F5344CB8AC3E}">
        <p14:creationId xmlns:p14="http://schemas.microsoft.com/office/powerpoint/2010/main" val="314209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Box 3082">
            <a:extLst>
              <a:ext uri="{FF2B5EF4-FFF2-40B4-BE49-F238E27FC236}">
                <a16:creationId xmlns:a16="http://schemas.microsoft.com/office/drawing/2014/main" id="{0E938380-4623-1A3F-0FCF-0737E7FE7D3E}"/>
              </a:ext>
            </a:extLst>
          </p:cNvPr>
          <p:cNvSpPr txBox="1"/>
          <p:nvPr/>
        </p:nvSpPr>
        <p:spPr>
          <a:xfrm>
            <a:off x="288758" y="185511"/>
            <a:ext cx="8566484" cy="6247864"/>
          </a:xfrm>
          <a:prstGeom prst="rect">
            <a:avLst/>
          </a:prstGeom>
          <a:solidFill>
            <a:schemeClr val="bg1"/>
          </a:solidFill>
        </p:spPr>
        <p:txBody>
          <a:bodyPr wrap="square" rtlCol="0">
            <a:spAutoFit/>
          </a:bodyPr>
          <a:lstStyle/>
          <a:p>
            <a:r>
              <a:rPr lang="vi-VN" sz="4000" dirty="0">
                <a:solidFill>
                  <a:srgbClr val="002060"/>
                </a:solidFill>
                <a:latin typeface="+mj-lt"/>
                <a:ea typeface="Arial" panose="020B0604020202020204" pitchFamily="34" charset="0"/>
              </a:rPr>
              <a:t>Vùng</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đồng</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bằng</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ven</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biển</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(vùng</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phía</a:t>
            </a:r>
            <a:r>
              <a:rPr lang="en-US"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Đông)</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được</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xác</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định</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theo</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đơn</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vị</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hành</a:t>
            </a:r>
            <a:r>
              <a:rPr lang="vi-VN" sz="4000" spc="-75" dirty="0">
                <a:solidFill>
                  <a:srgbClr val="002060"/>
                </a:solidFill>
                <a:latin typeface="+mj-lt"/>
                <a:ea typeface="Arial" panose="020B0604020202020204" pitchFamily="34" charset="0"/>
              </a:rPr>
              <a:t> </a:t>
            </a:r>
            <a:r>
              <a:rPr lang="vi-VN" sz="4000" dirty="0">
                <a:solidFill>
                  <a:srgbClr val="002060"/>
                </a:solidFill>
                <a:latin typeface="+mj-lt"/>
                <a:ea typeface="Arial" panose="020B0604020202020204" pitchFamily="34" charset="0"/>
              </a:rPr>
              <a:t>chính </a:t>
            </a:r>
            <a:r>
              <a:rPr lang="vi-VN" sz="4000" spc="-20" dirty="0">
                <a:solidFill>
                  <a:srgbClr val="002060"/>
                </a:solidFill>
                <a:latin typeface="+mj-lt"/>
                <a:ea typeface="Arial" panose="020B0604020202020204" pitchFamily="34" charset="0"/>
              </a:rPr>
              <a:t>của</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các</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huyện,</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thị</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xã,</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thành</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phố</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thuộc</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khu</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vực</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đồng</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bằng,</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bao</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gồm:</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Điện</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Bàn,</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Hội</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An, </a:t>
            </a:r>
            <a:r>
              <a:rPr lang="vi-VN" sz="4000" spc="-40" dirty="0">
                <a:solidFill>
                  <a:srgbClr val="002060"/>
                </a:solidFill>
                <a:latin typeface="+mj-lt"/>
                <a:ea typeface="Arial" panose="020B0604020202020204" pitchFamily="34" charset="0"/>
              </a:rPr>
              <a:t>Đại</a:t>
            </a:r>
            <a:r>
              <a:rPr lang="vi-VN" sz="4000" spc="-2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Lộc,</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Duy</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Xuyên,</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Quế</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Sơn, Thăng</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Bình, Tam</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Kỳ,</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Phú</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Ninh,</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Núi Thành.</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Vùng</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có</a:t>
            </a:r>
            <a:r>
              <a:rPr lang="vi-VN" sz="4000" spc="-15" dirty="0">
                <a:solidFill>
                  <a:srgbClr val="002060"/>
                </a:solidFill>
                <a:latin typeface="+mj-lt"/>
                <a:ea typeface="Arial" panose="020B0604020202020204" pitchFamily="34" charset="0"/>
              </a:rPr>
              <a:t> </a:t>
            </a:r>
            <a:r>
              <a:rPr lang="vi-VN" sz="4000" spc="-40" dirty="0">
                <a:solidFill>
                  <a:srgbClr val="002060"/>
                </a:solidFill>
                <a:latin typeface="+mj-lt"/>
                <a:ea typeface="Arial" panose="020B0604020202020204" pitchFamily="34" charset="0"/>
              </a:rPr>
              <a:t>diện </a:t>
            </a:r>
            <a:r>
              <a:rPr lang="vi-VN" sz="4000" spc="-20" dirty="0">
                <a:solidFill>
                  <a:srgbClr val="002060"/>
                </a:solidFill>
                <a:latin typeface="+mj-lt"/>
                <a:ea typeface="Arial" panose="020B0604020202020204" pitchFamily="34" charset="0"/>
              </a:rPr>
              <a:t>tích</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tự</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nhiên</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2,743</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nghìn</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km2</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(chiếm</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26,3%</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diện</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tích</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toàn</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tỉnh),</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và</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dân</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số</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năm</a:t>
            </a:r>
            <a:r>
              <a:rPr lang="vi-VN" sz="4000" spc="-5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2022</a:t>
            </a:r>
            <a:r>
              <a:rPr lang="vi-VN" sz="4000" spc="-50" dirty="0">
                <a:solidFill>
                  <a:srgbClr val="002060"/>
                </a:solidFill>
                <a:latin typeface="+mj-lt"/>
                <a:ea typeface="Arial" panose="020B0604020202020204" pitchFamily="34" charset="0"/>
              </a:rPr>
              <a:t> </a:t>
            </a:r>
            <a:r>
              <a:rPr lang="vi-VN" sz="4000" spc="-25" dirty="0">
                <a:solidFill>
                  <a:srgbClr val="002060"/>
                </a:solidFill>
                <a:latin typeface="+mj-lt"/>
                <a:ea typeface="Arial" panose="020B0604020202020204" pitchFamily="34" charset="0"/>
              </a:rPr>
              <a:t>là</a:t>
            </a:r>
            <a:r>
              <a:rPr lang="en-US" sz="400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1.196</a:t>
            </a:r>
            <a:r>
              <a:rPr lang="vi-VN" sz="4000" spc="-6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nghìn</a:t>
            </a:r>
            <a:r>
              <a:rPr lang="vi-VN" sz="4000" spc="-4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người</a:t>
            </a:r>
            <a:r>
              <a:rPr lang="vi-VN" sz="4000" spc="-5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(chiếm</a:t>
            </a:r>
            <a:r>
              <a:rPr lang="vi-VN" sz="4000" spc="-4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78,4%</a:t>
            </a:r>
            <a:r>
              <a:rPr lang="vi-VN" sz="4000" spc="-4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dân</a:t>
            </a:r>
            <a:r>
              <a:rPr lang="vi-VN" sz="4000" spc="-50"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số</a:t>
            </a:r>
            <a:r>
              <a:rPr lang="vi-VN" sz="4000" spc="-4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toàn</a:t>
            </a:r>
            <a:r>
              <a:rPr lang="vi-VN" sz="4000" spc="-45" dirty="0">
                <a:solidFill>
                  <a:srgbClr val="002060"/>
                </a:solidFill>
                <a:latin typeface="+mj-lt"/>
                <a:ea typeface="Arial" panose="020B0604020202020204" pitchFamily="34" charset="0"/>
              </a:rPr>
              <a:t> </a:t>
            </a:r>
            <a:r>
              <a:rPr lang="vi-VN" sz="4000" spc="-20" dirty="0">
                <a:solidFill>
                  <a:srgbClr val="002060"/>
                </a:solidFill>
                <a:latin typeface="+mj-lt"/>
                <a:ea typeface="Arial" panose="020B0604020202020204" pitchFamily="34" charset="0"/>
              </a:rPr>
              <a:t>tỉnh).</a:t>
            </a:r>
            <a:endParaRPr lang="vi-VN" sz="40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97588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 y="149781"/>
            <a:ext cx="8839200" cy="6740307"/>
          </a:xfrm>
          <a:prstGeom prst="rect">
            <a:avLst/>
          </a:prstGeom>
        </p:spPr>
        <p:txBody>
          <a:bodyPr wrap="square">
            <a:spAutoFit/>
          </a:bodyPr>
          <a:lstStyle/>
          <a:p>
            <a:r>
              <a:rPr lang="vi-VN" sz="3600" dirty="0">
                <a:solidFill>
                  <a:srgbClr val="002060"/>
                </a:solidFill>
                <a:latin typeface="+mj-lt"/>
                <a:ea typeface="Arial" panose="020B0604020202020204" pitchFamily="34" charset="0"/>
              </a:rPr>
              <a:t>Đây</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là</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vùng</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kinh</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tế</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tổng</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hợp,</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vùng</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động</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lực</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phát</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triển</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của</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tỉnh</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Quảng</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Nam.</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Các ngành</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kinh</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tế</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chủ</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đạo</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là</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kinh</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tế</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biển,</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dịch</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vụ,</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du</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lịch,</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công</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nghiệp</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sạch,</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nông</a:t>
            </a:r>
            <a:r>
              <a:rPr lang="vi-VN" sz="3600" spc="-7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nghiệp công nghệ cao. Vùng tập trung các đô thị lớn, nơi bố trí trung tâm hành chính của tỉnh,</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các</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trung</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tâm</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giáo</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dục</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đào</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tạo,</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y</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tế,</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văn</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hóa,</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thể</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dục</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thể</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thao</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lớn</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của</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tỉnh.</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Bên cạnh đó, vùng còn là đầu mối giao thông, giao lưu của tỉnh Quảng Nam nói riêng</a:t>
            </a:r>
            <a:r>
              <a:rPr lang="vi-VN" sz="3600" spc="20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và của Vùng kinh tế trọng điểm miền Trung nói chung, có vị trí quan trọng về quốc phòng – an ninh</a:t>
            </a:r>
            <a:endParaRPr lang="en-US" sz="3600" dirty="0">
              <a:latin typeface="+mj-lt"/>
            </a:endParaRPr>
          </a:p>
        </p:txBody>
      </p:sp>
    </p:spTree>
    <p:extLst>
      <p:ext uri="{BB962C8B-B14F-4D97-AF65-F5344CB8AC3E}">
        <p14:creationId xmlns:p14="http://schemas.microsoft.com/office/powerpoint/2010/main" val="9126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Box 3082">
            <a:extLst>
              <a:ext uri="{FF2B5EF4-FFF2-40B4-BE49-F238E27FC236}">
                <a16:creationId xmlns:a16="http://schemas.microsoft.com/office/drawing/2014/main" id="{0E938380-4623-1A3F-0FCF-0737E7FE7D3E}"/>
              </a:ext>
            </a:extLst>
          </p:cNvPr>
          <p:cNvSpPr txBox="1"/>
          <p:nvPr/>
        </p:nvSpPr>
        <p:spPr>
          <a:xfrm>
            <a:off x="288758" y="134708"/>
            <a:ext cx="8566484" cy="707886"/>
          </a:xfrm>
          <a:prstGeom prst="rect">
            <a:avLst/>
          </a:prstGeom>
          <a:solidFill>
            <a:schemeClr val="bg1"/>
          </a:solidFill>
        </p:spPr>
        <p:txBody>
          <a:bodyPr wrap="square" rtlCol="0">
            <a:spAutoFit/>
          </a:bodyPr>
          <a:lstStyle/>
          <a:p>
            <a:endParaRPr lang="vi-VN" sz="4000" dirty="0">
              <a:solidFill>
                <a:srgbClr val="002060"/>
              </a:solidFill>
              <a:latin typeface="+mj-lt"/>
              <a:cs typeface="Times New Roman" panose="02020603050405020304" pitchFamily="18" charset="0"/>
            </a:endParaRPr>
          </a:p>
        </p:txBody>
      </p:sp>
      <p:sp>
        <p:nvSpPr>
          <p:cNvPr id="3" name="Rectangle 2"/>
          <p:cNvSpPr/>
          <p:nvPr/>
        </p:nvSpPr>
        <p:spPr>
          <a:xfrm>
            <a:off x="243840" y="235863"/>
            <a:ext cx="8717280" cy="6740307"/>
          </a:xfrm>
          <a:prstGeom prst="rect">
            <a:avLst/>
          </a:prstGeom>
        </p:spPr>
        <p:txBody>
          <a:bodyPr wrap="square">
            <a:spAutoFit/>
          </a:bodyPr>
          <a:lstStyle/>
          <a:p>
            <a:r>
              <a:rPr lang="vi-VN" sz="3600" dirty="0">
                <a:solidFill>
                  <a:srgbClr val="002060"/>
                </a:solidFill>
                <a:latin typeface="+mj-lt"/>
                <a:ea typeface="Arial" panose="020B0604020202020204" pitchFamily="34" charset="0"/>
              </a:rPr>
              <a:t>Kinh tế vùng đồng bằng ven biển trong thời gian qua có bước phát triển mạnh. Hạ</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tầng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giao</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thông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được</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đầu</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tư</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khớp</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nối.</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Nhiều</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công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trình</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đã</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hoàn</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thành</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đưa</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vào sử dụng như cầu Cửa Đại, cầu Đế Võng, đường Võ Chí Công, đường trục chính vào</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khu</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công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nghiệp</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Tam</a:t>
            </a:r>
            <a:r>
              <a:rPr lang="vi-VN" sz="3600" spc="-2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Thăng,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đường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nối</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dài</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từ</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cảng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Chu</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Lai</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đến</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tuyến</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cao</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tốc Đà</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Nẵng</a:t>
            </a:r>
            <a:r>
              <a:rPr lang="vi-VN" sz="3600" spc="-10" dirty="0">
                <a:solidFill>
                  <a:srgbClr val="002060"/>
                </a:solidFill>
                <a:latin typeface="+mj-lt"/>
                <a:ea typeface="Arial" panose="020B0604020202020204" pitchFamily="34" charset="0"/>
              </a:rPr>
              <a:t> </a:t>
            </a:r>
            <a:r>
              <a:rPr lang="en-US" sz="3600" dirty="0">
                <a:solidFill>
                  <a:srgbClr val="002060"/>
                </a:solidFill>
                <a:latin typeface="+mj-lt"/>
                <a:ea typeface="Arial" panose="020B0604020202020204" pitchFamily="34" charset="0"/>
              </a:rPr>
              <a:t>-</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Quảng</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Ngãi…</a:t>
            </a:r>
            <a:r>
              <a:rPr lang="vi-VN" sz="3600" spc="-1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Cảng Chu Lai được mở rộng, đã tiếp nhận được các tuyến vận tải quốc tế và đang</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hướng</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đến</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trở</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thành</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cảng</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biển</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loại</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1</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mang</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tầm</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quốc</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gia,</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là</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cảng</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đầu</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mối</a:t>
            </a:r>
            <a:r>
              <a:rPr lang="vi-VN" sz="3600" spc="-3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của khu vực miền Trung</a:t>
            </a:r>
            <a:r>
              <a:rPr lang="en-US" sz="3600" dirty="0">
                <a:solidFill>
                  <a:srgbClr val="002060"/>
                </a:solidFill>
                <a:latin typeface="+mj-lt"/>
                <a:ea typeface="Arial" panose="020B0604020202020204" pitchFamily="34" charset="0"/>
              </a:rPr>
              <a:t>.</a:t>
            </a:r>
            <a:endParaRPr lang="en-US" sz="3600" dirty="0">
              <a:latin typeface="+mj-lt"/>
            </a:endParaRPr>
          </a:p>
        </p:txBody>
      </p:sp>
    </p:spTree>
    <p:extLst>
      <p:ext uri="{BB962C8B-B14F-4D97-AF65-F5344CB8AC3E}">
        <p14:creationId xmlns:p14="http://schemas.microsoft.com/office/powerpoint/2010/main" val="224542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Tree>
    <p:extLst>
      <p:ext uri="{BB962C8B-B14F-4D97-AF65-F5344CB8AC3E}">
        <p14:creationId xmlns:p14="http://schemas.microsoft.com/office/powerpoint/2010/main" val="80515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35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2286000" y="-107352"/>
            <a:ext cx="4572000" cy="400751"/>
          </a:xfrm>
          <a:prstGeom prst="rect">
            <a:avLst/>
          </a:prstGeom>
        </p:spPr>
        <p:txBody>
          <a:bodyPr>
            <a:spAutoFit/>
          </a:bodyPr>
          <a:lstStyle/>
          <a:p>
            <a:pPr marR="718185">
              <a:lnSpc>
                <a:spcPct val="120000"/>
              </a:lnSpc>
              <a:spcAft>
                <a:spcPts val="0"/>
              </a:spcAft>
            </a:pPr>
            <a:r>
              <a:rPr lang="vi-VN" dirty="0">
                <a:solidFill>
                  <a:srgbClr val="002060"/>
                </a:solidFill>
                <a:ea typeface="Arial" panose="020B0604020202020204" pitchFamily="34" charset="0"/>
              </a:rPr>
              <a:t>.</a:t>
            </a:r>
            <a:endParaRPr lang="en-US" dirty="0">
              <a:solidFill>
                <a:srgbClr val="002060"/>
              </a:solidFill>
              <a:ea typeface="Arial" panose="020B0604020202020204" pitchFamily="34" charset="0"/>
            </a:endParaRPr>
          </a:p>
        </p:txBody>
      </p:sp>
      <p:sp>
        <p:nvSpPr>
          <p:cNvPr id="2" name="Rectangle 1"/>
          <p:cNvSpPr/>
          <p:nvPr/>
        </p:nvSpPr>
        <p:spPr>
          <a:xfrm>
            <a:off x="228600" y="116622"/>
            <a:ext cx="8915400" cy="6740307"/>
          </a:xfrm>
          <a:prstGeom prst="rect">
            <a:avLst/>
          </a:prstGeom>
        </p:spPr>
        <p:txBody>
          <a:bodyPr wrap="square">
            <a:spAutoFit/>
          </a:bodyPr>
          <a:lstStyle/>
          <a:p>
            <a:r>
              <a:rPr lang="vi-VN" sz="3600" dirty="0">
                <a:solidFill>
                  <a:srgbClr val="002060"/>
                </a:solidFill>
                <a:latin typeface="+mj-lt"/>
                <a:ea typeface="Arial" panose="020B0604020202020204" pitchFamily="34" charset="0"/>
              </a:rPr>
              <a:t>Vùng có tốc độ tăng trưởng kinh tế ở mức cao với nhiều dự án đầu tư đã và đang hình thành. Giá trị sản xuất ngành nông - lâm - thủy sản  chiếm</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gần</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82%</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giá</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trị</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nông</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lâm</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thủy</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sản</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toàn</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tỉnh.</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Các</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ngành</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công</a:t>
            </a:r>
            <a:r>
              <a:rPr lang="vi-VN" sz="3600" spc="16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nghiệp chế biến, chế tạo tập trung tại các khu kinh tế, khu công nghiệp của vùng. Trong</a:t>
            </a:r>
            <a:r>
              <a:rPr lang="vi-VN" sz="3600" spc="20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đó,</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khu</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kinh</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tế</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mở</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Chu</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Lai</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và</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khu</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công</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nghiệp</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Điện</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Nam</a:t>
            </a:r>
            <a:r>
              <a:rPr lang="vi-VN" sz="3600" spc="140" dirty="0">
                <a:solidFill>
                  <a:srgbClr val="002060"/>
                </a:solidFill>
                <a:latin typeface="+mj-lt"/>
                <a:ea typeface="Arial" panose="020B0604020202020204" pitchFamily="34" charset="0"/>
              </a:rPr>
              <a:t> </a:t>
            </a:r>
            <a:r>
              <a:rPr lang="en-US" sz="3600" dirty="0">
                <a:solidFill>
                  <a:srgbClr val="002060"/>
                </a:solidFill>
                <a:latin typeface="+mj-lt"/>
                <a:ea typeface="Arial" panose="020B0604020202020204" pitchFamily="34" charset="0"/>
              </a:rPr>
              <a:t>-</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Điện</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Ngọc</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giữ</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vai trò động lực. Giá trị sản xuất ngành công nghiệp chiếm gần 95% giá trị công nghiệp toàn tỉnh. Giá trị sản xuất ngành dịch vụ chiếm gần 90% giá trị dịch vụ toàn tỉnh</a:t>
            </a:r>
            <a:endParaRPr lang="en-US" sz="3600" dirty="0">
              <a:latin typeface="+mj-lt"/>
            </a:endParaRPr>
          </a:p>
        </p:txBody>
      </p:sp>
    </p:spTree>
    <p:extLst>
      <p:ext uri="{BB962C8B-B14F-4D97-AF65-F5344CB8AC3E}">
        <p14:creationId xmlns:p14="http://schemas.microsoft.com/office/powerpoint/2010/main" val="247119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19822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76837" cy="6858000"/>
          </a:xfrm>
          <a:prstGeom prst="rect">
            <a:avLst/>
          </a:prstGeom>
        </p:spPr>
      </p:pic>
    </p:spTree>
    <p:extLst>
      <p:ext uri="{BB962C8B-B14F-4D97-AF65-F5344CB8AC3E}">
        <p14:creationId xmlns:p14="http://schemas.microsoft.com/office/powerpoint/2010/main" val="55260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28599" y="0"/>
            <a:ext cx="8848237" cy="6740307"/>
          </a:xfrm>
          <a:prstGeom prst="rect">
            <a:avLst/>
          </a:prstGeom>
        </p:spPr>
        <p:txBody>
          <a:bodyPr wrap="square">
            <a:spAutoFit/>
          </a:bodyPr>
          <a:lstStyle/>
          <a:p>
            <a:r>
              <a:rPr lang="vi-VN" sz="3600" dirty="0">
                <a:solidFill>
                  <a:srgbClr val="002060"/>
                </a:solidFill>
                <a:latin typeface="+mj-lt"/>
                <a:ea typeface="Arial" panose="020B0604020202020204" pitchFamily="34" charset="0"/>
              </a:rPr>
              <a:t>Vùng có đường bờ biển dài hơn 125 km. Kinh tế biển được chú trọng đầu tư với nhiều chương trình, dự cảng biển, đóng và sửa chữa tàu biển, du lịch biển, nuôi trồng án. Nhất là vận tải biển, thuỷ sản; phát triển cảng cá và dịch vụ hậu cần nghề cá; đẩy mạnh khai thác xa bờ; gắn phát triển kinh tế biển với bảo vệ chủ quyền biển, đảo. Các chính sách hỗ trợ phát triển ngư nghiệp, ngư dân đang</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được</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tổ</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chức</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thực</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hiện</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tốt.</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Du</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lịch</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biển</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ngày</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càng</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phát</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huy</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hiệu</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quả</a:t>
            </a:r>
            <a:r>
              <a:rPr lang="vi-VN" sz="3600" spc="14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với nhiều</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dự</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án</a:t>
            </a:r>
            <a:r>
              <a:rPr lang="vi-VN" sz="3600" spc="6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du</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lịch,</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nghỉ</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dưỡng</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ven</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biển,</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khai</a:t>
            </a:r>
            <a:r>
              <a:rPr lang="vi-VN" sz="3600" spc="60"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thác</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du</a:t>
            </a:r>
            <a:r>
              <a:rPr lang="vi-VN" sz="3600" spc="55" dirty="0">
                <a:solidFill>
                  <a:srgbClr val="002060"/>
                </a:solidFill>
                <a:latin typeface="+mj-lt"/>
                <a:ea typeface="Arial" panose="020B0604020202020204" pitchFamily="34" charset="0"/>
              </a:rPr>
              <a:t> </a:t>
            </a:r>
            <a:r>
              <a:rPr lang="vi-VN" sz="3600" dirty="0">
                <a:solidFill>
                  <a:srgbClr val="002060"/>
                </a:solidFill>
                <a:latin typeface="+mj-lt"/>
                <a:ea typeface="Arial" panose="020B0604020202020204" pitchFamily="34" charset="0"/>
              </a:rPr>
              <a:t>lịch</a:t>
            </a:r>
            <a:r>
              <a:rPr lang="vi-VN" sz="3600" spc="55" dirty="0">
                <a:solidFill>
                  <a:srgbClr val="002060"/>
                </a:solidFill>
                <a:latin typeface="+mj-lt"/>
                <a:ea typeface="Arial" panose="020B0604020202020204" pitchFamily="34" charset="0"/>
              </a:rPr>
              <a:t> </a:t>
            </a:r>
            <a:r>
              <a:rPr lang="vi-VN" sz="3600" spc="-20" dirty="0">
                <a:solidFill>
                  <a:srgbClr val="002060"/>
                </a:solidFill>
                <a:latin typeface="+mj-lt"/>
                <a:ea typeface="Arial" panose="020B0604020202020204" pitchFamily="34" charset="0"/>
              </a:rPr>
              <a:t>đảo.</a:t>
            </a:r>
            <a:endParaRPr lang="en-US" sz="3600" dirty="0">
              <a:solidFill>
                <a:srgbClr val="002060"/>
              </a:solidFill>
              <a:latin typeface="+mj-lt"/>
            </a:endParaRPr>
          </a:p>
        </p:txBody>
      </p:sp>
    </p:spTree>
    <p:extLst>
      <p:ext uri="{BB962C8B-B14F-4D97-AF65-F5344CB8AC3E}">
        <p14:creationId xmlns:p14="http://schemas.microsoft.com/office/powerpoint/2010/main" val="142989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04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800" cy="6858000"/>
          </a:xfrm>
          <a:prstGeom prst="rect">
            <a:avLst/>
          </a:prstGeom>
        </p:spPr>
      </p:pic>
    </p:spTree>
    <p:extLst>
      <p:ext uri="{BB962C8B-B14F-4D97-AF65-F5344CB8AC3E}">
        <p14:creationId xmlns:p14="http://schemas.microsoft.com/office/powerpoint/2010/main" val="173814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Tree>
    <p:extLst>
      <p:ext uri="{BB962C8B-B14F-4D97-AF65-F5344CB8AC3E}">
        <p14:creationId xmlns:p14="http://schemas.microsoft.com/office/powerpoint/2010/main" val="30119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85800"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latin typeface="Times New Roman" panose="02020603050405020304" pitchFamily="18" charset="0"/>
                <a:cs typeface="Times New Roman" panose="02020603050405020304" pitchFamily="18" charset="0"/>
              </a:rPr>
              <a:t>2</a:t>
            </a:r>
            <a:endParaRPr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962360" y="2061844"/>
            <a:ext cx="7439472" cy="1938992"/>
          </a:xfrm>
          <a:prstGeom prst="rect">
            <a:avLst/>
          </a:prstGeom>
        </p:spPr>
        <p:txBody>
          <a:bodyPr wrap="none">
            <a:spAutoFit/>
          </a:bodyPr>
          <a:lstStyle/>
          <a:p>
            <a:pPr lvl="0" algn="ctr"/>
            <a:r>
              <a:rPr lang="vi-VN" sz="4000" dirty="0">
                <a:solidFill>
                  <a:srgbClr val="002060"/>
                </a:solidFill>
                <a:latin typeface="+mj-lt"/>
              </a:rPr>
              <a:t>Trình bày những hoạt động kinh tế </a:t>
            </a:r>
            <a:endParaRPr lang="en-US" sz="4000" dirty="0">
              <a:solidFill>
                <a:srgbClr val="002060"/>
              </a:solidFill>
              <a:latin typeface="+mj-lt"/>
            </a:endParaRPr>
          </a:p>
          <a:p>
            <a:pPr lvl="0" algn="ctr"/>
            <a:r>
              <a:rPr lang="vi-VN" sz="4000" dirty="0">
                <a:solidFill>
                  <a:srgbClr val="002060"/>
                </a:solidFill>
                <a:latin typeface="+mj-lt"/>
              </a:rPr>
              <a:t>chủ yếu của vùng đồng bằng </a:t>
            </a:r>
            <a:endParaRPr lang="en-US" sz="4000" dirty="0">
              <a:solidFill>
                <a:srgbClr val="002060"/>
              </a:solidFill>
              <a:latin typeface="+mj-lt"/>
            </a:endParaRPr>
          </a:p>
          <a:p>
            <a:pPr lvl="0" algn="ctr"/>
            <a:r>
              <a:rPr lang="vi-VN" sz="4000" dirty="0">
                <a:solidFill>
                  <a:srgbClr val="002060"/>
                </a:solidFill>
                <a:latin typeface="+mj-lt"/>
              </a:rPr>
              <a:t>ven biển tỉnh Quảng Nam</a:t>
            </a:r>
            <a:r>
              <a:rPr lang="vi-VN" sz="3600" dirty="0">
                <a:solidFill>
                  <a:srgbClr val="002060"/>
                </a:solidFill>
                <a:latin typeface="+mj-lt"/>
              </a:rPr>
              <a:t>.</a:t>
            </a:r>
            <a:endParaRPr lang="en-US" sz="3600" dirty="0">
              <a:solidFill>
                <a:srgbClr val="002060"/>
              </a:solidFill>
              <a:latin typeface="+mj-lt"/>
            </a:endParaRPr>
          </a:p>
        </p:txBody>
      </p:sp>
    </p:spTree>
    <p:extLst>
      <p:ext uri="{BB962C8B-B14F-4D97-AF65-F5344CB8AC3E}">
        <p14:creationId xmlns:p14="http://schemas.microsoft.com/office/powerpoint/2010/main" val="223665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381000" y="914400"/>
            <a:ext cx="8229600" cy="50292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solidFill>
                  <a:srgbClr val="FF0000"/>
                </a:solidFill>
                <a:latin typeface="+mj-lt"/>
              </a:rPr>
              <a:t>Dựa vào thông tin trong mục 1, hãy trình bày vai trò chủ đạo của từng khu vực ở vùng đồng bằng ven biển đối với phát triển kinh tế xã hội?</a:t>
            </a:r>
            <a:endParaRPr lang="en-US" sz="4000" dirty="0">
              <a:solidFill>
                <a:srgbClr val="FF0000"/>
              </a:solidFill>
              <a:latin typeface="+mj-lt"/>
            </a:endParaRPr>
          </a:p>
        </p:txBody>
      </p:sp>
    </p:spTree>
    <p:extLst>
      <p:ext uri="{BB962C8B-B14F-4D97-AF65-F5344CB8AC3E}">
        <p14:creationId xmlns:p14="http://schemas.microsoft.com/office/powerpoint/2010/main" val="31399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381000" y="-76200"/>
            <a:ext cx="9122229" cy="624273"/>
          </a:xfrm>
          <a:prstGeom prst="rect">
            <a:avLst/>
          </a:prstGeom>
        </p:spPr>
        <p:txBody>
          <a:bodyPr wrap="square">
            <a:spAutoFit/>
          </a:bodyPr>
          <a:lstStyle/>
          <a:p>
            <a:pPr marR="825500">
              <a:lnSpc>
                <a:spcPct val="125000"/>
              </a:lnSpc>
            </a:pPr>
            <a:r>
              <a:rPr lang="vi-VN" sz="3000" dirty="0">
                <a:solidFill>
                  <a:srgbClr val="002060"/>
                </a:solidFill>
                <a:latin typeface="+mj-lt"/>
                <a:ea typeface="Arial" panose="020B0604020202020204" pitchFamily="34" charset="0"/>
              </a:rPr>
              <a:t>.</a:t>
            </a:r>
            <a:endParaRPr lang="en-US" sz="3000" dirty="0">
              <a:solidFill>
                <a:srgbClr val="002060"/>
              </a:solidFill>
              <a:latin typeface="+mj-lt"/>
              <a:ea typeface="Arial" panose="020B0604020202020204" pitchFamily="34" charset="0"/>
            </a:endParaRPr>
          </a:p>
        </p:txBody>
      </p:sp>
      <p:sp>
        <p:nvSpPr>
          <p:cNvPr id="3" name="Rectangle 2"/>
          <p:cNvSpPr/>
          <p:nvPr/>
        </p:nvSpPr>
        <p:spPr>
          <a:xfrm>
            <a:off x="274320" y="95518"/>
            <a:ext cx="8702040" cy="6863417"/>
          </a:xfrm>
          <a:prstGeom prst="rect">
            <a:avLst/>
          </a:prstGeom>
        </p:spPr>
        <p:txBody>
          <a:bodyPr wrap="square">
            <a:spAutoFit/>
          </a:bodyPr>
          <a:lstStyle/>
          <a:p>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 thời gian đến, vùng đồng bằng ven biển tiếp tục được xác định là vùng động lực của tỉnh, có khả năng phát triển nhanh. Cùng với việc phát triển khu công nghiệp và khu du lịch, các đô thị sẽ là hạt nhân tạo động lực phát triển cho toàn vùng và đóng góp chủ yếu cho tốc độ tăng trưởng chung của cả tỉnh.</a:t>
            </a:r>
            <a:r>
              <a:rPr lang="vi-VN" sz="44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 được phân thành các khu vực như sau</a:t>
            </a:r>
            <a:endParaRPr lang="en-US" sz="4400" dirty="0"/>
          </a:p>
        </p:txBody>
      </p:sp>
    </p:spTree>
    <p:extLst>
      <p:ext uri="{BB962C8B-B14F-4D97-AF65-F5344CB8AC3E}">
        <p14:creationId xmlns:p14="http://schemas.microsoft.com/office/powerpoint/2010/main" val="46253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43840" y="198180"/>
            <a:ext cx="8702040" cy="6186309"/>
          </a:xfrm>
          <a:prstGeom prst="rect">
            <a:avLst/>
          </a:prstGeom>
        </p:spPr>
        <p:txBody>
          <a:bodyPr wrap="square">
            <a:spAutoFit/>
          </a:bodyPr>
          <a:lstStyle/>
          <a:p>
            <a:r>
              <a:rPr lang="en-US"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Khu vực phía Bắc</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Hội</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An </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Điện Bàn là đô thị động lực, phía Bắc kết nối với thành phố Đà Nẵng tạo thành một chuỗi đô thị liên hoàn và có sức thu hút đầu tư, phía Nam kết nối khu vực Nam Hội An với Đông Duy Xuyên và Bắc Thăng Bình,</a:t>
            </a:r>
            <a:r>
              <a:rPr lang="vi-VN" sz="36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ưu tiên đầu tư phát triển khu đô thị du lịch, nghỉ dưỡng, giải trí cao cấp, tạo nền tảng quan trọng, có sức lan tỏa mạnh mẽ đến phát triển kinh tế của tỉnh; đồng thời, thông</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hành</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lang</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lộ</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14B</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để</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thúc</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đẩy</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khu</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vực</a:t>
            </a:r>
            <a:r>
              <a:rPr lang="vi-VN" sz="3600" spc="1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phía Tây</a:t>
            </a:r>
            <a:endParaRPr lang="en-US" sz="3600" dirty="0"/>
          </a:p>
        </p:txBody>
      </p:sp>
    </p:spTree>
    <p:extLst>
      <p:ext uri="{BB962C8B-B14F-4D97-AF65-F5344CB8AC3E}">
        <p14:creationId xmlns:p14="http://schemas.microsoft.com/office/powerpoint/2010/main" val="312473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182880" y="134541"/>
            <a:ext cx="8900160" cy="6370975"/>
          </a:xfrm>
          <a:prstGeom prst="rect">
            <a:avLst/>
          </a:prstGeom>
        </p:spPr>
        <p:txBody>
          <a:bodyPr wrap="square">
            <a:spAutoFit/>
          </a:bodyPr>
          <a:lstStyle/>
          <a:p>
            <a:r>
              <a:rPr lang="en-US" sz="3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3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Khu vực phía Nam</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Khu kinh tế mở Chu Lai và thành phố Tam Kỳ kết nối với Khu kinh tế Dung Quất tạo thành động lực phát triển kinh tế. Hướng phát triển chính trong khu vực này là công nghiệp. Ưu tiên đầu tư các nhóm dự án động lực, đem lại nguồn thu lớn cho ngân sách nhà nước, tạo việc làm cho một lực lượng</a:t>
            </a:r>
            <a:r>
              <a:rPr lang="vi-VN" sz="34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lớn lao động như: Công nghiệp và dịch vụ gắn với sân bay Chu Lai; công nghiệp ô tô và công nghiệp hỗ trợ ngành ô tô; khí </a:t>
            </a:r>
            <a:r>
              <a:rPr lang="en-US"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năng lượng và các ngành công nghiệp sử</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dụng</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năng</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lượng,</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phẩm</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sau</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khí;</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nghiệp</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dệt</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may</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hỗ</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trợ</a:t>
            </a:r>
            <a:r>
              <a:rPr lang="vi-VN" sz="3400" spc="1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 dệt may</a:t>
            </a:r>
            <a:r>
              <a:rPr lang="en-US"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400" dirty="0"/>
          </a:p>
        </p:txBody>
      </p:sp>
    </p:spTree>
    <p:extLst>
      <p:ext uri="{BB962C8B-B14F-4D97-AF65-F5344CB8AC3E}">
        <p14:creationId xmlns:p14="http://schemas.microsoft.com/office/powerpoint/2010/main" val="255924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13360" y="119301"/>
            <a:ext cx="8930640" cy="6370975"/>
          </a:xfrm>
          <a:prstGeom prst="rect">
            <a:avLst/>
          </a:prstGeom>
        </p:spPr>
        <p:txBody>
          <a:bodyPr wrap="square">
            <a:spAutoFit/>
          </a:bodyPr>
          <a:lstStyle/>
          <a:p>
            <a:r>
              <a:rPr lang="en-US" sz="3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3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Khu vực giữa</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là khu vực còn lại trải dài theo quốc lộ 1 thuộc</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huyện</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Đại</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Lộc,</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Duy</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Xuyên,</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Quế</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Sơn,</a:t>
            </a:r>
            <a:r>
              <a:rPr lang="vi-VN" sz="34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Thăng</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Bình,</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Phú</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Ninh.</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34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hướng phát triển nông nghiệp gắn với kinh tế biển, với vai trò hậu cần cho các đô thị, các khu công nghiệp, dịch vụ du lịch. Tập trung kết nối với khu vực phía Nam, đầu tư nhóm dự án hệ thống cảng cá và khu tàu thuyền neo đậu tránh trú bão, nhằm bảo đảm sự phát triển bền vững của nghề đánh bắt xa bờ, khai thác hiệu quả nguồn lợi thủy sản, góp phần tích cực vào việc bảo vệ chủ quyền vùng biển quốc gia, đảm bảo an ninh quốc phòng</a:t>
            </a:r>
            <a:endParaRPr lang="en-US" sz="3400" dirty="0"/>
          </a:p>
        </p:txBody>
      </p:sp>
    </p:spTree>
    <p:extLst>
      <p:ext uri="{BB962C8B-B14F-4D97-AF65-F5344CB8AC3E}">
        <p14:creationId xmlns:p14="http://schemas.microsoft.com/office/powerpoint/2010/main" val="361961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470263" y="1513657"/>
            <a:ext cx="8210006" cy="4202972"/>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721360" algn="ctr">
              <a:lnSpc>
                <a:spcPct val="120000"/>
              </a:lnSpc>
            </a:pPr>
            <a:r>
              <a:rPr lang="en-US" sz="400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marR="721360" algn="ctr">
              <a:lnSpc>
                <a:spcPct val="120000"/>
              </a:lnSpc>
            </a:pP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KHU KINH TẾ MỞ CHU LAI</a:t>
            </a:r>
            <a:endParaRPr lang="en-US" sz="4000" b="1" dirty="0">
              <a:solidFill>
                <a:srgbClr val="FF0000"/>
              </a:solidFill>
              <a:latin typeface="Times New Roman" panose="02020603050405020304" pitchFamily="18" charset="0"/>
              <a:cs typeface="Times New Roman" panose="02020603050405020304" pitchFamily="18" charset="0"/>
            </a:endParaRPr>
          </a:p>
          <a:p>
            <a:pPr marL="827405" marR="721360" indent="179705" algn="just">
              <a:lnSpc>
                <a:spcPct val="120000"/>
              </a:lnSpc>
              <a:spcBef>
                <a:spcPts val="420"/>
              </a:spcBef>
              <a:spcAft>
                <a:spcPts val="0"/>
              </a:spcAft>
            </a:pPr>
            <a:endParaRPr lang="en-US" sz="32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0329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228600" y="152400"/>
            <a:ext cx="8915400" cy="6553200"/>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Times New Roman" panose="02020603050405020304" pitchFamily="18" charset="0"/>
                <a:cs typeface="Times New Roman" panose="02020603050405020304" pitchFamily="18" charset="0"/>
              </a:rPr>
              <a:t>Khu kinh tế mở Chu Lai được thành lập theo Quyết định số 108/2003/QĐ-TTg ngày 05/6/2003 của Thủ tướng Chính phủ, trở thành khu kinh tế ven biển đầu tiên tại Việt Nam.</a:t>
            </a:r>
            <a:endParaRPr lang="en-US"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Khu kinh tế mở Chu Lai có tổng diện tích tự nhiên là 27.040 ha, bao gồm thị trấn Núi Thành và các xã Tam Quang, Tam Hiệp, Tam Hòa, Tam Anh Bắc, Tam Anh Nam, Tam Tiến và một phần xã Tam Nghĩa thuộc huyện Núi Thành; các xã Tam Thanh, Tam Phú, một phần xã Tam Thăng và phường An Phú thuộc thành phố Tam Kỳ; các xã Bình Hải, Bình Sa, một phần xã Bình Nam, Bình Trung, Bình Tú, Bình Triều, Bình Minh, Bình Đào thuộc huyện Thăng Bình, tỉnh Quảng Nam.</a:t>
            </a:r>
            <a:endParaRPr lang="en-US" sz="3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289560" y="152400"/>
            <a:ext cx="8686800" cy="6705600"/>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000" dirty="0">
                <a:solidFill>
                  <a:srgbClr val="002060"/>
                </a:solidFill>
                <a:latin typeface="Times New Roman" panose="02020603050405020304" pitchFamily="18" charset="0"/>
                <a:cs typeface="Times New Roman" panose="02020603050405020304" pitchFamily="18" charset="0"/>
              </a:rPr>
              <a:t>Khu Kinh tế mở Chu Lai được quy hoạch thành:</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Khu kinh tế biển đa ngành, đa lĩnh vực, một trong những hạt nhân, trung tâm phát triển lớn của vùng kinh tế trọng điểm miền Trung</a:t>
            </a:r>
            <a:r>
              <a:rPr lang="en-US" sz="4000" dirty="0">
                <a:solidFill>
                  <a:srgbClr val="002060"/>
                </a:solidFill>
                <a:latin typeface="Times New Roman" panose="02020603050405020304" pitchFamily="18" charset="0"/>
                <a:cs typeface="Times New Roman" panose="02020603050405020304" pitchFamily="18" charset="0"/>
              </a:rPr>
              <a:t>.</a:t>
            </a:r>
          </a:p>
          <a:p>
            <a:pPr lvl="0"/>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Trung tâm công nghiệp ô tô và công nghiệp phụ trợ ngành ô tô;</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Trung tâm công nghiệp hàng không và chuyển phát nhanh, trung chuyển hàng hóa và hành khách quốc tế;</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2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B185-310A-D2E6-29C7-FD238F511E1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682A209-A484-0838-BB98-6702759F7EB5}"/>
              </a:ext>
            </a:extLst>
          </p:cNvPr>
          <p:cNvSpPr/>
          <p:nvPr/>
        </p:nvSpPr>
        <p:spPr>
          <a:xfrm>
            <a:off x="-38100" y="857251"/>
            <a:ext cx="723900" cy="629348"/>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7E1A480-2BE2-4AF0-3BA9-85D0BBEFAB93}"/>
              </a:ext>
            </a:extLst>
          </p:cNvPr>
          <p:cNvGrpSpPr/>
          <p:nvPr/>
        </p:nvGrpSpPr>
        <p:grpSpPr>
          <a:xfrm>
            <a:off x="8629651" y="914830"/>
            <a:ext cx="528995" cy="579487"/>
            <a:chOff x="15614885" y="8251666"/>
            <a:chExt cx="1057989" cy="1158974"/>
          </a:xfrm>
        </p:grpSpPr>
        <p:sp>
          <p:nvSpPr>
            <p:cNvPr id="6" name="Freeform 11">
              <a:extLst>
                <a:ext uri="{FF2B5EF4-FFF2-40B4-BE49-F238E27FC236}">
                  <a16:creationId xmlns:a16="http://schemas.microsoft.com/office/drawing/2014/main" id="{87F4FA1A-8350-5DF3-60B5-113F98E86CDE}"/>
                </a:ext>
              </a:extLst>
            </p:cNvPr>
            <p:cNvSpPr/>
            <p:nvPr/>
          </p:nvSpPr>
          <p:spPr>
            <a:xfrm>
              <a:off x="16093387" y="8831153"/>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dirty="0">
                <a:solidFill>
                  <a:prstClr val="black"/>
                </a:solidFill>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E45B00C3-8F10-BD46-DCF5-D7AD084C08AA}"/>
                </a:ext>
              </a:extLst>
            </p:cNvPr>
            <p:cNvSpPr/>
            <p:nvPr/>
          </p:nvSpPr>
          <p:spPr>
            <a:xfrm>
              <a:off x="15614885" y="8251666"/>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dirty="0">
                <a:solidFill>
                  <a:prstClr val="black"/>
                </a:solidFill>
                <a:latin typeface="Arial" panose="020B0604020202020204" pitchFamily="34" charset="0"/>
                <a:cs typeface="Arial" panose="020B0604020202020204" pitchFamily="34" charset="0"/>
              </a:endParaRPr>
            </a:p>
          </p:txBody>
        </p:sp>
      </p:grpSp>
      <p:sp>
        <p:nvSpPr>
          <p:cNvPr id="4" name="Rectangle: Rounded Corners 3">
            <a:extLst>
              <a:ext uri="{FF2B5EF4-FFF2-40B4-BE49-F238E27FC236}">
                <a16:creationId xmlns:a16="http://schemas.microsoft.com/office/drawing/2014/main" id="{D911022F-F3A3-726D-DFC4-219A3DB2D1C7}"/>
              </a:ext>
            </a:extLst>
          </p:cNvPr>
          <p:cNvSpPr/>
          <p:nvPr/>
        </p:nvSpPr>
        <p:spPr>
          <a:xfrm>
            <a:off x="685800" y="2103869"/>
            <a:ext cx="7918451" cy="2087131"/>
          </a:xfrm>
          <a:prstGeom prst="roundRect">
            <a:avLst/>
          </a:prstGeom>
          <a:solidFill>
            <a:schemeClr val="bg1"/>
          </a:solidFill>
          <a:ln w="57150">
            <a:solidFill>
              <a:srgbClr val="C0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solidFill>
                  <a:srgbClr val="002060"/>
                </a:solidFill>
                <a:latin typeface="Times New Roman" panose="02020603050405020304" pitchFamily="18" charset="0"/>
                <a:cs typeface="Times New Roman" panose="02020603050405020304" pitchFamily="18" charset="0"/>
              </a:rPr>
              <a:t>Theo </a:t>
            </a:r>
            <a:r>
              <a:rPr lang="en-US" sz="4000" dirty="0" err="1">
                <a:solidFill>
                  <a:srgbClr val="002060"/>
                </a:solidFill>
                <a:latin typeface="Times New Roman" panose="02020603050405020304" pitchFamily="18" charset="0"/>
                <a:cs typeface="Times New Roman" panose="02020603050405020304" pitchFamily="18" charset="0"/>
              </a:rPr>
              <a:t>em</a:t>
            </a:r>
            <a:r>
              <a:rPr lang="en-US" sz="4000" dirty="0">
                <a:solidFill>
                  <a:srgbClr val="002060"/>
                </a:solidFill>
                <a:latin typeface="Times New Roman" panose="02020603050405020304" pitchFamily="18" charset="0"/>
                <a:cs typeface="Times New Roman" panose="02020603050405020304" pitchFamily="18" charset="0"/>
              </a:rPr>
              <a:t> d</a:t>
            </a:r>
            <a:r>
              <a:rPr lang="vi-VN" sz="4000" dirty="0">
                <a:solidFill>
                  <a:srgbClr val="002060"/>
                </a:solidFill>
                <a:latin typeface="Times New Roman" panose="02020603050405020304" pitchFamily="18" charset="0"/>
                <a:cs typeface="Times New Roman" panose="02020603050405020304" pitchFamily="18" charset="0"/>
              </a:rPr>
              <a:t>ựa </a:t>
            </a:r>
            <a:r>
              <a:rPr lang="vi-VN" sz="4000" dirty="0">
                <a:solidFill>
                  <a:srgbClr val="002060"/>
                </a:solidFill>
                <a:latin typeface="+mj-lt"/>
              </a:rPr>
              <a:t>vào những điều kiện gì để phân vùng trong phát triển kinh tế ở tỉnh Quảng Nam?</a:t>
            </a:r>
            <a:endParaRPr lang="en-US" sz="4000" dirty="0">
              <a:solidFill>
                <a:srgbClr val="002060"/>
              </a:solidFill>
              <a:latin typeface="+mj-lt"/>
            </a:endParaRPr>
          </a:p>
        </p:txBody>
      </p:sp>
      <p:sp>
        <p:nvSpPr>
          <p:cNvPr id="2" name="Rectangle 1"/>
          <p:cNvSpPr/>
          <p:nvPr/>
        </p:nvSpPr>
        <p:spPr>
          <a:xfrm>
            <a:off x="3418482" y="1321271"/>
            <a:ext cx="2307042" cy="707886"/>
          </a:xfrm>
          <a:prstGeom prst="rect">
            <a:avLst/>
          </a:prstGeom>
        </p:spPr>
        <p:txBody>
          <a:bodyPr wrap="none">
            <a:spAutoFit/>
          </a:bodyPr>
          <a:lstStyle/>
          <a:p>
            <a:pPr algn="ctr">
              <a:spcBef>
                <a:spcPct val="50000"/>
              </a:spcBef>
            </a:pPr>
            <a:r>
              <a:rPr lang="en-US" altLang="en-US" sz="4000" b="1" dirty="0">
                <a:solidFill>
                  <a:srgbClr val="FF0000"/>
                </a:solidFill>
                <a:latin typeface="Times New Roman" panose="02020603050405020304" pitchFamily="18" charset="0"/>
                <a:cs typeface="Arial" panose="020B0604020202020204" pitchFamily="34" charset="0"/>
              </a:rPr>
              <a:t>MỞ ĐẦU</a:t>
            </a:r>
            <a:endParaRPr lang="en-US" altLang="en-US" sz="4000" b="1" i="1" dirty="0">
              <a:solidFill>
                <a:srgbClr val="FF0000"/>
              </a:solidFill>
              <a:latin typeface="Arial" panose="020B0604020202020204" pitchFamily="34" charset="0"/>
            </a:endParaRPr>
          </a:p>
        </p:txBody>
      </p:sp>
    </p:spTree>
    <p:extLst>
      <p:ext uri="{BB962C8B-B14F-4D97-AF65-F5344CB8AC3E}">
        <p14:creationId xmlns:p14="http://schemas.microsoft.com/office/powerpoint/2010/main" val="8966948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289560" y="259081"/>
            <a:ext cx="8747760" cy="6476999"/>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Trung tâm sản xuất nông nghiệp sạch hữu cơ, nông nghiệp ứng dụng công nghệ cao và là trung tâm du lịch - dịch vụ gắn với việc khai thác sân bay Chu Lai và hệ thống cảng Chu Lai </a:t>
            </a:r>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 Kỳ Hà</a:t>
            </a:r>
            <a:r>
              <a:rPr lang="en-US" sz="3800" dirty="0">
                <a:solidFill>
                  <a:srgbClr val="002060"/>
                </a:solidFill>
                <a:latin typeface="Times New Roman" panose="02020603050405020304" pitchFamily="18" charset="0"/>
                <a:cs typeface="Times New Roman" panose="02020603050405020304" pitchFamily="18" charset="0"/>
              </a:rPr>
              <a:t>.</a:t>
            </a:r>
          </a:p>
          <a:p>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Trung tâm khí </a:t>
            </a:r>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 điện và sản phẩm sau hóa dầu; Công nghiệp dệt may và phụ trợ ngành dệt may, các loại hình công nghiệp khác ứng dụng công nghệ cao và có hàm lượng chất xám cao</a:t>
            </a:r>
            <a:r>
              <a:rPr lang="en-US" sz="3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767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167640" y="0"/>
            <a:ext cx="8976360" cy="6858000"/>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600" dirty="0">
                <a:solidFill>
                  <a:srgbClr val="002060"/>
                </a:solidFill>
                <a:latin typeface="Times New Roman" panose="02020603050405020304" pitchFamily="18" charset="0"/>
                <a:cs typeface="Times New Roman" panose="02020603050405020304" pitchFamily="18" charset="0"/>
              </a:rPr>
              <a:t>Sau hơn 20 năm xây dựng và phát triển, đến nay, Khu kinh tế mở Chu Lai đã đạt được những thành quả đáng ghi nhận. Phần lớn các khu chức năng theo quy hoạch đã được hoàn thiện, đi vào hoạt động và phát triển mạnh mẽ. Đến nay, diện mạo Khu Kinh tế mở Chu Lai đã có nhiều đổi thay nhanh chóng, tạo động lực và sức lan tỏa lớn. Khu Kinh tế mở Chu Lai đã trở thành một trong những trung tâm phát triển lớn của vùng kinh tế trọng điểm miền Trung, thu hút nhiều nhà đầu tư trong và ngoài nước.</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05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076837" cy="7010400"/>
          </a:xfrm>
          <a:prstGeom prst="rect">
            <a:avLst/>
          </a:prstGeom>
        </p:spPr>
      </p:pic>
    </p:spTree>
    <p:extLst>
      <p:ext uri="{BB962C8B-B14F-4D97-AF65-F5344CB8AC3E}">
        <p14:creationId xmlns:p14="http://schemas.microsoft.com/office/powerpoint/2010/main" val="299256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1201740"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latin typeface="Times New Roman" panose="02020603050405020304" pitchFamily="18" charset="0"/>
                <a:cs typeface="Times New Roman" panose="02020603050405020304" pitchFamily="18" charset="0"/>
              </a:rPr>
              <a:t>2</a:t>
            </a:r>
            <a:endParaRPr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600389" y="1905000"/>
            <a:ext cx="5748690" cy="1446550"/>
          </a:xfrm>
          <a:prstGeom prst="rect">
            <a:avLst/>
          </a:prstGeom>
        </p:spPr>
        <p:txBody>
          <a:bodyPr wrap="none">
            <a:spAutoFit/>
          </a:bodyPr>
          <a:lstStyle/>
          <a:p>
            <a:pPr algn="ctr"/>
            <a:r>
              <a:rPr lang="en-US" sz="4400" dirty="0" err="1">
                <a:solidFill>
                  <a:srgbClr val="002060"/>
                </a:solidFill>
                <a:latin typeface="Times New Roman" panose="02020603050405020304" pitchFamily="18" charset="0"/>
                <a:cs typeface="Times New Roman" panose="02020603050405020304" pitchFamily="18" charset="0"/>
              </a:rPr>
              <a:t>Vùng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trung</a:t>
            </a:r>
            <a:r>
              <a:rPr lang="en-US" sz="4400" dirty="0">
                <a:solidFill>
                  <a:srgbClr val="002060"/>
                </a:solidFill>
                <a:latin typeface="Times New Roman" panose="02020603050405020304" pitchFamily="18" charset="0"/>
                <a:cs typeface="Times New Roman" panose="02020603050405020304" pitchFamily="18" charset="0"/>
              </a:rPr>
              <a:t> du, </a:t>
            </a:r>
            <a:r>
              <a:rPr lang="en-US" sz="4400" dirty="0" err="1">
                <a:solidFill>
                  <a:srgbClr val="002060"/>
                </a:solidFill>
                <a:latin typeface="Times New Roman" panose="02020603050405020304" pitchFamily="18" charset="0"/>
                <a:cs typeface="Times New Roman" panose="02020603050405020304" pitchFamily="18" charset="0"/>
              </a:rPr>
              <a:t>miền</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núi</a:t>
            </a:r>
            <a:endParaRPr lang="en-US" sz="4400" dirty="0">
              <a:solidFill>
                <a:srgbClr val="002060"/>
              </a:solidFill>
              <a:latin typeface="Times New Roman" panose="02020603050405020304" pitchFamily="18" charset="0"/>
              <a:cs typeface="Times New Roman" panose="02020603050405020304" pitchFamily="18" charset="0"/>
            </a:endParaRPr>
          </a:p>
          <a:p>
            <a:pPr algn="ctr"/>
            <a:r>
              <a:rPr lang="en-US" sz="4400" dirty="0">
                <a:solidFill>
                  <a:srgbClr val="002060"/>
                </a:solidFill>
                <a:latin typeface="Times New Roman" panose="02020603050405020304" pitchFamily="18" charset="0"/>
                <a:cs typeface="Times New Roman" panose="02020603050405020304" pitchFamily="18" charset="0"/>
              </a:rPr>
              <a:t>(</a:t>
            </a:r>
            <a:r>
              <a:rPr lang="en-US" sz="4400" dirty="0" err="1">
                <a:solidFill>
                  <a:srgbClr val="002060"/>
                </a:solidFill>
                <a:latin typeface="Times New Roman" panose="02020603050405020304" pitchFamily="18" charset="0"/>
                <a:cs typeface="Times New Roman" panose="02020603050405020304" pitchFamily="18" charset="0"/>
              </a:rPr>
              <a:t>Vùng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phía</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Đông</a:t>
            </a:r>
            <a:r>
              <a:rPr lang="en-US" sz="4400" dirty="0">
                <a:solidFill>
                  <a:srgbClr val="002060"/>
                </a:solidFill>
                <a:latin typeface="Times New Roman" panose="02020603050405020304" pitchFamily="18" charset="0"/>
                <a:cs typeface="Times New Roman" panose="02020603050405020304" pitchFamily="18" charset="0"/>
              </a:rPr>
              <a:t>)</a:t>
            </a:r>
            <a:endParaRPr lang="en-US" sz="4400" dirty="0">
              <a:solidFill>
                <a:srgbClr val="002060"/>
              </a:solidFill>
            </a:endParaRPr>
          </a:p>
        </p:txBody>
      </p:sp>
    </p:spTree>
    <p:extLst>
      <p:ext uri="{BB962C8B-B14F-4D97-AF65-F5344CB8AC3E}">
        <p14:creationId xmlns:p14="http://schemas.microsoft.com/office/powerpoint/2010/main" val="758466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762000" y="1371600"/>
            <a:ext cx="7848600" cy="43434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i="1" dirty="0">
                <a:solidFill>
                  <a:srgbClr val="FF0000"/>
                </a:solidFill>
                <a:latin typeface="+mj-lt"/>
              </a:rPr>
              <a:t>Dựa vào hình 2.1, xác định phạm vi lãnh thổ của vùng </a:t>
            </a:r>
            <a:r>
              <a:rPr lang="en-US" sz="4800" i="1" dirty="0" err="1">
                <a:solidFill>
                  <a:srgbClr val="FF0000"/>
                </a:solidFill>
                <a:latin typeface="Times New Roman" panose="02020603050405020304" pitchFamily="18" charset="0"/>
                <a:cs typeface="Times New Roman" panose="02020603050405020304" pitchFamily="18" charset="0"/>
              </a:rPr>
              <a:t>trung</a:t>
            </a:r>
            <a:r>
              <a:rPr lang="en-US" sz="4800" i="1" dirty="0">
                <a:solidFill>
                  <a:srgbClr val="FF0000"/>
                </a:solidFill>
                <a:latin typeface="Times New Roman" panose="02020603050405020304" pitchFamily="18" charset="0"/>
                <a:cs typeface="Times New Roman" panose="02020603050405020304" pitchFamily="18" charset="0"/>
              </a:rPr>
              <a:t> du, </a:t>
            </a:r>
            <a:r>
              <a:rPr lang="en-US" sz="4800" i="1" dirty="0" err="1">
                <a:solidFill>
                  <a:srgbClr val="FF0000"/>
                </a:solidFill>
                <a:latin typeface="Times New Roman" panose="02020603050405020304" pitchFamily="18" charset="0"/>
                <a:cs typeface="Times New Roman" panose="02020603050405020304" pitchFamily="18" charset="0"/>
              </a:rPr>
              <a:t>miền</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núi</a:t>
            </a:r>
            <a:endParaRPr lang="en-US" sz="4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320040" y="45780"/>
            <a:ext cx="8519160" cy="6740307"/>
          </a:xfrm>
          <a:prstGeom prst="rect">
            <a:avLst/>
          </a:prstGeom>
        </p:spPr>
        <p:txBody>
          <a:bodyPr wrap="square">
            <a:spAutoFit/>
          </a:bodyPr>
          <a:lstStyle/>
          <a:p>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núi</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phía</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Tây)</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xác</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theo</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đơn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vị</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hành</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chính</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huyện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thuộc</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khu</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vực</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núi:</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Đông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Tây</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Nông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Sơn,</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Hiệp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Đức, Phước Sơn, Tiên Phước, Bắc Trà My, Nam Trà</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My.</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tự</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nhiên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7,83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nghìn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km2</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(chiếm</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73,7%</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toàn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địa</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hình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đa</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dạng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phức</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tạp.</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năm</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2022</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329</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nghìn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người</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(chiếm</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21,6%</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toàn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nơi</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tập</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sinh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sống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hầu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hết</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đồng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bào</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tộc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thiểu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ở</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endParaRPr lang="en-US" sz="3600" dirty="0"/>
          </a:p>
        </p:txBody>
      </p:sp>
    </p:spTree>
    <p:extLst>
      <p:ext uri="{BB962C8B-B14F-4D97-AF65-F5344CB8AC3E}">
        <p14:creationId xmlns:p14="http://schemas.microsoft.com/office/powerpoint/2010/main" val="262727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762000" y="1371600"/>
            <a:ext cx="7848600" cy="43434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i="1" dirty="0">
                <a:solidFill>
                  <a:srgbClr val="FF0000"/>
                </a:solidFill>
                <a:latin typeface="Times New Roman" panose="02020603050405020304" pitchFamily="18" charset="0"/>
                <a:cs typeface="Times New Roman" panose="02020603050405020304" pitchFamily="18" charset="0"/>
              </a:rPr>
              <a:t>Dựa vào thông tin mục 2, trình bày các ngành kinh tế chính của vùng phía Tây? </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89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213360" y="320100"/>
            <a:ext cx="8732520" cy="6186309"/>
          </a:xfrm>
          <a:prstGeom prst="rect">
            <a:avLst/>
          </a:prstGeom>
        </p:spPr>
        <p:txBody>
          <a:bodyPr wrap="square">
            <a:spAutoFit/>
          </a:bodyPr>
          <a:lstStyle/>
          <a:p>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Đây</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nguồn</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tài</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nguyên</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phong</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phú,</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vị</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trí</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chiến</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lược,</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thuận</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lợi</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cho</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rừng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(trồng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rừng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nguyên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nghiệp</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lâu</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năm</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(cao</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tiêu,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điều, chè,</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dược</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nghiệp</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khai</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khoáng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thủy</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điện,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lịch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sinh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thái</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kết</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 du</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lịch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Đây</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cũng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cửa</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ngõ</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kết</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nối</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giữa</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trọng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điểm</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Việt</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Lào,</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Đông</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i="1"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600" i="1"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Bắc</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Thái</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Lan,</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trọng</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giữ</a:t>
            </a:r>
            <a:r>
              <a:rPr lang="vi-VN" sz="36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gìn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ổn</a:t>
            </a:r>
            <a:r>
              <a:rPr lang="vi-VN" sz="36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36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biên</a:t>
            </a:r>
            <a:r>
              <a:rPr lang="vi-VN" sz="36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giới</a:t>
            </a:r>
            <a:r>
              <a:rPr lang="vi-VN" sz="36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36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đất</a:t>
            </a:r>
            <a:r>
              <a:rPr lang="vi-VN" sz="36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liền</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3777335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182880" y="166360"/>
            <a:ext cx="8763000" cy="6740307"/>
          </a:xfrm>
          <a:prstGeom prst="rect">
            <a:avLst/>
          </a:prstGeom>
        </p:spPr>
        <p:txBody>
          <a:bodyPr wrap="square">
            <a:spAutoFit/>
          </a:bodyPr>
          <a:lstStyle/>
          <a:p>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năm</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núi</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chuyển biến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cực.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Kết</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cấu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hạ</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tầng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tiếp</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tục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đầu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tư,</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khai</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tác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rà</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soát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quy</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hoạch,</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bố</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trí</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sắp</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xếp</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cư</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núi</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gắn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xây</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dựng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nông</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mới,</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tạo</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sinh</a:t>
            </a:r>
            <a:r>
              <a:rPr lang="vi-VN" sz="36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bền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vững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chương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trình</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trồng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rừng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gỗ</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lớn,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trồng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nguyên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dược liệu</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dưới</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tán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rừng,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đào</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tạo</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giải</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quyết</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việc</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làm,</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giảm</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nghèo</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bền</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vững...</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vi-VN" sz="3600" spc="-8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làm cho</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mạo</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khu</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vực</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núi</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từng</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bước</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sự</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thay</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đổi,</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đặc</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biệt</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tại</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tâm huyện lị, trung tâm xã</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14391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487680" y="199519"/>
            <a:ext cx="8412480" cy="6186309"/>
          </a:xfrm>
          <a:prstGeom prst="rect">
            <a:avLst/>
          </a:prstGeom>
        </p:spPr>
        <p:txBody>
          <a:bodyPr wrap="square">
            <a:spAutoFit/>
          </a:bodyPr>
          <a:lstStyle/>
          <a:p>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Giá</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trị</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xuất</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nông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i="1"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600" i="1"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lâm</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i="1"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600" i="1"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thủy</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(theo</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giá</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chiếm</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hơn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18%</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toàn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Tổng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dược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toàn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8.500</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ha,</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phân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bố</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ở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hầu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hết</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huyện,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tập</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nhiều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ở</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huyện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núi</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cao</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(chiếm</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lệ</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85%</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Từng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bước</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gắn</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kết</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giữa</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trồng,</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dược</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vấn</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đề</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tiêu</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thụ</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600" spc="-7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phẩm,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hướng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đến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xây</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dựng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dược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ổn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góp</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phần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chuyển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dịch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cơ</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cấu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trồng</a:t>
            </a:r>
            <a:r>
              <a:rPr lang="vi-VN" sz="36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theo</a:t>
            </a:r>
            <a:r>
              <a:rPr lang="vi-VN" sz="36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hướng</a:t>
            </a:r>
            <a:r>
              <a:rPr lang="vi-VN" sz="36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6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xuất</a:t>
            </a:r>
            <a:r>
              <a:rPr lang="vi-VN" sz="36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hàng</a:t>
            </a:r>
            <a:r>
              <a:rPr lang="vi-VN" sz="36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294070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81800"/>
          </a:xfrm>
          <a:prstGeom prst="rect">
            <a:avLst/>
          </a:prstGeom>
        </p:spPr>
      </p:pic>
    </p:spTree>
    <p:extLst>
      <p:ext uri="{BB962C8B-B14F-4D97-AF65-F5344CB8AC3E}">
        <p14:creationId xmlns:p14="http://schemas.microsoft.com/office/powerpoint/2010/main" val="1557317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76837" cy="6858000"/>
          </a:xfrm>
          <a:prstGeom prst="rect">
            <a:avLst/>
          </a:prstGeom>
        </p:spPr>
      </p:pic>
    </p:spTree>
    <p:extLst>
      <p:ext uri="{BB962C8B-B14F-4D97-AF65-F5344CB8AC3E}">
        <p14:creationId xmlns:p14="http://schemas.microsoft.com/office/powerpoint/2010/main" val="1313609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9067800" cy="6858000"/>
          </a:xfrm>
          <a:prstGeom prst="rect">
            <a:avLst/>
          </a:prstGeom>
        </p:spPr>
      </p:pic>
    </p:spTree>
    <p:extLst>
      <p:ext uri="{BB962C8B-B14F-4D97-AF65-F5344CB8AC3E}">
        <p14:creationId xmlns:p14="http://schemas.microsoft.com/office/powerpoint/2010/main" val="3889784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3" name="Rectangle 2"/>
          <p:cNvSpPr/>
          <p:nvPr/>
        </p:nvSpPr>
        <p:spPr>
          <a:xfrm>
            <a:off x="243840" y="119301"/>
            <a:ext cx="8900160" cy="6740307"/>
          </a:xfrm>
          <a:prstGeom prst="rect">
            <a:avLst/>
          </a:prstGeom>
        </p:spPr>
        <p:txBody>
          <a:bodyPr wrap="square">
            <a:spAutoFit/>
          </a:bodyPr>
          <a:lstStyle/>
          <a:p>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 tế công nghiệp, dịch vụ ở các huyện trung du, miền núi đã có bước phát triển tích cực, bước đầu thúc đẩy chuyển dịch cơ cấu kinh tế nông nghiệp, nông thôn. Hiện nay khu vực miền núi có 10 công trình thủy điện lớn, 36 thủy điện vừa</a:t>
            </a:r>
            <a:r>
              <a:rPr lang="vi-VN" sz="36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 nhỏ, 01 nhà máy xi măng... Giá trị sản xuất ngành công nghiệp của chiếm hơn 5% toàn tỉnh. Giá trị sản xuất ngành dịch vụ chiếm hơn 10% toàn tỉnh. Một số ngành dịch vụ đã có bước phát triển như mở rộng, nâng cấp hệ thống chợ</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cấp</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huyện</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chợ</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liên</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xã,</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tăng</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cường</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tuyến</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vận</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tải</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liên</a:t>
            </a:r>
            <a:r>
              <a:rPr lang="vi-VN" sz="3600" spc="1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1535533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4223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536621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4" name="Rectangle 3"/>
          <p:cNvSpPr/>
          <p:nvPr/>
        </p:nvSpPr>
        <p:spPr>
          <a:xfrm>
            <a:off x="198120" y="181600"/>
            <a:ext cx="8686800" cy="6247864"/>
          </a:xfrm>
          <a:prstGeom prst="rect">
            <a:avLst/>
          </a:prstGeom>
        </p:spPr>
        <p:txBody>
          <a:bodyPr wrap="square">
            <a:spAutoFit/>
          </a:bodyPr>
          <a:lstStyle/>
          <a:p>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oạt động du lịch bước đầu đã hình thành các điểm du lịch sinh thái dọc đường Hồ Chí Minh, các di tích lịch sử, du lịch văn hóa đồng bào các dân tộc, các điểm dừng nghỉ phục vụ tham quan, du lịch tại các trung tâm huyện miền núi. Phát triển du lịch cộng đồng trên nền tảng khai thác các giá trị văn hóa, lịch sử, sinh thái, các sản</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phẩm</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làng</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a:t>
            </a:r>
            <a:r>
              <a:rPr lang="vi-VN" sz="40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nông</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40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en-US" sz="4000" dirty="0"/>
          </a:p>
        </p:txBody>
      </p:sp>
    </p:spTree>
    <p:extLst>
      <p:ext uri="{BB962C8B-B14F-4D97-AF65-F5344CB8AC3E}">
        <p14:creationId xmlns:p14="http://schemas.microsoft.com/office/powerpoint/2010/main" val="1497944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1960" y="53816"/>
            <a:ext cx="8427720" cy="6740307"/>
          </a:xfrm>
          <a:prstGeom prst="rect">
            <a:avLst/>
          </a:prstGeom>
        </p:spPr>
        <p:txBody>
          <a:bodyPr wrap="square">
            <a:spAutoFit/>
          </a:bodyPr>
          <a:lstStyle/>
          <a:p>
            <a:r>
              <a:rPr lang="en-US" sz="3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Một</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làng</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a:t>
            </a:r>
            <a:r>
              <a:rPr lang="vi-VN" sz="36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làng</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dệt</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thổ</a:t>
            </a:r>
            <a:r>
              <a:rPr lang="vi-VN" sz="36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cẩm</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a:t>
            </a:r>
            <a:r>
              <a:rPr lang="vi-VN" sz="36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Đhờ</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Rôồng, thôn Bhờ Hôồng (các xã Tà Lu và Sông Kôn, huyện Đông Giang), làng nghề dệt thổ cẩm Zara (xã TàBhing, huyện Nam Giang</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làng nghề trầm hương Trung Phước, làng Đại Bình (thị trấn Trung Phước, huyện Nông Sơn), làng cổ Lộc Yên (xã Tiên Cảnh, huyện Tiên Phước)… </a:t>
            </a:r>
            <a:endPar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Bên cạnh đó, cửa khẩu quốc tế Nam Giang và cửa khẩu phụ Tây Giang đã đi vào hoạt động đã góp phần thúc đẩy kinh tế vùng trung du miền núi phát tri</a:t>
            </a:r>
            <a:r>
              <a:rPr lang="en-US" sz="3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ển</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2052212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76837" cy="6857999"/>
          </a:xfrm>
          <a:prstGeom prst="rect">
            <a:avLst/>
          </a:prstGeom>
        </p:spPr>
      </p:pic>
    </p:spTree>
    <p:extLst>
      <p:ext uri="{BB962C8B-B14F-4D97-AF65-F5344CB8AC3E}">
        <p14:creationId xmlns:p14="http://schemas.microsoft.com/office/powerpoint/2010/main" val="3831090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664650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762000" y="1371600"/>
            <a:ext cx="7848600" cy="43434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i="1" dirty="0">
                <a:solidFill>
                  <a:srgbClr val="C00000"/>
                </a:solidFill>
                <a:latin typeface="Times New Roman" panose="02020603050405020304" pitchFamily="18" charset="0"/>
                <a:cs typeface="Times New Roman" panose="02020603050405020304" pitchFamily="18" charset="0"/>
              </a:rPr>
              <a:t>Trình bày các định hướng phát triển chủ yếu đối với vùng núi phía Tây ?</a:t>
            </a:r>
            <a:endParaRPr lang="en-US" sz="4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0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55628E-E22A-5F19-4912-55A018C30437}"/>
              </a:ext>
            </a:extLst>
          </p:cNvPr>
          <p:cNvGrpSpPr/>
          <p:nvPr/>
        </p:nvGrpSpPr>
        <p:grpSpPr>
          <a:xfrm>
            <a:off x="1502262" y="2057400"/>
            <a:ext cx="5965337" cy="2333677"/>
            <a:chOff x="470728" y="3443302"/>
            <a:chExt cx="1341075" cy="862860"/>
          </a:xfrm>
        </p:grpSpPr>
        <p:sp>
          <p:nvSpPr>
            <p:cNvPr id="6" name="Oval 5">
              <a:extLst>
                <a:ext uri="{FF2B5EF4-FFF2-40B4-BE49-F238E27FC236}">
                  <a16:creationId xmlns:a16="http://schemas.microsoft.com/office/drawing/2014/main" id="{B68C908C-DFAE-6D49-BD0B-BB5AE475980D}"/>
                </a:ext>
              </a:extLst>
            </p:cNvPr>
            <p:cNvSpPr/>
            <p:nvPr/>
          </p:nvSpPr>
          <p:spPr>
            <a:xfrm>
              <a:off x="470728" y="3443302"/>
              <a:ext cx="1341075" cy="862860"/>
            </a:xfrm>
            <a:prstGeom prst="ellipse">
              <a:avLst/>
            </a:prstGeom>
            <a:solidFill>
              <a:srgbClr val="FFAA2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bg1"/>
                </a:solidFill>
              </a:endParaRPr>
            </a:p>
          </p:txBody>
        </p:sp>
        <p:sp>
          <p:nvSpPr>
            <p:cNvPr id="7" name="Google Shape;333;p34">
              <a:extLst>
                <a:ext uri="{FF2B5EF4-FFF2-40B4-BE49-F238E27FC236}">
                  <a16:creationId xmlns:a16="http://schemas.microsoft.com/office/drawing/2014/main" id="{23B43FA1-0F80-1CD0-0C02-7FE5D48EC547}"/>
                </a:ext>
              </a:extLst>
            </p:cNvPr>
            <p:cNvSpPr txBox="1">
              <a:spLocks/>
            </p:cNvSpPr>
            <p:nvPr/>
          </p:nvSpPr>
          <p:spPr>
            <a:xfrm flipH="1">
              <a:off x="646921" y="3753220"/>
              <a:ext cx="1079229" cy="32754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KIẾN THỨC MỚI</a:t>
              </a:r>
            </a:p>
          </p:txBody>
        </p:sp>
      </p:grpSp>
    </p:spTree>
    <p:extLst>
      <p:ext uri="{BB962C8B-B14F-4D97-AF65-F5344CB8AC3E}">
        <p14:creationId xmlns:p14="http://schemas.microsoft.com/office/powerpoint/2010/main" val="3947841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536372" y="0"/>
            <a:ext cx="8451962" cy="685800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Khu vực miền núi phía Bắc </a:t>
            </a:r>
            <a:r>
              <a:rPr lang="vi-VN" sz="3200" dirty="0">
                <a:solidFill>
                  <a:srgbClr val="002060"/>
                </a:solidFill>
                <a:latin typeface="Times New Roman" panose="02020603050405020304" pitchFamily="18" charset="0"/>
                <a:cs typeface="Times New Roman" panose="02020603050405020304" pitchFamily="18" charset="0"/>
              </a:rPr>
              <a:t>(gồm các huyện: Đông Giang, Tây Giang và Nam Giang): Định hướng phát triển chủ yếu là phát triển vùng nguyên liệu, dược liệu và cây công nghiệp, ưu tiên phát triển Ba kích, Đẳng sâm, cây ăn quả, rừng gỗ lớn; tận dụng các lợi thế về đất đai phát triển chăn nuôi tập trung, khai thác phát triển du lịch sinh thái kết hợp du lịch nghỉ dưỡng cao cấp và phát triển đô thị ở các trung tâm huyện lỵ miền núi. Tiếp tục đầu tư, nâng cấp hạ tầng khu kinh tế cửa khẩu Nam Giang với vị trí mới là cửa ngõ giao thương quốc tế và gắn với yêu cầu phát triển logictics, kết hợp với phát triển các đô thị hạt nhân là Prao, Thạnh Mỹ và A Tiêng (Tơ Viêng).</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874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rot="461708">
            <a:off x="34966" y="5591013"/>
            <a:ext cx="754591" cy="360842"/>
          </a:xfrm>
          <a:custGeom>
            <a:avLst/>
            <a:gdLst/>
            <a:ahLst/>
            <a:cxnLst/>
            <a:rect l="l" t="t" r="r" b="b"/>
            <a:pathLst>
              <a:path w="3237015" h="1022203">
                <a:moveTo>
                  <a:pt x="0" y="0"/>
                </a:moveTo>
                <a:lnTo>
                  <a:pt x="3237016" y="0"/>
                </a:lnTo>
                <a:lnTo>
                  <a:pt x="3237016" y="1022202"/>
                </a:lnTo>
                <a:lnTo>
                  <a:pt x="0" y="1022202"/>
                </a:lnTo>
                <a:lnTo>
                  <a:pt x="0" y="0"/>
                </a:lnTo>
                <a:close/>
              </a:path>
            </a:pathLst>
          </a:custGeom>
          <a:blipFill>
            <a:blip r:embed="rId2">
              <a:extLst>
                <a:ext uri="{96DAC541-7B7A-43D3-8B79-37D633B846F1}">
                  <asvg:svgBlip xmlns:asvg="http://schemas.microsoft.com/office/drawing/2016/SVG/main" r:embed="rId3"/>
                </a:ext>
              </a:extLst>
            </a:blip>
            <a:stretch>
              <a:fillRect l="-2610" b="-39317"/>
            </a:stretch>
          </a:blipFill>
        </p:spPr>
        <p:txBody>
          <a:bodyPr/>
          <a:lstStyle/>
          <a:p>
            <a:endParaRPr lang="en-US" sz="900">
              <a:latin typeface="Arial" panose="020B0604020202020204" pitchFamily="34" charset="0"/>
              <a:cs typeface="Arial" panose="020B0604020202020204" pitchFamily="34" charset="0"/>
            </a:endParaRPr>
          </a:p>
        </p:txBody>
      </p:sp>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288472"/>
            <a:ext cx="8268845" cy="605790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Khu vực miền núi thấp </a:t>
            </a:r>
            <a:r>
              <a:rPr lang="vi-VN" sz="4000" dirty="0">
                <a:solidFill>
                  <a:srgbClr val="002060"/>
                </a:solidFill>
                <a:latin typeface="Times New Roman" panose="02020603050405020304" pitchFamily="18" charset="0"/>
                <a:cs typeface="Times New Roman" panose="02020603050405020304" pitchFamily="18" charset="0"/>
              </a:rPr>
              <a:t>(gồm các huyện: Nông Sơn, Hiệp Đức và Tiên Phước): Định hướng phát triển chủ yếu là cụm công nghiệp, dịch vụ, du lịch sinh thái và phát triển các vùng nguyên liệu gỗ lớn, cây ăn quả, kinh tế vườn, kinh tế trang trại,... Các đô thị trung tâm làm động lực phát triển cho toàn khu vực là Tiên Kỳ, Tân Bình, Trung Phước.</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0415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rot="461708">
            <a:off x="34966" y="5591013"/>
            <a:ext cx="754591" cy="360842"/>
          </a:xfrm>
          <a:custGeom>
            <a:avLst/>
            <a:gdLst/>
            <a:ahLst/>
            <a:cxnLst/>
            <a:rect l="l" t="t" r="r" b="b"/>
            <a:pathLst>
              <a:path w="3237015" h="1022203">
                <a:moveTo>
                  <a:pt x="0" y="0"/>
                </a:moveTo>
                <a:lnTo>
                  <a:pt x="3237016" y="0"/>
                </a:lnTo>
                <a:lnTo>
                  <a:pt x="3237016" y="1022202"/>
                </a:lnTo>
                <a:lnTo>
                  <a:pt x="0" y="1022202"/>
                </a:lnTo>
                <a:lnTo>
                  <a:pt x="0" y="0"/>
                </a:lnTo>
                <a:close/>
              </a:path>
            </a:pathLst>
          </a:custGeom>
          <a:blipFill>
            <a:blip r:embed="rId2">
              <a:extLst>
                <a:ext uri="{96DAC541-7B7A-43D3-8B79-37D633B846F1}">
                  <asvg:svgBlip xmlns:asvg="http://schemas.microsoft.com/office/drawing/2016/SVG/main" r:embed="rId3"/>
                </a:ext>
              </a:extLst>
            </a:blip>
            <a:stretch>
              <a:fillRect l="-2610" b="-39317"/>
            </a:stretch>
          </a:blipFill>
        </p:spPr>
        <p:txBody>
          <a:bodyPr/>
          <a:lstStyle/>
          <a:p>
            <a:endParaRPr lang="en-US" sz="900">
              <a:latin typeface="Arial" panose="020B0604020202020204" pitchFamily="34" charset="0"/>
              <a:cs typeface="Arial" panose="020B0604020202020204" pitchFamily="34" charset="0"/>
            </a:endParaRPr>
          </a:p>
        </p:txBody>
      </p:sp>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335280"/>
            <a:ext cx="8470468" cy="617220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SzTx/>
              <a:buFontTx/>
              <a:buNone/>
            </a:pPr>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Khu vực miền núi phía Nam </a:t>
            </a:r>
            <a:r>
              <a:rPr lang="vi-VN" sz="4000" dirty="0">
                <a:solidFill>
                  <a:srgbClr val="002060"/>
                </a:solidFill>
                <a:latin typeface="Times New Roman" panose="02020603050405020304" pitchFamily="18" charset="0"/>
                <a:cs typeface="Times New Roman" panose="02020603050405020304" pitchFamily="18" charset="0"/>
              </a:rPr>
              <a:t>(gồm các huyện: Phước Sơn, Nam Trà My và Bắc Trà My): Định hướng phát triển chủ yếu là nông - lâm nghiệp, thương mại, dịch vụ gắn với phát triển vùng nguyên liệu gỗ lớn, dược liệu, sâm Ngọc Linh, quế Trà My và phát triển du lịch vùng sâm. Xác định 03 đô thị trung tâm là Khâm Đức, Trà My, Tắk Pỏ làm hạt nhân và động lực phát triển cho toàn khu vực</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7847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2678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Tree>
    <p:extLst>
      <p:ext uri="{BB962C8B-B14F-4D97-AF65-F5344CB8AC3E}">
        <p14:creationId xmlns:p14="http://schemas.microsoft.com/office/powerpoint/2010/main" val="365801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421277" y="1529986"/>
            <a:ext cx="8210006" cy="4202972"/>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827405" marR="721360" indent="179705" algn="ctr">
              <a:lnSpc>
                <a:spcPct val="120000"/>
              </a:lnSpc>
              <a:spcBef>
                <a:spcPts val="420"/>
              </a:spcBef>
            </a:pP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KHU KINH TẾ CỬA KHẨU QU</a:t>
            </a:r>
            <a:r>
              <a:rPr lang="en-US" sz="4000" b="1" dirty="0">
                <a:solidFill>
                  <a:srgbClr val="FF0000"/>
                </a:solidFill>
                <a:latin typeface="Times New Roman" panose="02020603050405020304" pitchFamily="18" charset="0"/>
                <a:cs typeface="Times New Roman" panose="02020603050405020304" pitchFamily="18" charset="0"/>
              </a:rPr>
              <a:t>ỐC</a:t>
            </a:r>
            <a:r>
              <a:rPr lang="vi-VN" sz="4000" b="1" dirty="0">
                <a:solidFill>
                  <a:srgbClr val="FF0000"/>
                </a:solidFill>
                <a:latin typeface="Times New Roman" panose="02020603050405020304" pitchFamily="18" charset="0"/>
                <a:cs typeface="Times New Roman" panose="02020603050405020304" pitchFamily="18" charset="0"/>
              </a:rPr>
              <a:t> TẾ NAM GIANG</a:t>
            </a:r>
            <a:endParaRPr lang="en-US" sz="4000" b="1" dirty="0">
              <a:solidFill>
                <a:srgbClr val="FF0000"/>
              </a:solidFill>
              <a:latin typeface="Times New Roman" panose="02020603050405020304" pitchFamily="18" charset="0"/>
              <a:cs typeface="Times New Roman" panose="02020603050405020304" pitchFamily="18" charset="0"/>
            </a:endParaRPr>
          </a:p>
          <a:p>
            <a:pPr marL="827405" marR="721360" indent="179705" algn="ctr">
              <a:lnSpc>
                <a:spcPct val="120000"/>
              </a:lnSpc>
              <a:spcBef>
                <a:spcPts val="420"/>
              </a:spcBef>
              <a:spcAft>
                <a:spcPts val="0"/>
              </a:spcAft>
            </a:pPr>
            <a:endPar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61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rot="461708">
            <a:off x="34966" y="5591013"/>
            <a:ext cx="754591" cy="360842"/>
          </a:xfrm>
          <a:custGeom>
            <a:avLst/>
            <a:gdLst/>
            <a:ahLst/>
            <a:cxnLst/>
            <a:rect l="l" t="t" r="r" b="b"/>
            <a:pathLst>
              <a:path w="3237015" h="1022203">
                <a:moveTo>
                  <a:pt x="0" y="0"/>
                </a:moveTo>
                <a:lnTo>
                  <a:pt x="3237016" y="0"/>
                </a:lnTo>
                <a:lnTo>
                  <a:pt x="3237016" y="1022202"/>
                </a:lnTo>
                <a:lnTo>
                  <a:pt x="0" y="1022202"/>
                </a:lnTo>
                <a:lnTo>
                  <a:pt x="0" y="0"/>
                </a:lnTo>
                <a:close/>
              </a:path>
            </a:pathLst>
          </a:custGeom>
          <a:blipFill>
            <a:blip r:embed="rId2">
              <a:extLst>
                <a:ext uri="{96DAC541-7B7A-43D3-8B79-37D633B846F1}">
                  <asvg:svgBlip xmlns:asvg="http://schemas.microsoft.com/office/drawing/2016/SVG/main" r:embed="rId3"/>
                </a:ext>
              </a:extLst>
            </a:blip>
            <a:stretch>
              <a:fillRect l="-2610" b="-39317"/>
            </a:stretch>
          </a:blipFill>
        </p:spPr>
        <p:txBody>
          <a:bodyPr/>
          <a:lstStyle/>
          <a:p>
            <a:endParaRPr lang="en-US" sz="900">
              <a:latin typeface="Arial" panose="020B0604020202020204" pitchFamily="34" charset="0"/>
              <a:cs typeface="Arial" panose="020B0604020202020204" pitchFamily="34" charset="0"/>
            </a:endParaRPr>
          </a:p>
        </p:txBody>
      </p:sp>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90652" y="167640"/>
            <a:ext cx="8268845" cy="626364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solidFill>
                  <a:srgbClr val="002060"/>
                </a:solidFill>
                <a:latin typeface="Times New Roman" panose="02020603050405020304" pitchFamily="18" charset="0"/>
                <a:cs typeface="Times New Roman" panose="02020603050405020304" pitchFamily="18" charset="0"/>
              </a:rPr>
              <a:t>Khu kinh tế cửa khẩu Nam Giang được thành lập theo Quyết định số 211/2006/QĐ-TTg ngày 14/9/2006 của Thủ tướng Chính phủ, bao gồm 02 xã Chàl Val và La Dêê thuộc huyện Nam Giang với tổng diện tích tự nhiên là 31.060 ha. Hướng phát triển gắn liền với tuyến quốc lộ 14D, là trục trung tâm nối Khu kinh tế cửa khẩu với các đầu mối giao thông khác của khu vực.</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8496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rot="461708">
            <a:off x="34966" y="5591013"/>
            <a:ext cx="754591" cy="360842"/>
          </a:xfrm>
          <a:custGeom>
            <a:avLst/>
            <a:gdLst/>
            <a:ahLst/>
            <a:cxnLst/>
            <a:rect l="l" t="t" r="r" b="b"/>
            <a:pathLst>
              <a:path w="3237015" h="1022203">
                <a:moveTo>
                  <a:pt x="0" y="0"/>
                </a:moveTo>
                <a:lnTo>
                  <a:pt x="3237016" y="0"/>
                </a:lnTo>
                <a:lnTo>
                  <a:pt x="3237016" y="1022202"/>
                </a:lnTo>
                <a:lnTo>
                  <a:pt x="0" y="1022202"/>
                </a:lnTo>
                <a:lnTo>
                  <a:pt x="0" y="0"/>
                </a:lnTo>
                <a:close/>
              </a:path>
            </a:pathLst>
          </a:custGeom>
          <a:blipFill>
            <a:blip r:embed="rId2">
              <a:extLst>
                <a:ext uri="{96DAC541-7B7A-43D3-8B79-37D633B846F1}">
                  <asvg:svgBlip xmlns:asvg="http://schemas.microsoft.com/office/drawing/2016/SVG/main" r:embed="rId3"/>
                </a:ext>
              </a:extLst>
            </a:blip>
            <a:stretch>
              <a:fillRect l="-2610" b="-39317"/>
            </a:stretch>
          </a:blipFill>
        </p:spPr>
        <p:txBody>
          <a:bodyPr/>
          <a:lstStyle/>
          <a:p>
            <a:endParaRPr lang="en-US" sz="900">
              <a:latin typeface="Arial" panose="020B0604020202020204" pitchFamily="34" charset="0"/>
              <a:cs typeface="Arial" panose="020B0604020202020204" pitchFamily="34" charset="0"/>
            </a:endParaRPr>
          </a:p>
        </p:txBody>
      </p:sp>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57201" y="243841"/>
            <a:ext cx="8360228" cy="623316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2060"/>
                </a:solidFill>
                <a:latin typeface="Times New Roman" panose="02020603050405020304" pitchFamily="18" charset="0"/>
                <a:cs typeface="Times New Roman" panose="02020603050405020304" pitchFamily="18" charset="0"/>
              </a:rPr>
              <a:t>Khu kinh tế cửa khẩu Nam Giang được quy hoạch là khu kinh tế tổng hợp, là cửa ngõ quan trọng của vùng kinh tế trọng điểm miền Trung kết nối với vùng Nam Lào, Đông Bắc Thái Lan thông qua tuyến đường bộ Hành lang kinh tế Đông Tây. Không gian xây dựng được chia làm 03 khu chính:</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FF0000"/>
                </a:solidFill>
                <a:latin typeface="Times New Roman" panose="02020603050405020304" pitchFamily="18" charset="0"/>
                <a:cs typeface="Times New Roman" panose="02020603050405020304" pitchFamily="18" charset="0"/>
              </a:rPr>
              <a:t>+ Tiểu khu I: </a:t>
            </a:r>
            <a:r>
              <a:rPr lang="vi-VN" sz="3600" dirty="0">
                <a:solidFill>
                  <a:srgbClr val="002060"/>
                </a:solidFill>
                <a:latin typeface="Times New Roman" panose="02020603050405020304" pitchFamily="18" charset="0"/>
                <a:cs typeface="Times New Roman" panose="02020603050405020304" pitchFamily="18" charset="0"/>
              </a:rPr>
              <a:t>gắn với khu vực cửa khẩu Nam Giang, diện tích khoảng 30 ha. Chức năng chủ yếu là khu kiểm soát và khu thương mại dịch vụ.</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1512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rot="461708">
            <a:off x="34966" y="5591013"/>
            <a:ext cx="754591" cy="360842"/>
          </a:xfrm>
          <a:custGeom>
            <a:avLst/>
            <a:gdLst/>
            <a:ahLst/>
            <a:cxnLst/>
            <a:rect l="l" t="t" r="r" b="b"/>
            <a:pathLst>
              <a:path w="3237015" h="1022203">
                <a:moveTo>
                  <a:pt x="0" y="0"/>
                </a:moveTo>
                <a:lnTo>
                  <a:pt x="3237016" y="0"/>
                </a:lnTo>
                <a:lnTo>
                  <a:pt x="3237016" y="1022202"/>
                </a:lnTo>
                <a:lnTo>
                  <a:pt x="0" y="1022202"/>
                </a:lnTo>
                <a:lnTo>
                  <a:pt x="0" y="0"/>
                </a:lnTo>
                <a:close/>
              </a:path>
            </a:pathLst>
          </a:custGeom>
          <a:blipFill>
            <a:blip r:embed="rId2">
              <a:extLst>
                <a:ext uri="{96DAC541-7B7A-43D3-8B79-37D633B846F1}">
                  <asvg:svgBlip xmlns:asvg="http://schemas.microsoft.com/office/drawing/2016/SVG/main" r:embed="rId3"/>
                </a:ext>
              </a:extLst>
            </a:blip>
            <a:stretch>
              <a:fillRect l="-2610" b="-39317"/>
            </a:stretch>
          </a:blipFill>
        </p:spPr>
        <p:txBody>
          <a:bodyPr/>
          <a:lstStyle/>
          <a:p>
            <a:endParaRPr lang="en-US" sz="900">
              <a:latin typeface="Arial" panose="020B0604020202020204" pitchFamily="34" charset="0"/>
              <a:cs typeface="Arial" panose="020B0604020202020204" pitchFamily="34" charset="0"/>
            </a:endParaRPr>
          </a:p>
        </p:txBody>
      </p:sp>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259081"/>
            <a:ext cx="8268845" cy="618744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FF0000"/>
                </a:solidFill>
                <a:latin typeface="Times New Roman" panose="02020603050405020304" pitchFamily="18" charset="0"/>
                <a:cs typeface="Times New Roman" panose="02020603050405020304" pitchFamily="18" charset="0"/>
              </a:rPr>
              <a:t>+ Tiểu khu II: </a:t>
            </a:r>
            <a:r>
              <a:rPr lang="vi-VN" sz="3600" dirty="0">
                <a:solidFill>
                  <a:srgbClr val="002060"/>
                </a:solidFill>
                <a:latin typeface="Times New Roman" panose="02020603050405020304" pitchFamily="18" charset="0"/>
                <a:cs typeface="Times New Roman" panose="02020603050405020304" pitchFamily="18" charset="0"/>
              </a:rPr>
              <a:t>Tại khu vực xã Chàl Vàl, quy mô khoảng 630 ha. Chức năng chính bao gồm: khu đô thị, các khu phi thuế quan, khu công nghiệp, các trung tâm thương mại, hành chính công cộng, các cụm dân cư nông thôn…</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FF0000"/>
                </a:solidFill>
                <a:latin typeface="Times New Roman" panose="02020603050405020304" pitchFamily="18" charset="0"/>
                <a:cs typeface="Times New Roman" panose="02020603050405020304" pitchFamily="18" charset="0"/>
              </a:rPr>
              <a:t>+ Tiểu khu III: </a:t>
            </a:r>
            <a:r>
              <a:rPr lang="vi-VN" sz="3600" dirty="0">
                <a:solidFill>
                  <a:srgbClr val="002060"/>
                </a:solidFill>
                <a:latin typeface="Times New Roman" panose="02020603050405020304" pitchFamily="18" charset="0"/>
                <a:cs typeface="Times New Roman" panose="02020603050405020304" pitchFamily="18" charset="0"/>
              </a:rPr>
              <a:t>Bố trí tại khu vực xã La Dêê, diện tích khoảng 56 ha. Chức năng chính là Trung tâm hành chính công cộng, các khu ở, thương mại dịch vụ, các cụm dân cư nông thôn.</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2088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a:xfrm rot="461708">
            <a:off x="34966" y="5591013"/>
            <a:ext cx="754591" cy="360842"/>
          </a:xfrm>
          <a:custGeom>
            <a:avLst/>
            <a:gdLst/>
            <a:ahLst/>
            <a:cxnLst/>
            <a:rect l="l" t="t" r="r" b="b"/>
            <a:pathLst>
              <a:path w="3237015" h="1022203">
                <a:moveTo>
                  <a:pt x="0" y="0"/>
                </a:moveTo>
                <a:lnTo>
                  <a:pt x="3237016" y="0"/>
                </a:lnTo>
                <a:lnTo>
                  <a:pt x="3237016" y="1022202"/>
                </a:lnTo>
                <a:lnTo>
                  <a:pt x="0" y="1022202"/>
                </a:lnTo>
                <a:lnTo>
                  <a:pt x="0" y="0"/>
                </a:lnTo>
                <a:close/>
              </a:path>
            </a:pathLst>
          </a:custGeom>
          <a:blipFill>
            <a:blip r:embed="rId2">
              <a:extLst>
                <a:ext uri="{96DAC541-7B7A-43D3-8B79-37D633B846F1}">
                  <asvg:svgBlip xmlns:asvg="http://schemas.microsoft.com/office/drawing/2016/SVG/main" r:embed="rId3"/>
                </a:ext>
              </a:extLst>
            </a:blip>
            <a:stretch>
              <a:fillRect l="-2610" b="-39317"/>
            </a:stretch>
          </a:blipFill>
        </p:spPr>
        <p:txBody>
          <a:bodyPr/>
          <a:lstStyle/>
          <a:p>
            <a:endParaRPr lang="en-US" sz="900">
              <a:latin typeface="Arial" panose="020B0604020202020204" pitchFamily="34" charset="0"/>
              <a:cs typeface="Arial" panose="020B0604020202020204" pitchFamily="34" charset="0"/>
            </a:endParaRPr>
          </a:p>
        </p:txBody>
      </p:sp>
      <p:sp>
        <p:nvSpPr>
          <p:cNvPr id="16" name="Freeform 16"/>
          <p:cNvSpPr/>
          <p:nvPr/>
        </p:nvSpPr>
        <p:spPr>
          <a:xfrm rot="-1069765">
            <a:off x="8716577" y="5459251"/>
            <a:ext cx="397646" cy="492449"/>
          </a:xfrm>
          <a:custGeom>
            <a:avLst/>
            <a:gdLst/>
            <a:ahLst/>
            <a:cxnLst/>
            <a:rect l="l" t="t" r="r" b="b"/>
            <a:pathLst>
              <a:path w="1134974" h="1956852">
                <a:moveTo>
                  <a:pt x="0" y="0"/>
                </a:moveTo>
                <a:lnTo>
                  <a:pt x="1134974" y="0"/>
                </a:lnTo>
                <a:lnTo>
                  <a:pt x="1134974" y="1956851"/>
                </a:lnTo>
                <a:lnTo>
                  <a:pt x="0" y="1956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0"/>
            <a:ext cx="8470468" cy="685800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2060"/>
                </a:solidFill>
                <a:latin typeface="Times New Roman" panose="02020603050405020304" pitchFamily="18" charset="0"/>
                <a:cs typeface="Times New Roman" panose="02020603050405020304" pitchFamily="18" charset="0"/>
              </a:rPr>
              <a:t>Ngày 22/12/2020, Chính phủ ban hành Nghị quyết 183/NQ-CP quyết nghị nâng cấp cửa khẩu chính Nam Giang thành cửa khẩu quốc tế. Cửa khẩu quốc tế Nam Giang được đưa vào hoạt động sẽ góp phần vào việc thúc đẩy phát triển hệ thống cửa khẩu trên toàn tuyến biên giới hai nước, đồng thời mở ra cơ hội hợp tác mới về kinh tế, thương mại và du lịch giữa vùng kinh tế trọng điểm miền Trung Việt Nam với các tỉnh Trung - Nam Lào và kết nối với khu vực Đông - Nam Thái Lan.</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2904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B185-310A-D2E6-29C7-FD238F511E1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682A209-A484-0838-BB98-6702759F7EB5}"/>
              </a:ext>
            </a:extLst>
          </p:cNvPr>
          <p:cNvSpPr/>
          <p:nvPr/>
        </p:nvSpPr>
        <p:spPr>
          <a:xfrm>
            <a:off x="-38100" y="857251"/>
            <a:ext cx="723900" cy="629348"/>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7E1A480-2BE2-4AF0-3BA9-85D0BBEFAB93}"/>
              </a:ext>
            </a:extLst>
          </p:cNvPr>
          <p:cNvGrpSpPr/>
          <p:nvPr/>
        </p:nvGrpSpPr>
        <p:grpSpPr>
          <a:xfrm>
            <a:off x="8629651" y="914830"/>
            <a:ext cx="528995" cy="579487"/>
            <a:chOff x="15614885" y="8251666"/>
            <a:chExt cx="1057989" cy="1158974"/>
          </a:xfrm>
        </p:grpSpPr>
        <p:sp>
          <p:nvSpPr>
            <p:cNvPr id="6" name="Freeform 11">
              <a:extLst>
                <a:ext uri="{FF2B5EF4-FFF2-40B4-BE49-F238E27FC236}">
                  <a16:creationId xmlns:a16="http://schemas.microsoft.com/office/drawing/2014/main" id="{87F4FA1A-8350-5DF3-60B5-113F98E86CDE}"/>
                </a:ext>
              </a:extLst>
            </p:cNvPr>
            <p:cNvSpPr/>
            <p:nvPr/>
          </p:nvSpPr>
          <p:spPr>
            <a:xfrm>
              <a:off x="16093387" y="8831153"/>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a:solidFill>
                  <a:prstClr val="black"/>
                </a:solidFill>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E45B00C3-8F10-BD46-DCF5-D7AD084C08AA}"/>
                </a:ext>
              </a:extLst>
            </p:cNvPr>
            <p:cNvSpPr/>
            <p:nvPr/>
          </p:nvSpPr>
          <p:spPr>
            <a:xfrm>
              <a:off x="15614885" y="8251666"/>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a:solidFill>
                  <a:prstClr val="black"/>
                </a:solidFill>
                <a:latin typeface="Arial" panose="020B0604020202020204" pitchFamily="34" charset="0"/>
                <a:cs typeface="Arial" panose="020B0604020202020204" pitchFamily="34" charset="0"/>
              </a:endParaRPr>
            </a:p>
          </p:txBody>
        </p:sp>
      </p:grpSp>
      <p:sp>
        <p:nvSpPr>
          <p:cNvPr id="4" name="Rectangle: Rounded Corners 3">
            <a:extLst>
              <a:ext uri="{FF2B5EF4-FFF2-40B4-BE49-F238E27FC236}">
                <a16:creationId xmlns:a16="http://schemas.microsoft.com/office/drawing/2014/main" id="{D911022F-F3A3-726D-DFC4-219A3DB2D1C7}"/>
              </a:ext>
            </a:extLst>
          </p:cNvPr>
          <p:cNvSpPr/>
          <p:nvPr/>
        </p:nvSpPr>
        <p:spPr>
          <a:xfrm>
            <a:off x="685800" y="533401"/>
            <a:ext cx="7918451" cy="3581399"/>
          </a:xfrm>
          <a:prstGeom prst="roundRect">
            <a:avLst/>
          </a:prstGeom>
          <a:solidFill>
            <a:schemeClr val="bg1"/>
          </a:solidFill>
          <a:ln w="57150">
            <a:solidFill>
              <a:srgbClr val="C0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000" dirty="0">
                <a:solidFill>
                  <a:srgbClr val="002060"/>
                </a:solidFill>
                <a:latin typeface="+mj-lt"/>
              </a:rPr>
              <a:t>Tỉnh Quảng Nam được phân chia thành 02 vùng liên huyện, bao gồm vùng đồng bằng ven biển (vùng phía Đông) và vùng trung du miền núi (vùng phía Tây).</a:t>
            </a:r>
            <a:endParaRPr lang="en-US" sz="4000" dirty="0">
              <a:solidFill>
                <a:srgbClr val="002060"/>
              </a:solidFill>
              <a:latin typeface="+mj-lt"/>
            </a:endParaRPr>
          </a:p>
        </p:txBody>
      </p:sp>
    </p:spTree>
    <p:extLst>
      <p:ext uri="{BB962C8B-B14F-4D97-AF65-F5344CB8AC3E}">
        <p14:creationId xmlns:p14="http://schemas.microsoft.com/office/powerpoint/2010/main" val="679650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8991600" cy="6858000"/>
          </a:xfrm>
          <a:prstGeom prst="rect">
            <a:avLst/>
          </a:prstGeom>
        </p:spPr>
      </p:pic>
    </p:spTree>
    <p:extLst>
      <p:ext uri="{BB962C8B-B14F-4D97-AF65-F5344CB8AC3E}">
        <p14:creationId xmlns:p14="http://schemas.microsoft.com/office/powerpoint/2010/main" val="2258905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901338" y="2317023"/>
            <a:ext cx="7220495" cy="1342211"/>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050" b="1" dirty="0">
                <a:solidFill>
                  <a:srgbClr val="FF0000"/>
                </a:solidFill>
                <a:latin typeface="Times New Roman" panose="02020603050405020304" pitchFamily="18" charset="0"/>
                <a:cs typeface="Times New Roman" panose="02020603050405020304" pitchFamily="18" charset="0"/>
              </a:rPr>
              <a:t>LUYỆN TẬP VÀ VẬN DỤNG</a:t>
            </a:r>
            <a:endParaRPr lang="vi-VN"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17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0"/>
            <a:ext cx="8772037" cy="6781800"/>
          </a:xfrm>
          <a:prstGeom prst="rect">
            <a:avLst/>
          </a:prstGeom>
        </p:spPr>
      </p:pic>
    </p:spTree>
    <p:extLst>
      <p:ext uri="{BB962C8B-B14F-4D97-AF65-F5344CB8AC3E}">
        <p14:creationId xmlns:p14="http://schemas.microsoft.com/office/powerpoint/2010/main" val="3792466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470262" y="152400"/>
            <a:ext cx="8521337" cy="6324601"/>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Nhận xét cơ cấu dân số và diện tích của vùng Đông và vùng Tây tỉnh Quảng Nam năm 2022</a:t>
            </a:r>
            <a:r>
              <a:rPr lang="en-US" sz="3600" dirty="0">
                <a:solidFill>
                  <a:srgbClr val="002060"/>
                </a:solidFill>
                <a:latin typeface="Times New Roman" panose="02020603050405020304" pitchFamily="18" charset="0"/>
                <a:cs typeface="Times New Roman" panose="02020603050405020304" pitchFamily="18" charset="0"/>
              </a:rPr>
              <a:t>.</a:t>
            </a:r>
          </a:p>
          <a:p>
            <a:pPr lvl="1"/>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Giải thích vì sao dân cư tập trung đông ở vùng phía Đông và thưa thớt ở phía Tây?</a:t>
            </a:r>
            <a:endParaRPr lang="en-US" sz="3600" dirty="0">
              <a:solidFill>
                <a:srgbClr val="002060"/>
              </a:solidFill>
              <a:latin typeface="Times New Roman" panose="02020603050405020304" pitchFamily="18" charset="0"/>
              <a:cs typeface="Times New Roman" panose="02020603050405020304" pitchFamily="18" charset="0"/>
            </a:endParaRPr>
          </a:p>
          <a:p>
            <a:pPr lvl="0"/>
            <a:r>
              <a:rPr lang="en-US" sz="3600" dirty="0">
                <a:solidFill>
                  <a:srgbClr val="002060"/>
                </a:solidFill>
                <a:latin typeface="Times New Roman" panose="02020603050405020304" pitchFamily="18" charset="0"/>
                <a:cs typeface="Times New Roman" panose="02020603050405020304" pitchFamily="18" charset="0"/>
              </a:rPr>
              <a:t>2.</a:t>
            </a:r>
            <a:r>
              <a:rPr lang="vi-VN" sz="3600" dirty="0">
                <a:solidFill>
                  <a:srgbClr val="002060"/>
                </a:solidFill>
                <a:latin typeface="Times New Roman" panose="02020603050405020304" pitchFamily="18" charset="0"/>
                <a:cs typeface="Times New Roman" panose="02020603050405020304" pitchFamily="18" charset="0"/>
              </a:rPr>
              <a:t>Trình bày vai trò, đặc điểm của vùng đồng bằng ven biển phía Đông và vùng đồi núi phía Tây đối với sự phát triển kinh tế xã hội ở tỉnh Quảng Nam.</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6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470262" y="1066801"/>
            <a:ext cx="8521337" cy="5410200"/>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dirty="0">
                <a:solidFill>
                  <a:srgbClr val="002060"/>
                </a:solidFill>
                <a:latin typeface="Times New Roman" panose="02020603050405020304" pitchFamily="18" charset="0"/>
                <a:cs typeface="Times New Roman" panose="02020603050405020304" pitchFamily="18" charset="0"/>
              </a:rPr>
              <a:t>Chọn một trong hai nhiệm vụ sau:</a:t>
            </a:r>
            <a:endParaRPr lang="en-US" sz="4400" dirty="0">
              <a:solidFill>
                <a:srgbClr val="002060"/>
              </a:solidFill>
              <a:latin typeface="Times New Roman" panose="02020603050405020304" pitchFamily="18" charset="0"/>
              <a:cs typeface="Times New Roman" panose="02020603050405020304" pitchFamily="18" charset="0"/>
            </a:endParaRPr>
          </a:p>
          <a:p>
            <a:pPr lvl="0"/>
            <a:r>
              <a:rPr lang="en-US" sz="4400" dirty="0">
                <a:solidFill>
                  <a:srgbClr val="002060"/>
                </a:solidFill>
                <a:latin typeface="Times New Roman" panose="02020603050405020304" pitchFamily="18" charset="0"/>
                <a:cs typeface="Times New Roman" panose="02020603050405020304" pitchFamily="18" charset="0"/>
              </a:rPr>
              <a:t>1.</a:t>
            </a:r>
            <a:r>
              <a:rPr lang="vi-VN" sz="4400" dirty="0">
                <a:solidFill>
                  <a:srgbClr val="002060"/>
                </a:solidFill>
                <a:latin typeface="Times New Roman" panose="02020603050405020304" pitchFamily="18" charset="0"/>
                <a:cs typeface="Times New Roman" panose="02020603050405020304" pitchFamily="18" charset="0"/>
              </a:rPr>
              <a:t>Sưu tầm thông tin và viết báo cáo ngắn về kinh tế biển của vùng phía Đông tỉnh Quảng Nam.</a:t>
            </a:r>
            <a:endParaRPr lang="en-US" sz="4400" dirty="0">
              <a:solidFill>
                <a:srgbClr val="002060"/>
              </a:solidFill>
              <a:latin typeface="Times New Roman" panose="02020603050405020304" pitchFamily="18" charset="0"/>
              <a:cs typeface="Times New Roman" panose="02020603050405020304" pitchFamily="18" charset="0"/>
            </a:endParaRPr>
          </a:p>
          <a:p>
            <a:pPr lvl="0"/>
            <a:r>
              <a:rPr lang="en-US" sz="4400" dirty="0">
                <a:solidFill>
                  <a:srgbClr val="002060"/>
                </a:solidFill>
                <a:latin typeface="Times New Roman" panose="02020603050405020304" pitchFamily="18" charset="0"/>
                <a:cs typeface="Times New Roman" panose="02020603050405020304" pitchFamily="18" charset="0"/>
              </a:rPr>
              <a:t>2.</a:t>
            </a:r>
            <a:r>
              <a:rPr lang="vi-VN" sz="4400" dirty="0">
                <a:solidFill>
                  <a:srgbClr val="002060"/>
                </a:solidFill>
                <a:latin typeface="Times New Roman" panose="02020603050405020304" pitchFamily="18" charset="0"/>
                <a:cs typeface="Times New Roman" panose="02020603050405020304" pitchFamily="18" charset="0"/>
              </a:rPr>
              <a:t>Sưu tầm thông tin và viết báo cáo ngắn về cây dược liệu của vùng phía Tây tỉnh Quảng Nam.</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19400" y="67270"/>
            <a:ext cx="3964547" cy="923330"/>
          </a:xfrm>
          <a:prstGeom prst="rect">
            <a:avLst/>
          </a:prstGeom>
        </p:spPr>
        <p:txBody>
          <a:bodyPr wrap="none">
            <a:spAutoFit/>
          </a:bodyPr>
          <a:lstStyle/>
          <a:p>
            <a:r>
              <a:rPr lang="en-US" sz="5400" b="1" dirty="0">
                <a:solidFill>
                  <a:srgbClr val="FF0000"/>
                </a:solidFill>
                <a:latin typeface="Times New Roman" panose="02020603050405020304" pitchFamily="18" charset="0"/>
                <a:cs typeface="Times New Roman" panose="02020603050405020304" pitchFamily="18" charset="0"/>
              </a:rPr>
              <a:t>VẬN DỤNG</a:t>
            </a:r>
            <a:r>
              <a:rPr lang="vi-VN" sz="33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184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1201740"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latin typeface="Times New Roman" panose="02020603050405020304" pitchFamily="18" charset="0"/>
                <a:cs typeface="Times New Roman" panose="02020603050405020304" pitchFamily="18" charset="0"/>
              </a:rPr>
              <a:t>1</a:t>
            </a:r>
            <a:endParaRPr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468140" y="1905000"/>
            <a:ext cx="6013186" cy="1446550"/>
          </a:xfrm>
          <a:prstGeom prst="rect">
            <a:avLst/>
          </a:prstGeom>
        </p:spPr>
        <p:txBody>
          <a:bodyPr wrap="none">
            <a:spAutoFit/>
          </a:bodyPr>
          <a:lstStyle/>
          <a:p>
            <a:pPr algn="ctr"/>
            <a:r>
              <a:rPr lang="en-US" sz="4400" dirty="0" err="1">
                <a:solidFill>
                  <a:srgbClr val="002060"/>
                </a:solidFill>
                <a:latin typeface="Times New Roman" panose="02020603050405020304" pitchFamily="18" charset="0"/>
                <a:cs typeface="Times New Roman" panose="02020603050405020304" pitchFamily="18" charset="0"/>
              </a:rPr>
              <a:t>Vùng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đồng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bằng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ven</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biển</a:t>
            </a:r>
            <a:endParaRPr lang="en-US" sz="4400" dirty="0">
              <a:solidFill>
                <a:srgbClr val="002060"/>
              </a:solidFill>
              <a:latin typeface="Times New Roman" panose="02020603050405020304" pitchFamily="18" charset="0"/>
              <a:cs typeface="Times New Roman" panose="02020603050405020304" pitchFamily="18" charset="0"/>
            </a:endParaRPr>
          </a:p>
          <a:p>
            <a:pPr algn="ctr"/>
            <a:r>
              <a:rPr lang="en-US" sz="4400" dirty="0">
                <a:solidFill>
                  <a:srgbClr val="002060"/>
                </a:solidFill>
                <a:latin typeface="Times New Roman" panose="02020603050405020304" pitchFamily="18" charset="0"/>
                <a:cs typeface="Times New Roman" panose="02020603050405020304" pitchFamily="18" charset="0"/>
              </a:rPr>
              <a:t>(</a:t>
            </a:r>
            <a:r>
              <a:rPr lang="en-US" sz="4400" dirty="0" err="1">
                <a:solidFill>
                  <a:srgbClr val="002060"/>
                </a:solidFill>
                <a:latin typeface="Times New Roman" panose="02020603050405020304" pitchFamily="18" charset="0"/>
                <a:cs typeface="Times New Roman" panose="02020603050405020304" pitchFamily="18" charset="0"/>
              </a:rPr>
              <a:t>Vùng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phía</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Đông</a:t>
            </a:r>
            <a:r>
              <a:rPr lang="en-US" sz="4400" dirty="0">
                <a:solidFill>
                  <a:srgbClr val="002060"/>
                </a:solidFill>
                <a:latin typeface="Times New Roman" panose="02020603050405020304" pitchFamily="18" charset="0"/>
                <a:cs typeface="Times New Roman" panose="02020603050405020304" pitchFamily="18" charset="0"/>
              </a:rPr>
              <a:t>)</a:t>
            </a:r>
            <a:endParaRPr lang="en-US" sz="4400" dirty="0">
              <a:solidFill>
                <a:srgbClr val="002060"/>
              </a:solidFill>
            </a:endParaRPr>
          </a:p>
        </p:txBody>
      </p:sp>
    </p:spTree>
    <p:extLst>
      <p:ext uri="{BB962C8B-B14F-4D97-AF65-F5344CB8AC3E}">
        <p14:creationId xmlns:p14="http://schemas.microsoft.com/office/powerpoint/2010/main" val="72670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762000" y="1371600"/>
            <a:ext cx="7848600" cy="43434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i="1" dirty="0">
                <a:solidFill>
                  <a:srgbClr val="FF0000"/>
                </a:solidFill>
                <a:latin typeface="+mj-lt"/>
              </a:rPr>
              <a:t>Dựa vào hình 2.1, xác định phạm vi lãnh thổ của vùng đồng bằng ven biển</a:t>
            </a:r>
            <a:endParaRPr lang="en-US" sz="48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5952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81800"/>
          </a:xfrm>
          <a:prstGeom prst="rect">
            <a:avLst/>
          </a:prstGeom>
        </p:spPr>
      </p:pic>
    </p:spTree>
    <p:extLst>
      <p:ext uri="{BB962C8B-B14F-4D97-AF65-F5344CB8AC3E}">
        <p14:creationId xmlns:p14="http://schemas.microsoft.com/office/powerpoint/2010/main" val="416133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6214148</TotalTime>
  <Words>3456</Words>
  <Application>Microsoft Office PowerPoint</Application>
  <PresentationFormat>On-screen Show (4:3)</PresentationFormat>
  <Paragraphs>70</Paragraphs>
  <Slides>64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Roboto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Quốc Ngô Phi</cp:lastModifiedBy>
  <cp:revision>408</cp:revision>
  <cp:lastPrinted>2007-04-25T23:03:38Z</cp:lastPrinted>
  <dcterms:created xsi:type="dcterms:W3CDTF">2013-08-05T12:45:55Z</dcterms:created>
  <dcterms:modified xsi:type="dcterms:W3CDTF">2025-01-21T01:56:27Z</dcterms:modified>
</cp:coreProperties>
</file>