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50"/>
  </p:notesMasterIdLst>
  <p:sldIdLst>
    <p:sldId id="336" r:id="rId2"/>
    <p:sldId id="391" r:id="rId3"/>
    <p:sldId id="446" r:id="rId4"/>
    <p:sldId id="487" r:id="rId5"/>
    <p:sldId id="444" r:id="rId6"/>
    <p:sldId id="489" r:id="rId7"/>
    <p:sldId id="443" r:id="rId8"/>
    <p:sldId id="447" r:id="rId9"/>
    <p:sldId id="448" r:id="rId10"/>
    <p:sldId id="453" r:id="rId11"/>
    <p:sldId id="449" r:id="rId12"/>
    <p:sldId id="454" r:id="rId13"/>
    <p:sldId id="455" r:id="rId14"/>
    <p:sldId id="450" r:id="rId15"/>
    <p:sldId id="456" r:id="rId16"/>
    <p:sldId id="467" r:id="rId17"/>
    <p:sldId id="457" r:id="rId18"/>
    <p:sldId id="451" r:id="rId19"/>
    <p:sldId id="458" r:id="rId20"/>
    <p:sldId id="452" r:id="rId21"/>
    <p:sldId id="445" r:id="rId22"/>
    <p:sldId id="466" r:id="rId23"/>
    <p:sldId id="465" r:id="rId24"/>
    <p:sldId id="461" r:id="rId25"/>
    <p:sldId id="462" r:id="rId26"/>
    <p:sldId id="468" r:id="rId27"/>
    <p:sldId id="469" r:id="rId28"/>
    <p:sldId id="463" r:id="rId29"/>
    <p:sldId id="464" r:id="rId30"/>
    <p:sldId id="459" r:id="rId31"/>
    <p:sldId id="470" r:id="rId32"/>
    <p:sldId id="471" r:id="rId33"/>
    <p:sldId id="476" r:id="rId34"/>
    <p:sldId id="472" r:id="rId35"/>
    <p:sldId id="460" r:id="rId36"/>
    <p:sldId id="477" r:id="rId37"/>
    <p:sldId id="478" r:id="rId38"/>
    <p:sldId id="474" r:id="rId39"/>
    <p:sldId id="482" r:id="rId40"/>
    <p:sldId id="481" r:id="rId41"/>
    <p:sldId id="483" r:id="rId42"/>
    <p:sldId id="486" r:id="rId43"/>
    <p:sldId id="485" r:id="rId44"/>
    <p:sldId id="484" r:id="rId45"/>
    <p:sldId id="479" r:id="rId46"/>
    <p:sldId id="480" r:id="rId47"/>
    <p:sldId id="473" r:id="rId48"/>
    <p:sldId id="28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BB8E12-1499-4748-82B6-9E8D31907F1F}">
          <p14:sldIdLst>
            <p14:sldId id="336"/>
            <p14:sldId id="391"/>
            <p14:sldId id="446"/>
            <p14:sldId id="487"/>
            <p14:sldId id="444"/>
            <p14:sldId id="489"/>
            <p14:sldId id="443"/>
            <p14:sldId id="447"/>
            <p14:sldId id="448"/>
            <p14:sldId id="453"/>
            <p14:sldId id="449"/>
            <p14:sldId id="454"/>
            <p14:sldId id="455"/>
            <p14:sldId id="450"/>
            <p14:sldId id="456"/>
            <p14:sldId id="467"/>
            <p14:sldId id="457"/>
            <p14:sldId id="451"/>
            <p14:sldId id="458"/>
            <p14:sldId id="452"/>
            <p14:sldId id="445"/>
            <p14:sldId id="466"/>
            <p14:sldId id="465"/>
            <p14:sldId id="461"/>
            <p14:sldId id="462"/>
            <p14:sldId id="468"/>
            <p14:sldId id="469"/>
            <p14:sldId id="463"/>
            <p14:sldId id="464"/>
            <p14:sldId id="459"/>
            <p14:sldId id="470"/>
            <p14:sldId id="471"/>
            <p14:sldId id="476"/>
            <p14:sldId id="472"/>
            <p14:sldId id="460"/>
            <p14:sldId id="477"/>
            <p14:sldId id="478"/>
            <p14:sldId id="474"/>
            <p14:sldId id="482"/>
            <p14:sldId id="481"/>
            <p14:sldId id="483"/>
            <p14:sldId id="486"/>
            <p14:sldId id="485"/>
            <p14:sldId id="484"/>
            <p14:sldId id="479"/>
            <p14:sldId id="480"/>
            <p14:sldId id="473"/>
          </p14:sldIdLst>
        </p14:section>
        <p14:section name="Untitled Section" id="{3B58D306-D478-4B2F-A32A-7D74E912701E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06C3"/>
    <a:srgbClr val="FFFF99"/>
    <a:srgbClr val="3ADCF2"/>
    <a:srgbClr val="FF5050"/>
    <a:srgbClr val="FFFF69"/>
    <a:srgbClr val="93F46C"/>
    <a:srgbClr val="DEBBA6"/>
    <a:srgbClr val="F98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 varScale="1">
        <p:scale>
          <a:sx n="64" d="100"/>
          <a:sy n="64" d="100"/>
        </p:scale>
        <p:origin x="6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2C435-DC8E-45EF-B8F1-F81EF2F6240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A3B66-91D6-4396-8E33-8EB8D1B34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4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A3B66-91D6-4396-8E33-8EB8D1B34F1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9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F29-9208-47B8-BFAE-221977015D0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0139-1AA7-4312-B087-4C77B2E5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3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F29-9208-47B8-BFAE-221977015D0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0139-1AA7-4312-B087-4C77B2E5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6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F29-9208-47B8-BFAE-221977015D0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0139-1AA7-4312-B087-4C77B2E5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9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50D91-C1E3-437D-B0EC-1BAAF1970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F29-9208-47B8-BFAE-221977015D0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0139-1AA7-4312-B087-4C77B2E5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3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F29-9208-47B8-BFAE-221977015D0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0139-1AA7-4312-B087-4C77B2E5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2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F29-9208-47B8-BFAE-221977015D0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0139-1AA7-4312-B087-4C77B2E5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F29-9208-47B8-BFAE-221977015D0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0139-1AA7-4312-B087-4C77B2E5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F29-9208-47B8-BFAE-221977015D0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0139-1AA7-4312-B087-4C77B2E5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F29-9208-47B8-BFAE-221977015D0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0139-1AA7-4312-B087-4C77B2E5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7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F29-9208-47B8-BFAE-221977015D0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0139-1AA7-4312-B087-4C77B2E5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4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F29-9208-47B8-BFAE-221977015D0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0139-1AA7-4312-B087-4C77B2E5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8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7F29-9208-47B8-BFAE-221977015D0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0139-1AA7-4312-B087-4C77B2E5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0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lower-wallpapers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838200"/>
            <a:ext cx="815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CHÀO MỪNG QUÝ THẦY CÔ 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GIÁO 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VỀ DỰ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GIỜ  THĂM LỚP!</a:t>
            </a:r>
            <a:endParaRPr lang="en-US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91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411EA1BB-F9DF-0E98-C1E2-FD330FAE186A}"/>
              </a:ext>
            </a:extLst>
          </p:cNvPr>
          <p:cNvSpPr/>
          <p:nvPr/>
        </p:nvSpPr>
        <p:spPr>
          <a:xfrm>
            <a:off x="0" y="685800"/>
            <a:ext cx="9144000" cy="48006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những cột mốc quan trọng ở Quảng Nam trong sự nghiệp giải phóng dân tộc và bảo vệ Tổ quốc (1945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1975).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0691"/>
            <a:ext cx="8534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715" indent="179705" algn="just"/>
            <a:r>
              <a:rPr lang="en-US"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36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36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36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36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vi-VN" sz="36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mạng,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khốc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liệt.</a:t>
            </a:r>
            <a:r>
              <a:rPr lang="vi-VN" sz="3600" spc="2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biệt,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vi-VN" sz="36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6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vi-VN" sz="36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36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vi-VN" sz="36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vi-VN" sz="36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vi-VN" sz="36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vi-VN" sz="36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36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36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6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1858,</a:t>
            </a:r>
            <a:r>
              <a:rPr lang="vi-VN" sz="36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sz="36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vi-VN" sz="36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36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vi-VN"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vi-VN"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36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quốc.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" indent="179705" algn="just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36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28/3/1930,</a:t>
            </a:r>
            <a:r>
              <a:rPr lang="vi-VN" sz="3600" spc="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vi-VN" sz="36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6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36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36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36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lập.</a:t>
            </a:r>
            <a:r>
              <a:rPr lang="vi-VN" sz="36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36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vi-VN" sz="36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6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sau,</a:t>
            </a:r>
            <a:r>
              <a:rPr lang="vi-VN" sz="36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vi-VN" sz="3600"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tỉnh,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3600" spc="7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vi-VN" sz="36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36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vi-VN" sz="36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sz="36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1945.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8677"/>
            <a:ext cx="8534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715" indent="179705" algn="just"/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(1945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i="1" spc="2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1954),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dân,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diện.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trường,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núi,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chiếm,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chiêu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tề,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vi-VN" sz="40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Cà,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Nổi,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Bồ....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9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86800" cy="690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79705" algn="just">
              <a:lnSpc>
                <a:spcPct val="115900"/>
              </a:lnSpc>
              <a:spcBef>
                <a:spcPts val="140"/>
              </a:spcBef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vi-VN" sz="32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32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vi-VN" sz="32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2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vi-VN" sz="32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vi-VN" sz="32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32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32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32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32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vi-VN" sz="32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vi-VN" sz="32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(1954</a:t>
            </a:r>
            <a:r>
              <a:rPr lang="vi-VN" sz="32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1975),</a:t>
            </a:r>
            <a:r>
              <a:rPr lang="vi-VN" sz="32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vi-VN" sz="32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2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32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32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vi-VN" sz="32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2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vi-VN" sz="32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vi-VN" sz="32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vi-VN" sz="32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vi-VN" sz="32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vi-VN" sz="32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ra,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“một</a:t>
            </a:r>
            <a:r>
              <a:rPr lang="vi-VN" sz="3200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vi-VN" sz="3200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sz="3200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đi,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vi-VN" sz="3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sz="3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rời”,</a:t>
            </a:r>
            <a:r>
              <a:rPr lang="vi-VN" sz="3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“hai</a:t>
            </a:r>
            <a:r>
              <a:rPr lang="vi-VN" sz="3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chân,</a:t>
            </a:r>
            <a:r>
              <a:rPr lang="vi-VN" sz="3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vi-VN" sz="3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vi-VN" sz="3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công”</a:t>
            </a:r>
            <a:r>
              <a:rPr lang="vi-VN" sz="3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vi-VN" sz="32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2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vi-VN" sz="32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vi-VN" sz="32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dội.</a:t>
            </a:r>
            <a:r>
              <a:rPr lang="vi-VN" sz="32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vi-VN" sz="32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sz="32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2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32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vi-VN" sz="32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2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(1965);</a:t>
            </a:r>
            <a:r>
              <a:rPr lang="vi-VN" sz="32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Khâm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vi-VN" sz="3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Ngok-</a:t>
            </a:r>
            <a:r>
              <a:rPr lang="vi-VN" sz="32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Ta-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Vát</a:t>
            </a:r>
            <a:r>
              <a:rPr lang="vi-VN" sz="3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(1968); Gò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(1969);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vi-VN" sz="3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 (1971);</a:t>
            </a:r>
            <a:r>
              <a:rPr lang="vi-VN" sz="3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vi-VN" sz="3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Dơi</a:t>
            </a:r>
            <a:r>
              <a:rPr lang="vi-VN" sz="3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(1972);</a:t>
            </a:r>
            <a:r>
              <a:rPr lang="vi-VN" sz="3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Nổng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Thoàng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(1972);</a:t>
            </a:r>
            <a:r>
              <a:rPr lang="vi-VN" sz="32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vi-VN" sz="32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vi-VN" sz="32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vi-VN" sz="32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(1974);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vi-VN" sz="32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vi-VN" sz="32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(1974)…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04020155-8DCD-80CE-71C4-371721990C49}"/>
              </a:ext>
            </a:extLst>
          </p:cNvPr>
          <p:cNvSpPr/>
          <p:nvPr/>
        </p:nvSpPr>
        <p:spPr>
          <a:xfrm>
            <a:off x="152400" y="1371600"/>
            <a:ext cx="8915400" cy="3352800"/>
          </a:xfrm>
          <a:prstGeom prst="roundRect">
            <a:avLst>
              <a:gd name="adj" fmla="val 4929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2405" algn="just">
              <a:lnSpc>
                <a:spcPct val="100000"/>
              </a:lnSpc>
              <a:spcBef>
                <a:spcPts val="560"/>
              </a:spcBef>
              <a:tabLst>
                <a:tab pos="356235" algn="l"/>
              </a:tabLst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2.Những</a:t>
            </a:r>
            <a:r>
              <a:rPr lang="en-US" sz="5400" b="1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5400" b="1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5400" b="1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5400" b="1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b="1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5400" b="1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5400" b="1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65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04020155-8DCD-80CE-71C4-371721990C49}"/>
              </a:ext>
            </a:extLst>
          </p:cNvPr>
          <p:cNvSpPr/>
          <p:nvPr/>
        </p:nvSpPr>
        <p:spPr>
          <a:xfrm>
            <a:off x="152400" y="1371600"/>
            <a:ext cx="8915400" cy="1752600"/>
          </a:xfrm>
          <a:prstGeom prst="roundRect">
            <a:avLst>
              <a:gd name="adj" fmla="val 4929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00AEEF"/>
              </a:buClr>
              <a:buSzPts val="1150"/>
              <a:tabLst>
                <a:tab pos="1185545" algn="l"/>
              </a:tabLs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2.1.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Chiến thắng Bồ Bồ </a:t>
            </a:r>
            <a:r>
              <a:rPr lang="vi-VN" sz="54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(19/7/1954)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56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411EA1BB-F9DF-0E98-C1E2-FD330FAE186A}"/>
              </a:ext>
            </a:extLst>
          </p:cNvPr>
          <p:cNvSpPr/>
          <p:nvPr/>
        </p:nvSpPr>
        <p:spPr>
          <a:xfrm>
            <a:off x="0" y="381000"/>
            <a:ext cx="9144000" cy="44196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thông tin, tư liệu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hãy nêu ý nghĩa của chiến thắng Bồ Bồ.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3733800" y="5334000"/>
            <a:ext cx="12192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152400"/>
            <a:ext cx="8763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Clr>
                <a:srgbClr val="00AEEF"/>
              </a:buClr>
              <a:buSzPts val="1150"/>
              <a:tabLst>
                <a:tab pos="1185545" algn="l"/>
              </a:tabLs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2.1.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Chiến thắng Bồ Bồ </a:t>
            </a:r>
            <a:r>
              <a:rPr lang="vi-VN" sz="36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(19/7/1954)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2700" marR="5080" indent="179705" algn="just"/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vi-VN"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là tên</a:t>
            </a:r>
            <a:r>
              <a:rPr lang="vi-VN"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của một điểm</a:t>
            </a:r>
            <a:r>
              <a:rPr lang="vi-VN"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của dãy núi</a:t>
            </a:r>
            <a:r>
              <a:rPr lang="vi-VN"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Sơn, nay thuộc</a:t>
            </a:r>
            <a:r>
              <a:rPr lang="vi-VN"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 Điện</a:t>
            </a:r>
            <a:r>
              <a:rPr lang="vi-VN" sz="36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Tiến,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Bàn.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phẳng,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thăng.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này,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bốt,</a:t>
            </a:r>
            <a:r>
              <a:rPr lang="vi-VN" sz="36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pháo…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vi-VN" sz="36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nam,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khống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sz="36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vi-VN" sz="36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36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Bàn,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36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vi-VN" sz="36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vi-VN" sz="36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vi-VN" sz="36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(Đà</a:t>
            </a:r>
            <a:r>
              <a:rPr lang="vi-VN" sz="36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Nẵng).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25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839200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9/6/1954,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5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Bồ Bồ.</a:t>
            </a:r>
            <a:r>
              <a:rPr lang="vi-VN" sz="35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 hợp với</a:t>
            </a:r>
            <a:r>
              <a:rPr lang="vi-VN" sz="35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trường Điện</a:t>
            </a:r>
            <a:r>
              <a:rPr lang="vi-VN" sz="35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 Phủ, quân</a:t>
            </a:r>
            <a:r>
              <a:rPr lang="vi-VN" sz="35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dân ta</a:t>
            </a:r>
            <a:r>
              <a:rPr lang="vi-VN" sz="35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tấn </a:t>
            </a:r>
            <a:r>
              <a:rPr lang="vi-VN" sz="35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vi-VN" sz="35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vi-VN" sz="35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35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35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sự,</a:t>
            </a:r>
            <a:r>
              <a:rPr lang="vi-VN" sz="35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35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trị,</a:t>
            </a:r>
            <a:r>
              <a:rPr lang="vi-VN" sz="35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vi-VN" sz="35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35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5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5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35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35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vi-VN" sz="35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5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35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5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khốn.</a:t>
            </a:r>
            <a:r>
              <a:rPr lang="vi-VN" sz="35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5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35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vi-VN" sz="35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35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5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đó,</a:t>
            </a:r>
            <a:r>
              <a:rPr lang="vi-VN" sz="35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35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35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5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5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vi-VN" sz="35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35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vi-VN" sz="35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5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vi-VN" sz="35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vi-VN" sz="35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Nẵng,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quân,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quân,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binh,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35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35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35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</a:t>
            </a:r>
            <a:r>
              <a:rPr lang="vi-VN" sz="35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báo”</a:t>
            </a:r>
            <a:r>
              <a:rPr lang="vi-VN" sz="35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5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5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sz="35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“Theo</a:t>
            </a:r>
            <a:r>
              <a:rPr lang="vi-VN" sz="35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vi-VN" sz="35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vi-VN" sz="35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loang”</a:t>
            </a:r>
            <a:r>
              <a:rPr lang="vi-VN" sz="35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5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vi-VN" sz="35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5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5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sz="35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mất.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500" spc="-6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17/7/1954,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Bồ,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vi-VN" sz="35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lớn.</a:t>
            </a:r>
            <a:endParaRPr lang="en-US" sz="3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3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1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41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915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indent="248285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32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vi-VN" sz="32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2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vi-VN" sz="32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32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vi-VN" sz="32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vi-VN" sz="32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vi-VN" sz="32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32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32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(7/5/1954),</a:t>
            </a:r>
            <a:r>
              <a:rPr lang="vi-VN" sz="32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32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ủy,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tỉnh. Trong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20/7/1954,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2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Bồ.</a:t>
            </a:r>
            <a:r>
              <a:rPr lang="vi-VN" sz="32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2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giằng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vi-VN" sz="32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liệt,</a:t>
            </a:r>
            <a:r>
              <a:rPr lang="vi-VN" sz="32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vi-VN" sz="32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32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khăn,</a:t>
            </a:r>
            <a:r>
              <a:rPr lang="vi-VN" sz="32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2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32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vi-VN" sz="32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vi-VN" sz="32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vi-VN" sz="32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32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sz="32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32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2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vi-VN" sz="32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vi-VN" sz="32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sz="32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Hoàng,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32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2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vi-VN" sz="32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vi-VN" sz="32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Huân,</a:t>
            </a:r>
            <a:r>
              <a:rPr lang="vi-VN" sz="32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vi-VN" sz="32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2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vi-VN" sz="32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vi-VN" sz="32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Bàng…Với</a:t>
            </a:r>
            <a:r>
              <a:rPr lang="vi-VN" sz="32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32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32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2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2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thắng,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địch,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Bồ,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mang,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vi-VN" sz="32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32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3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sống.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93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534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" indent="179705" algn="just"/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hơn 3 giờ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đấu, quân ta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kết thúc trận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và chiến thắng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vang,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địch,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tên,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40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khác,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khí,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40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khác.</a:t>
            </a:r>
            <a:r>
              <a:rPr lang="vi-VN" sz="40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vi-VN" sz="40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40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Bồ.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14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411EA1BB-F9DF-0E98-C1E2-FD330FAE186A}"/>
              </a:ext>
            </a:extLst>
          </p:cNvPr>
          <p:cNvSpPr/>
          <p:nvPr/>
        </p:nvSpPr>
        <p:spPr>
          <a:xfrm>
            <a:off x="0" y="685800"/>
            <a:ext cx="9144000" cy="48006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hãy nêu ý nghĩa của chiến thắng Bồ Bồ.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4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" indent="179705" algn="just"/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báo”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44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Pháp,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thời góp phần</a:t>
            </a:r>
            <a:r>
              <a:rPr lang="vi-VN" sz="44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cả nước kết</a:t>
            </a:r>
            <a:r>
              <a:rPr lang="vi-VN" sz="44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 cuộc kháng chiến</a:t>
            </a:r>
            <a:r>
              <a:rPr lang="vi-VN" sz="44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 thực dân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lược.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“Điện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Phủ”</a:t>
            </a:r>
            <a:r>
              <a:rPr lang="vi-VN" sz="44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4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4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4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vi-VN" sz="4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vi-VN" sz="4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Pháp.</a:t>
            </a:r>
            <a:endParaRPr lang="vi-VN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03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15399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9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52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04020155-8DCD-80CE-71C4-371721990C49}"/>
              </a:ext>
            </a:extLst>
          </p:cNvPr>
          <p:cNvSpPr/>
          <p:nvPr/>
        </p:nvSpPr>
        <p:spPr>
          <a:xfrm>
            <a:off x="152400" y="2209800"/>
            <a:ext cx="8915400" cy="1752600"/>
          </a:xfrm>
          <a:prstGeom prst="roundRect">
            <a:avLst>
              <a:gd name="adj" fmla="val 4929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2405" algn="ctr">
              <a:lnSpc>
                <a:spcPct val="100000"/>
              </a:lnSpc>
              <a:spcBef>
                <a:spcPts val="42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2.2.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8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8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8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(26/5/1965)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35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411EA1BB-F9DF-0E98-C1E2-FD330FAE186A}"/>
              </a:ext>
            </a:extLst>
          </p:cNvPr>
          <p:cNvSpPr/>
          <p:nvPr/>
        </p:nvSpPr>
        <p:spPr>
          <a:xfrm>
            <a:off x="0" y="457200"/>
            <a:ext cx="9144000" cy="48006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thông tin, tư liệu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hãy nêu ý nghĩa của chiến thắng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3810000" y="5486400"/>
            <a:ext cx="1676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1493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indent="179705" algn="just"/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8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8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8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48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4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en-US" sz="4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8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1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8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48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8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8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48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8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48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800" spc="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1.200m,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500m,</a:t>
            </a:r>
            <a:r>
              <a:rPr lang="en-US" sz="4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8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50m,</a:t>
            </a:r>
            <a:r>
              <a:rPr lang="en-US" sz="4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8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6km,</a:t>
            </a:r>
            <a:r>
              <a:rPr lang="en-US" sz="48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en-US" sz="48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4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4km,</a:t>
            </a:r>
            <a:r>
              <a:rPr lang="en-US" sz="48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2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mỏm</a:t>
            </a:r>
            <a:r>
              <a:rPr lang="en-US" sz="4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8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8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8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8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200m.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84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indent="179705"/>
            <a:r>
              <a:rPr lang="vi-VN" sz="3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3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8/3/1965,</a:t>
            </a:r>
            <a:r>
              <a:rPr lang="vi-VN" sz="38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vi-VN" sz="3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38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vi-VN" sz="3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38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vi-VN" sz="38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vi-VN" sz="38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vi-VN" sz="38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vi-VN" sz="38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vi-VN" sz="38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3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8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vi-VN" sz="38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Nẵng.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7/5/1965,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vi-VN" sz="38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38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vi-VN" sz="38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vi-VN" sz="38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vi-VN" sz="38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Lai.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17/5/1965, </a:t>
            </a:r>
            <a:r>
              <a:rPr lang="vi-VN" sz="38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8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38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vi-VN" sz="38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vi-VN" sz="3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8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8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3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vi-VN" sz="3800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8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8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3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38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3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vi-VN" sz="38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38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vi-VN" sz="3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Lai.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800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8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vi-VN" sz="38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Mỹ,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800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38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800"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38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vi-VN" sz="38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800"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8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8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vi-VN" sz="3800"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38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8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vi-VN" sz="3800"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8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vi-VN" sz="38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8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38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8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3800"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8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38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sz="38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này.</a:t>
            </a:r>
            <a:endParaRPr lang="vi-VN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7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8991" y="1753170"/>
            <a:ext cx="7886700" cy="3263504"/>
          </a:xfrm>
          <a:prstGeom prst="rect">
            <a:avLst/>
          </a:prstGeom>
          <a:noFill/>
        </p:spPr>
        <p:txBody>
          <a:bodyPr vert="horz" wrap="none" lIns="68580" tIns="34290" rIns="68580" bIns="34290" numCol="1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05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903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04537"/>
            <a:ext cx="86868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indent="179705" algn="just"/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38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vi-VN" sz="38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3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8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3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lưỡng,</a:t>
            </a:r>
            <a:r>
              <a:rPr lang="vi-VN" sz="38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3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vi-VN" sz="38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8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3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25/5/1965,</a:t>
            </a:r>
            <a:r>
              <a:rPr lang="vi-VN" sz="38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3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8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8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vi-VN" sz="38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3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vi-VN" sz="38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vi-VN" sz="38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8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38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38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kích.</a:t>
            </a:r>
            <a:r>
              <a:rPr lang="vi-VN" sz="38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8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38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8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giờ,</a:t>
            </a:r>
            <a:r>
              <a:rPr lang="vi-VN" sz="38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vi-VN" sz="38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vi-VN" sz="38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38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8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vi-VN" sz="38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vi-VN" sz="38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vi-VN" sz="38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38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vi-VN" sz="38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3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38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đầu.</a:t>
            </a:r>
            <a:r>
              <a:rPr lang="vi-VN" sz="3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8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vi-VN" sz="3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38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8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3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8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hình,</a:t>
            </a:r>
            <a:r>
              <a:rPr lang="vi-VN" sz="3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38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vi-VN" sz="3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38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tiêu,</a:t>
            </a:r>
            <a:r>
              <a:rPr lang="vi-VN" sz="38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vi-VN" sz="3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3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vi-VN" sz="38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địch.</a:t>
            </a:r>
            <a:r>
              <a:rPr lang="vi-VN" sz="3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38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mỏm</a:t>
            </a:r>
            <a:r>
              <a:rPr lang="vi-VN" sz="3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vi-VN" sz="3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</a:t>
            </a:r>
            <a:r>
              <a:rPr lang="vi-VN" sz="38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3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vi-VN" sz="3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8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vi-VN" sz="3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chiến,</a:t>
            </a:r>
            <a:r>
              <a:rPr lang="vi-VN" sz="3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38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vi-VN" sz="3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“Quyết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chiến,</a:t>
            </a:r>
            <a:r>
              <a:rPr lang="vi-VN" sz="3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8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3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38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vi-VN" sz="3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vi-VN" sz="38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lược”</a:t>
            </a:r>
            <a:r>
              <a:rPr lang="vi-VN" sz="3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8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vi-VN" sz="3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vi-VN" sz="38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3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vi-VN" sz="38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vi-VN" sz="3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38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vi-VN" sz="38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vi-VN" sz="38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thắng. Toàn</a:t>
            </a:r>
            <a:r>
              <a:rPr lang="vi-VN" sz="38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8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38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8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vi-VN" sz="38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8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vi-VN" sz="38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gọn.</a:t>
            </a:r>
            <a:endParaRPr lang="vi-VN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0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411EA1BB-F9DF-0E98-C1E2-FD330FAE186A}"/>
              </a:ext>
            </a:extLst>
          </p:cNvPr>
          <p:cNvSpPr/>
          <p:nvPr/>
        </p:nvSpPr>
        <p:spPr>
          <a:xfrm>
            <a:off x="990600" y="685800"/>
            <a:ext cx="7467600" cy="48006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hãy nêu ý nghĩa của chiến thắng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indent="179705" algn="just"/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36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vi-VN" sz="36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vi-VN" sz="36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sz="36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vi-VN" sz="36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vi-VN" sz="36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6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vi-VN" sz="36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6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Mỹ,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đánh,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Nam.</a:t>
            </a:r>
            <a:r>
              <a:rPr lang="vi-VN"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vi-VN" sz="36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lợi,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Mỹ.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“Tìm Mỹ</a:t>
            </a:r>
            <a:r>
              <a:rPr lang="vi-VN" sz="36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đánh,</a:t>
            </a:r>
            <a:r>
              <a:rPr lang="vi-VN" sz="36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Mỹ là</a:t>
            </a:r>
            <a:r>
              <a:rPr lang="vi-VN" sz="36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diệt” dâng cao</a:t>
            </a:r>
            <a:r>
              <a:rPr lang="vi-VN" sz="36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khắp</a:t>
            </a:r>
            <a:r>
              <a:rPr lang="vi-VN" sz="36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chiến trường,</a:t>
            </a:r>
            <a:r>
              <a:rPr lang="vi-VN" sz="36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</a:t>
            </a:r>
            <a:r>
              <a:rPr lang="vi-VN" sz="36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6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sau. 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67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0702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indent="179705"/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40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440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vi-VN" sz="44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4400" spc="1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sz="440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440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40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vi-VN" sz="440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40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vi-VN" sz="440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40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440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40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vi-VN" sz="440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440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Nam,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44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44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4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44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vi-VN" sz="44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4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44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vi-VN" sz="44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4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44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sz="44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vi-VN" sz="44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44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vi-VN" sz="44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vi-VN" sz="44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nhiều,</a:t>
            </a:r>
            <a:r>
              <a:rPr lang="vi-VN" sz="44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44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nghĩa,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cường,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vàng,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4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sz="44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44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44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44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44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44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vi-VN" sz="44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44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vi-VN" sz="44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vi-VN" sz="44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44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4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vi-VN" sz="44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tộc.</a:t>
            </a:r>
            <a:endParaRPr lang="vi-VN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46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43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0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04020155-8DCD-80CE-71C4-371721990C49}"/>
              </a:ext>
            </a:extLst>
          </p:cNvPr>
          <p:cNvSpPr/>
          <p:nvPr/>
        </p:nvSpPr>
        <p:spPr>
          <a:xfrm>
            <a:off x="76200" y="2209800"/>
            <a:ext cx="8915400" cy="1752600"/>
          </a:xfrm>
          <a:prstGeom prst="roundRect">
            <a:avLst>
              <a:gd name="adj" fmla="val 4929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2.3.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Thượng Đức (7/8/1974)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86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411EA1BB-F9DF-0E98-C1E2-FD330FAE186A}"/>
              </a:ext>
            </a:extLst>
          </p:cNvPr>
          <p:cNvSpPr/>
          <p:nvPr/>
        </p:nvSpPr>
        <p:spPr>
          <a:xfrm>
            <a:off x="609600" y="685800"/>
            <a:ext cx="7848600" cy="48006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thông tin, tư liệu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hãy nêu ý nghĩa của chiến thắng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3581400" y="5638800"/>
            <a:ext cx="1143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indent="179705" algn="just"/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vi-VN" sz="36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36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vi-VN" sz="36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vi-VN" sz="36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36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36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vi-VN" sz="36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36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36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Lãnh,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vi-VN" sz="36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36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Lộc,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spc="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45km.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Sơn,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vi-VN" sz="36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sông.</a:t>
            </a:r>
            <a:r>
              <a:rPr lang="vi-VN" sz="36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vi-VN" sz="36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vi-VN" sz="36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nước,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vi-VN" sz="3600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6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vi-VN" sz="36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36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vi-VN" sz="36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36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36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36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36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36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vi-VN" sz="36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vi-VN" sz="36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vi-VN" sz="36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cố,</a:t>
            </a:r>
            <a:r>
              <a:rPr lang="vi-VN" sz="36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hoàn.</a:t>
            </a:r>
            <a:r>
              <a:rPr lang="vi-VN" sz="3600" spc="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36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spc="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spc="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36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vi-VN" sz="3600" spc="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36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6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vi-VN" sz="3600" spc="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36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“Mắt</a:t>
            </a:r>
            <a:r>
              <a:rPr lang="vi-VN" sz="3600" spc="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vi-VN" sz="36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spc="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6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Rồng”,</a:t>
            </a:r>
            <a:r>
              <a:rPr lang="vi-VN" sz="3600" spc="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“cánh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thép”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phạm,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hào,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vi-VN" sz="36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36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36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36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vi-VN" sz="36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6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vi-VN" sz="36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Trung.</a:t>
            </a:r>
            <a:r>
              <a:rPr lang="vi-VN" sz="36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11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indent="179705" algn="just"/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vi-VN" sz="40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“mắt</a:t>
            </a:r>
            <a:r>
              <a:rPr lang="vi-VN" sz="40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ngọc”</a:t>
            </a:r>
            <a:r>
              <a:rPr lang="vi-VN" sz="40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này,</a:t>
            </a:r>
            <a:r>
              <a:rPr lang="vi-VN" sz="40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40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vi-VN" sz="40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40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vi-VN" sz="40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Minh.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nữa,</a:t>
            </a:r>
            <a:r>
              <a:rPr lang="vi-VN" sz="40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vi-VN" sz="40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sz="40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vi-VN" sz="40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0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vi-VN" sz="40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40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40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vi-VN" sz="40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40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40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40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vi-VN" sz="40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vi-VN" sz="40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vi-VN" sz="40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Nẵng.</a:t>
            </a:r>
            <a:r>
              <a:rPr lang="en-US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40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40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vi-VN" sz="40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trọng,</a:t>
            </a:r>
            <a:r>
              <a:rPr lang="vi-VN" sz="4000"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vi-VN" sz="40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40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40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vi-VN" sz="40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4000" spc="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Lộc,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Bàn,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Vang,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vi-VN" sz="40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vi-VN" sz="400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Nẵng.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indent="179705"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8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020155-8DCD-80CE-71C4-371721990C49}"/>
              </a:ext>
            </a:extLst>
          </p:cNvPr>
          <p:cNvSpPr/>
          <p:nvPr/>
        </p:nvSpPr>
        <p:spPr>
          <a:xfrm>
            <a:off x="647165" y="685800"/>
            <a:ext cx="8017097" cy="3200400"/>
          </a:xfrm>
          <a:prstGeom prst="roundRect">
            <a:avLst>
              <a:gd name="adj" fmla="val 4929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962400" y="4343400"/>
            <a:ext cx="1295400" cy="1219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235089"/>
            <a:ext cx="9067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4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4400"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44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4400"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44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29/7/1974,</a:t>
            </a:r>
            <a:r>
              <a:rPr lang="vi-VN" sz="4400"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44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4400"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vi-VN" sz="44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4400"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vi-VN" sz="44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vi-VN" sz="4400"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vi-VN" sz="44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44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Đức,</a:t>
            </a:r>
            <a:r>
              <a:rPr lang="vi-VN" sz="44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44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44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vi-VN" sz="44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công.</a:t>
            </a:r>
            <a:r>
              <a:rPr lang="vi-VN" sz="44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vi-VN" sz="44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4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44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vi-VN" sz="44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phu,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4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vi-VN" sz="44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vi-VN" sz="44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đầu,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vi-VN" sz="4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4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ngoài.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4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kích,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khăn.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vi-VN" sz="44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lại. 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3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9136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indent="179705"/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7/8/1974,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40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vi-VN" sz="4000" spc="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40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vi-VN" sz="40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4000"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quân địch. Hàng trăm tên lính địch tháo chạy đã bị bắt. Đến 8 giờ 15 phút 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7/8/1974,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vi-VN" sz="40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40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đổ.</a:t>
            </a:r>
            <a:r>
              <a:rPr lang="vi-VN" sz="40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0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40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40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40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Đức.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29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411EA1BB-F9DF-0E98-C1E2-FD330FAE186A}"/>
              </a:ext>
            </a:extLst>
          </p:cNvPr>
          <p:cNvSpPr/>
          <p:nvPr/>
        </p:nvSpPr>
        <p:spPr>
          <a:xfrm>
            <a:off x="990600" y="685800"/>
            <a:ext cx="7696200" cy="4343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hãy nêu ý nghĩa của chiến thắng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0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4000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40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thuật,</a:t>
            </a:r>
            <a:r>
              <a:rPr lang="vi-VN" sz="40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sự,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ngoặt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vi-VN" sz="40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Mỹ,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40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40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40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40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vi-VN" sz="40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40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trường.</a:t>
            </a:r>
            <a:r>
              <a:rPr lang="vi-VN" sz="4000"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“Chiến</a:t>
            </a:r>
            <a:r>
              <a:rPr lang="vi-VN" sz="4000"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 Thượng</a:t>
            </a:r>
            <a:r>
              <a:rPr lang="vi-VN" sz="40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vi-VN" sz="40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sz="40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40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40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vi-VN" sz="40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“cánh</a:t>
            </a:r>
            <a:r>
              <a:rPr lang="vi-VN" sz="40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40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thép”</a:t>
            </a:r>
            <a:r>
              <a:rPr lang="vi-VN" sz="40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40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40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40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40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vi-VN" sz="40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Nẵng,</a:t>
            </a:r>
            <a:r>
              <a:rPr lang="vi-VN" sz="40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40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40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40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40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vi-VN" sz="40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vi-VN" sz="40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40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40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vi-VN" sz="40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này.</a:t>
            </a:r>
            <a:r>
              <a:rPr lang="vi-VN" sz="40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5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59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"/>
            <a:ext cx="8991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16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762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96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6867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762000"/>
            <a:ext cx="6324600" cy="5029200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Chúc</a:t>
            </a: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các</a:t>
            </a: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em</a:t>
            </a: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học</a:t>
            </a: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tốt</a:t>
            </a:r>
            <a:endParaRPr 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54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"/>
            <a:ext cx="8686800" cy="469392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4038600" y="5029200"/>
            <a:ext cx="1295400" cy="990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2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1.Mẹ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2.Tượng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3.Mẹ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5.Tên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30/04/1975? 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6.Trong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0206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1.Mẹ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ĐB; 2010; 106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2.Tượng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 Cấm, Phú Thạnh, Tam Phú,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Kỳ, Quảng Nam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600" spc="12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3.Mẹ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17/02/1994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5.Tên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30/04/1975? 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6.Trong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5181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3200" y="26670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9136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36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36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36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36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vi-VN" sz="36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(Điện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Bàn)</a:t>
            </a:r>
            <a:r>
              <a:rPr lang="vi-VN" sz="3600" spc="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3600" spc="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vi-VN" sz="3600" spc="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vi-VN" sz="3600" spc="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3600" spc="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600" spc="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sz="3600" spc="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vi-VN" sz="3600" spc="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vi-VN" sz="3600" spc="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3600" spc="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3600" spc="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600" spc="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mạng,</a:t>
            </a:r>
            <a:r>
              <a:rPr lang="vi-VN" sz="3600" spc="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spc="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vi-VN" sz="3600" spc="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“đầu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vi-VN" sz="3600" spc="1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vi-VN" sz="3600" spc="1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gió”.</a:t>
            </a:r>
            <a:r>
              <a:rPr lang="vi-VN" sz="3600" spc="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3600" spc="1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3600" spc="1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vi-VN" sz="3600" spc="1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600" spc="1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vi-VN" sz="3600" spc="1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Pháp,</a:t>
            </a:r>
            <a:r>
              <a:rPr lang="vi-VN" sz="3600" spc="1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Mỹ,</a:t>
            </a:r>
            <a:r>
              <a:rPr lang="vi-VN" sz="3600" spc="1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3600" spc="1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3600" spc="1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600" spc="1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36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6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vi-VN" sz="36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vi-VN" sz="3600" spc="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6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36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vi-VN" sz="3600" spc="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trọng,</a:t>
            </a:r>
            <a:r>
              <a:rPr lang="vi-VN" sz="36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6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định,</a:t>
            </a:r>
            <a:r>
              <a:rPr lang="vi-VN" sz="36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3600" spc="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vi-VN" sz="3600" spc="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vi-VN" sz="3600" spc="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spc="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3600" spc="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vi-VN" sz="3600" spc="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3600" spc="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600" spc="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vi-VN" sz="3600" spc="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vi-VN" sz="3600" spc="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vi-VN" sz="3600" spc="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spc="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600" spc="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3600" spc="1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3600" spc="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3600" spc="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(1945</a:t>
            </a:r>
            <a:r>
              <a:rPr lang="vi-VN" sz="3600" spc="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1975).</a:t>
            </a:r>
            <a:r>
              <a:rPr lang="vi-VN" sz="3600" spc="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spc="12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i="1" spc="1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600" i="1" spc="1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i="1" spc="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i="1" spc="1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i="1" spc="1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spc="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spc="1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i="1" spc="1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600" i="1" spc="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i="1" spc="1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i="1" spc="1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751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04020155-8DCD-80CE-71C4-371721990C49}"/>
              </a:ext>
            </a:extLst>
          </p:cNvPr>
          <p:cNvSpPr/>
          <p:nvPr/>
        </p:nvSpPr>
        <p:spPr>
          <a:xfrm>
            <a:off x="152400" y="762000"/>
            <a:ext cx="8915400" cy="5105400"/>
          </a:xfrm>
          <a:prstGeom prst="roundRect">
            <a:avLst>
              <a:gd name="adj" fmla="val 4929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2405" algn="just">
              <a:lnSpc>
                <a:spcPct val="100000"/>
              </a:lnSpc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5400" b="1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5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5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5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5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5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5400" b="1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5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5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(1945 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b="1" spc="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1975) ở</a:t>
            </a:r>
            <a:r>
              <a:rPr lang="en-US" sz="5400" b="1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47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6213990</TotalTime>
  <Words>2409</Words>
  <Application>Microsoft Office PowerPoint</Application>
  <PresentationFormat>On-screen Show (4:3)</PresentationFormat>
  <Paragraphs>54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Quốc Ngô Phi</cp:lastModifiedBy>
  <cp:revision>380</cp:revision>
  <cp:lastPrinted>2007-04-25T23:03:38Z</cp:lastPrinted>
  <dcterms:created xsi:type="dcterms:W3CDTF">2013-08-05T12:45:55Z</dcterms:created>
  <dcterms:modified xsi:type="dcterms:W3CDTF">2025-01-21T01:55:03Z</dcterms:modified>
</cp:coreProperties>
</file>