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77"/>
  </p:notesMasterIdLst>
  <p:sldIdLst>
    <p:sldId id="336" r:id="rId2"/>
    <p:sldId id="391" r:id="rId3"/>
    <p:sldId id="594" r:id="rId4"/>
    <p:sldId id="699" r:id="rId5"/>
    <p:sldId id="700" r:id="rId6"/>
    <p:sldId id="701" r:id="rId7"/>
    <p:sldId id="702" r:id="rId8"/>
    <p:sldId id="592" r:id="rId9"/>
    <p:sldId id="491" r:id="rId10"/>
    <p:sldId id="553" r:id="rId11"/>
    <p:sldId id="595" r:id="rId12"/>
    <p:sldId id="598" r:id="rId13"/>
    <p:sldId id="649" r:id="rId14"/>
    <p:sldId id="597" r:id="rId15"/>
    <p:sldId id="596" r:id="rId16"/>
    <p:sldId id="599" r:id="rId17"/>
    <p:sldId id="648" r:id="rId18"/>
    <p:sldId id="600" r:id="rId19"/>
    <p:sldId id="650" r:id="rId20"/>
    <p:sldId id="651" r:id="rId21"/>
    <p:sldId id="601" r:id="rId22"/>
    <p:sldId id="502" r:id="rId23"/>
    <p:sldId id="501" r:id="rId24"/>
    <p:sldId id="652" r:id="rId25"/>
    <p:sldId id="566" r:id="rId26"/>
    <p:sldId id="602" r:id="rId27"/>
    <p:sldId id="609" r:id="rId28"/>
    <p:sldId id="656" r:id="rId29"/>
    <p:sldId id="653" r:id="rId30"/>
    <p:sldId id="680" r:id="rId31"/>
    <p:sldId id="654" r:id="rId32"/>
    <p:sldId id="646" r:id="rId33"/>
    <p:sldId id="640" r:id="rId34"/>
    <p:sldId id="610" r:id="rId35"/>
    <p:sldId id="657" r:id="rId36"/>
    <p:sldId id="611" r:id="rId37"/>
    <p:sldId id="607" r:id="rId38"/>
    <p:sldId id="658" r:id="rId39"/>
    <p:sldId id="608" r:id="rId40"/>
    <p:sldId id="612" r:id="rId41"/>
    <p:sldId id="659" r:id="rId42"/>
    <p:sldId id="660" r:id="rId43"/>
    <p:sldId id="616" r:id="rId44"/>
    <p:sldId id="613" r:id="rId45"/>
    <p:sldId id="614" r:id="rId46"/>
    <p:sldId id="615" r:id="rId47"/>
    <p:sldId id="550" r:id="rId48"/>
    <p:sldId id="681" r:id="rId49"/>
    <p:sldId id="661" r:id="rId50"/>
    <p:sldId id="682" r:id="rId51"/>
    <p:sldId id="683" r:id="rId52"/>
    <p:sldId id="665" r:id="rId53"/>
    <p:sldId id="685" r:id="rId54"/>
    <p:sldId id="684" r:id="rId55"/>
    <p:sldId id="686" r:id="rId56"/>
    <p:sldId id="666" r:id="rId57"/>
    <p:sldId id="687" r:id="rId58"/>
    <p:sldId id="668" r:id="rId59"/>
    <p:sldId id="669" r:id="rId60"/>
    <p:sldId id="688" r:id="rId61"/>
    <p:sldId id="689" r:id="rId62"/>
    <p:sldId id="670" r:id="rId63"/>
    <p:sldId id="690" r:id="rId64"/>
    <p:sldId id="637" r:id="rId65"/>
    <p:sldId id="675" r:id="rId66"/>
    <p:sldId id="674" r:id="rId67"/>
    <p:sldId id="673" r:id="rId68"/>
    <p:sldId id="691" r:id="rId69"/>
    <p:sldId id="676" r:id="rId70"/>
    <p:sldId id="692" r:id="rId71"/>
    <p:sldId id="677" r:id="rId72"/>
    <p:sldId id="693" r:id="rId73"/>
    <p:sldId id="694" r:id="rId74"/>
    <p:sldId id="679" r:id="rId75"/>
    <p:sldId id="695" r:id="rId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7BB8E12-1499-4748-82B6-9E8D31907F1F}">
          <p14:sldIdLst>
            <p14:sldId id="336"/>
            <p14:sldId id="391"/>
            <p14:sldId id="594"/>
            <p14:sldId id="699"/>
            <p14:sldId id="700"/>
            <p14:sldId id="701"/>
            <p14:sldId id="702"/>
            <p14:sldId id="592"/>
            <p14:sldId id="491"/>
            <p14:sldId id="553"/>
            <p14:sldId id="595"/>
            <p14:sldId id="598"/>
            <p14:sldId id="649"/>
            <p14:sldId id="597"/>
            <p14:sldId id="596"/>
            <p14:sldId id="599"/>
            <p14:sldId id="648"/>
            <p14:sldId id="600"/>
            <p14:sldId id="650"/>
            <p14:sldId id="651"/>
            <p14:sldId id="601"/>
            <p14:sldId id="502"/>
            <p14:sldId id="501"/>
            <p14:sldId id="652"/>
            <p14:sldId id="566"/>
            <p14:sldId id="602"/>
            <p14:sldId id="609"/>
            <p14:sldId id="656"/>
            <p14:sldId id="653"/>
            <p14:sldId id="680"/>
            <p14:sldId id="654"/>
            <p14:sldId id="646"/>
            <p14:sldId id="640"/>
            <p14:sldId id="610"/>
            <p14:sldId id="657"/>
            <p14:sldId id="611"/>
            <p14:sldId id="607"/>
            <p14:sldId id="658"/>
            <p14:sldId id="608"/>
            <p14:sldId id="612"/>
            <p14:sldId id="659"/>
            <p14:sldId id="660"/>
            <p14:sldId id="616"/>
            <p14:sldId id="613"/>
            <p14:sldId id="614"/>
            <p14:sldId id="615"/>
            <p14:sldId id="550"/>
            <p14:sldId id="681"/>
            <p14:sldId id="661"/>
            <p14:sldId id="682"/>
            <p14:sldId id="683"/>
            <p14:sldId id="665"/>
            <p14:sldId id="685"/>
            <p14:sldId id="684"/>
            <p14:sldId id="686"/>
            <p14:sldId id="666"/>
            <p14:sldId id="687"/>
            <p14:sldId id="668"/>
            <p14:sldId id="669"/>
            <p14:sldId id="688"/>
            <p14:sldId id="689"/>
            <p14:sldId id="670"/>
            <p14:sldId id="690"/>
            <p14:sldId id="637"/>
            <p14:sldId id="675"/>
            <p14:sldId id="674"/>
            <p14:sldId id="673"/>
            <p14:sldId id="691"/>
            <p14:sldId id="676"/>
            <p14:sldId id="692"/>
            <p14:sldId id="677"/>
            <p14:sldId id="693"/>
            <p14:sldId id="694"/>
            <p14:sldId id="679"/>
            <p14:sldId id="695"/>
          </p14:sldIdLst>
        </p14:section>
        <p14:section name="Untitled Section" id="{3B58D306-D478-4B2F-A32A-7D74E912701E}">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9"/>
    <a:srgbClr val="0000FF"/>
    <a:srgbClr val="F006C3"/>
    <a:srgbClr val="FFFF99"/>
    <a:srgbClr val="3ADCF2"/>
    <a:srgbClr val="FF5050"/>
    <a:srgbClr val="93F46C"/>
    <a:srgbClr val="DEBBA6"/>
    <a:srgbClr val="F98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092" autoAdjust="0"/>
    <p:restoredTop sz="86323" autoAdjust="0"/>
  </p:normalViewPr>
  <p:slideViewPr>
    <p:cSldViewPr snapToGrid="0">
      <p:cViewPr varScale="1">
        <p:scale>
          <a:sx n="64" d="100"/>
          <a:sy n="64" d="100"/>
        </p:scale>
        <p:origin x="784" y="4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44" d="100"/>
        <a:sy n="44" d="100"/>
      </p:scale>
      <p:origin x="0" y="-13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42C435-DC8E-45EF-B8F1-F81EF2F62400}" type="datetimeFigureOut">
              <a:rPr lang="en-US" smtClean="0"/>
              <a:t>1/21/2025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AA3B66-91D6-4396-8E33-8EB8D1B34F19}" type="slidenum">
              <a:rPr lang="en-US" smtClean="0"/>
              <a:t>‹#›</a:t>
            </a:fld>
            <a:endParaRPr lang="en-US"/>
          </a:p>
        </p:txBody>
      </p:sp>
    </p:spTree>
    <p:extLst>
      <p:ext uri="{BB962C8B-B14F-4D97-AF65-F5344CB8AC3E}">
        <p14:creationId xmlns:p14="http://schemas.microsoft.com/office/powerpoint/2010/main" val="3348140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1df9f72590e_0_3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1df9f72590e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4577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a:ln/>
        </p:spPr>
      </p:sp>
      <p:sp>
        <p:nvSpPr>
          <p:cNvPr id="13315"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等线"/>
            </a:endParaRPr>
          </a:p>
        </p:txBody>
      </p:sp>
      <p:sp>
        <p:nvSpPr>
          <p:cNvPr id="13316"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B20891C-546D-4E7E-9049-CF720C34D08A}" type="slidenum">
              <a:rPr lang="zh-CN" altLang="en-US" smtClean="0">
                <a:solidFill>
                  <a:srgbClr val="000000"/>
                </a:solidFill>
                <a:cs typeface="等线"/>
              </a:rPr>
              <a:pPr/>
              <a:t>60</a:t>
            </a:fld>
            <a:endParaRPr lang="zh-CN" altLang="en-US">
              <a:solidFill>
                <a:srgbClr val="000000"/>
              </a:solidFill>
              <a:cs typeface="等线"/>
            </a:endParaRPr>
          </a:p>
        </p:txBody>
      </p:sp>
    </p:spTree>
    <p:extLst>
      <p:ext uri="{BB962C8B-B14F-4D97-AF65-F5344CB8AC3E}">
        <p14:creationId xmlns:p14="http://schemas.microsoft.com/office/powerpoint/2010/main" val="3833434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a:ln/>
        </p:spPr>
      </p:sp>
      <p:sp>
        <p:nvSpPr>
          <p:cNvPr id="13315"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cs typeface="等线"/>
            </a:endParaRPr>
          </a:p>
        </p:txBody>
      </p:sp>
      <p:sp>
        <p:nvSpPr>
          <p:cNvPr id="13316"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B20891C-546D-4E7E-9049-CF720C34D08A}" type="slidenum">
              <a:rPr lang="zh-CN" altLang="en-US" smtClean="0">
                <a:solidFill>
                  <a:srgbClr val="000000"/>
                </a:solidFill>
                <a:cs typeface="等线"/>
              </a:rPr>
              <a:pPr/>
              <a:t>69</a:t>
            </a:fld>
            <a:endParaRPr lang="zh-CN" altLang="en-US">
              <a:solidFill>
                <a:srgbClr val="000000"/>
              </a:solidFill>
              <a:cs typeface="等线"/>
            </a:endParaRPr>
          </a:p>
        </p:txBody>
      </p:sp>
    </p:spTree>
    <p:extLst>
      <p:ext uri="{BB962C8B-B14F-4D97-AF65-F5344CB8AC3E}">
        <p14:creationId xmlns:p14="http://schemas.microsoft.com/office/powerpoint/2010/main" val="3337735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a:ln/>
        </p:spPr>
      </p:sp>
      <p:sp>
        <p:nvSpPr>
          <p:cNvPr id="13315"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cs typeface="等线"/>
            </a:endParaRPr>
          </a:p>
        </p:txBody>
      </p:sp>
      <p:sp>
        <p:nvSpPr>
          <p:cNvPr id="13316"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B20891C-546D-4E7E-9049-CF720C34D08A}" type="slidenum">
              <a:rPr lang="zh-CN" altLang="en-US" smtClean="0">
                <a:solidFill>
                  <a:srgbClr val="000000"/>
                </a:solidFill>
                <a:cs typeface="等线"/>
              </a:rPr>
              <a:pPr/>
              <a:t>70</a:t>
            </a:fld>
            <a:endParaRPr lang="zh-CN" altLang="en-US">
              <a:solidFill>
                <a:srgbClr val="000000"/>
              </a:solidFill>
              <a:cs typeface="等线"/>
            </a:endParaRPr>
          </a:p>
        </p:txBody>
      </p:sp>
    </p:spTree>
    <p:extLst>
      <p:ext uri="{BB962C8B-B14F-4D97-AF65-F5344CB8AC3E}">
        <p14:creationId xmlns:p14="http://schemas.microsoft.com/office/powerpoint/2010/main" val="829301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a:ln/>
        </p:spPr>
      </p:sp>
      <p:sp>
        <p:nvSpPr>
          <p:cNvPr id="13315"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cs typeface="等线"/>
            </a:endParaRPr>
          </a:p>
        </p:txBody>
      </p:sp>
      <p:sp>
        <p:nvSpPr>
          <p:cNvPr id="13316"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B20891C-546D-4E7E-9049-CF720C34D08A}" type="slidenum">
              <a:rPr lang="zh-CN" altLang="en-US" smtClean="0">
                <a:solidFill>
                  <a:srgbClr val="000000"/>
                </a:solidFill>
                <a:cs typeface="等线"/>
              </a:rPr>
              <a:pPr/>
              <a:t>73</a:t>
            </a:fld>
            <a:endParaRPr lang="zh-CN" altLang="en-US">
              <a:solidFill>
                <a:srgbClr val="000000"/>
              </a:solidFill>
              <a:cs typeface="等线"/>
            </a:endParaRPr>
          </a:p>
        </p:txBody>
      </p:sp>
    </p:spTree>
    <p:extLst>
      <p:ext uri="{BB962C8B-B14F-4D97-AF65-F5344CB8AC3E}">
        <p14:creationId xmlns:p14="http://schemas.microsoft.com/office/powerpoint/2010/main" val="3183417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a:ln/>
        </p:spPr>
      </p:sp>
      <p:sp>
        <p:nvSpPr>
          <p:cNvPr id="13315"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cs typeface="等线"/>
            </a:endParaRPr>
          </a:p>
        </p:txBody>
      </p:sp>
      <p:sp>
        <p:nvSpPr>
          <p:cNvPr id="13316"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B20891C-546D-4E7E-9049-CF720C34D08A}" type="slidenum">
              <a:rPr lang="zh-CN" altLang="en-US" smtClean="0">
                <a:solidFill>
                  <a:srgbClr val="000000"/>
                </a:solidFill>
                <a:cs typeface="等线"/>
              </a:rPr>
              <a:pPr/>
              <a:t>75</a:t>
            </a:fld>
            <a:endParaRPr lang="zh-CN" altLang="en-US">
              <a:solidFill>
                <a:srgbClr val="000000"/>
              </a:solidFill>
              <a:cs typeface="等线"/>
            </a:endParaRPr>
          </a:p>
        </p:txBody>
      </p:sp>
    </p:spTree>
    <p:extLst>
      <p:ext uri="{BB962C8B-B14F-4D97-AF65-F5344CB8AC3E}">
        <p14:creationId xmlns:p14="http://schemas.microsoft.com/office/powerpoint/2010/main" val="1508450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1df9f72590e_0_3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1df9f72590e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5838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1df9f72590e_0_3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1df9f72590e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6363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a:ln/>
        </p:spPr>
      </p:sp>
      <p:sp>
        <p:nvSpPr>
          <p:cNvPr id="13315"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等线"/>
            </a:endParaRPr>
          </a:p>
        </p:txBody>
      </p:sp>
      <p:sp>
        <p:nvSpPr>
          <p:cNvPr id="13316"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B20891C-546D-4E7E-9049-CF720C34D08A}" type="slidenum">
              <a:rPr lang="zh-CN" altLang="en-US" smtClean="0">
                <a:solidFill>
                  <a:srgbClr val="000000"/>
                </a:solidFill>
                <a:cs typeface="等线"/>
              </a:rPr>
              <a:pPr/>
              <a:t>49</a:t>
            </a:fld>
            <a:endParaRPr lang="zh-CN" altLang="en-US">
              <a:solidFill>
                <a:srgbClr val="000000"/>
              </a:solidFill>
              <a:cs typeface="等线"/>
            </a:endParaRPr>
          </a:p>
        </p:txBody>
      </p:sp>
    </p:spTree>
    <p:extLst>
      <p:ext uri="{BB962C8B-B14F-4D97-AF65-F5344CB8AC3E}">
        <p14:creationId xmlns:p14="http://schemas.microsoft.com/office/powerpoint/2010/main" val="2604100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a:ln/>
        </p:spPr>
      </p:sp>
      <p:sp>
        <p:nvSpPr>
          <p:cNvPr id="13315"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等线"/>
            </a:endParaRPr>
          </a:p>
        </p:txBody>
      </p:sp>
      <p:sp>
        <p:nvSpPr>
          <p:cNvPr id="13316"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B20891C-546D-4E7E-9049-CF720C34D08A}" type="slidenum">
              <a:rPr lang="zh-CN" altLang="en-US" smtClean="0">
                <a:solidFill>
                  <a:srgbClr val="000000"/>
                </a:solidFill>
                <a:cs typeface="等线"/>
              </a:rPr>
              <a:pPr/>
              <a:t>50</a:t>
            </a:fld>
            <a:endParaRPr lang="zh-CN" altLang="en-US">
              <a:solidFill>
                <a:srgbClr val="000000"/>
              </a:solidFill>
              <a:cs typeface="等线"/>
            </a:endParaRPr>
          </a:p>
        </p:txBody>
      </p:sp>
    </p:spTree>
    <p:extLst>
      <p:ext uri="{BB962C8B-B14F-4D97-AF65-F5344CB8AC3E}">
        <p14:creationId xmlns:p14="http://schemas.microsoft.com/office/powerpoint/2010/main" val="2903735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a:ln/>
        </p:spPr>
      </p:sp>
      <p:sp>
        <p:nvSpPr>
          <p:cNvPr id="13315"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等线"/>
            </a:endParaRPr>
          </a:p>
        </p:txBody>
      </p:sp>
      <p:sp>
        <p:nvSpPr>
          <p:cNvPr id="13316"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B20891C-546D-4E7E-9049-CF720C34D08A}" type="slidenum">
              <a:rPr lang="zh-CN" altLang="en-US" smtClean="0">
                <a:solidFill>
                  <a:srgbClr val="000000"/>
                </a:solidFill>
                <a:cs typeface="等线"/>
              </a:rPr>
              <a:pPr/>
              <a:t>51</a:t>
            </a:fld>
            <a:endParaRPr lang="zh-CN" altLang="en-US">
              <a:solidFill>
                <a:srgbClr val="000000"/>
              </a:solidFill>
              <a:cs typeface="等线"/>
            </a:endParaRPr>
          </a:p>
        </p:txBody>
      </p:sp>
    </p:spTree>
    <p:extLst>
      <p:ext uri="{BB962C8B-B14F-4D97-AF65-F5344CB8AC3E}">
        <p14:creationId xmlns:p14="http://schemas.microsoft.com/office/powerpoint/2010/main" val="322628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a:ln/>
        </p:spPr>
      </p:sp>
      <p:sp>
        <p:nvSpPr>
          <p:cNvPr id="13315"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等线"/>
            </a:endParaRPr>
          </a:p>
        </p:txBody>
      </p:sp>
      <p:sp>
        <p:nvSpPr>
          <p:cNvPr id="13316"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B20891C-546D-4E7E-9049-CF720C34D08A}" type="slidenum">
              <a:rPr lang="zh-CN" altLang="en-US" smtClean="0">
                <a:solidFill>
                  <a:srgbClr val="000000"/>
                </a:solidFill>
                <a:cs typeface="等线"/>
              </a:rPr>
              <a:pPr/>
              <a:t>52</a:t>
            </a:fld>
            <a:endParaRPr lang="zh-CN" altLang="en-US">
              <a:solidFill>
                <a:srgbClr val="000000"/>
              </a:solidFill>
              <a:cs typeface="等线"/>
            </a:endParaRPr>
          </a:p>
        </p:txBody>
      </p:sp>
    </p:spTree>
    <p:extLst>
      <p:ext uri="{BB962C8B-B14F-4D97-AF65-F5344CB8AC3E}">
        <p14:creationId xmlns:p14="http://schemas.microsoft.com/office/powerpoint/2010/main" val="378449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a:ln/>
        </p:spPr>
      </p:sp>
      <p:sp>
        <p:nvSpPr>
          <p:cNvPr id="13315"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等线"/>
            </a:endParaRPr>
          </a:p>
        </p:txBody>
      </p:sp>
      <p:sp>
        <p:nvSpPr>
          <p:cNvPr id="13316"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B20891C-546D-4E7E-9049-CF720C34D08A}" type="slidenum">
              <a:rPr lang="zh-CN" altLang="en-US" smtClean="0">
                <a:solidFill>
                  <a:srgbClr val="000000"/>
                </a:solidFill>
                <a:cs typeface="等线"/>
              </a:rPr>
              <a:pPr/>
              <a:t>58</a:t>
            </a:fld>
            <a:endParaRPr lang="zh-CN" altLang="en-US">
              <a:solidFill>
                <a:srgbClr val="000000"/>
              </a:solidFill>
              <a:cs typeface="等线"/>
            </a:endParaRPr>
          </a:p>
        </p:txBody>
      </p:sp>
    </p:spTree>
    <p:extLst>
      <p:ext uri="{BB962C8B-B14F-4D97-AF65-F5344CB8AC3E}">
        <p14:creationId xmlns:p14="http://schemas.microsoft.com/office/powerpoint/2010/main" val="959813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a:ln/>
        </p:spPr>
      </p:sp>
      <p:sp>
        <p:nvSpPr>
          <p:cNvPr id="13315"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等线"/>
            </a:endParaRPr>
          </a:p>
        </p:txBody>
      </p:sp>
      <p:sp>
        <p:nvSpPr>
          <p:cNvPr id="13316"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B20891C-546D-4E7E-9049-CF720C34D08A}" type="slidenum">
              <a:rPr lang="zh-CN" altLang="en-US" smtClean="0">
                <a:solidFill>
                  <a:srgbClr val="000000"/>
                </a:solidFill>
                <a:cs typeface="等线"/>
              </a:rPr>
              <a:pPr/>
              <a:t>59</a:t>
            </a:fld>
            <a:endParaRPr lang="zh-CN" altLang="en-US">
              <a:solidFill>
                <a:srgbClr val="000000"/>
              </a:solidFill>
              <a:cs typeface="等线"/>
            </a:endParaRPr>
          </a:p>
        </p:txBody>
      </p:sp>
    </p:spTree>
    <p:extLst>
      <p:ext uri="{BB962C8B-B14F-4D97-AF65-F5344CB8AC3E}">
        <p14:creationId xmlns:p14="http://schemas.microsoft.com/office/powerpoint/2010/main" val="885748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69D7F29-9208-47B8-BFAE-221977015D0A}"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ED0139-1AA7-4312-B087-4C77B2E5BB9E}" type="slidenum">
              <a:rPr lang="en-US" smtClean="0"/>
              <a:t>‹#›</a:t>
            </a:fld>
            <a:endParaRPr lang="en-US"/>
          </a:p>
        </p:txBody>
      </p:sp>
    </p:spTree>
    <p:extLst>
      <p:ext uri="{BB962C8B-B14F-4D97-AF65-F5344CB8AC3E}">
        <p14:creationId xmlns:p14="http://schemas.microsoft.com/office/powerpoint/2010/main" val="2209335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9D7F29-9208-47B8-BFAE-221977015D0A}"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ED0139-1AA7-4312-B087-4C77B2E5BB9E}" type="slidenum">
              <a:rPr lang="en-US" smtClean="0"/>
              <a:t>‹#›</a:t>
            </a:fld>
            <a:endParaRPr lang="en-US"/>
          </a:p>
        </p:txBody>
      </p:sp>
    </p:spTree>
    <p:extLst>
      <p:ext uri="{BB962C8B-B14F-4D97-AF65-F5344CB8AC3E}">
        <p14:creationId xmlns:p14="http://schemas.microsoft.com/office/powerpoint/2010/main" val="2321960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9D7F29-9208-47B8-BFAE-221977015D0A}"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ED0139-1AA7-4312-B087-4C77B2E5BB9E}" type="slidenum">
              <a:rPr lang="en-US" smtClean="0"/>
              <a:t>‹#›</a:t>
            </a:fld>
            <a:endParaRPr lang="en-US"/>
          </a:p>
        </p:txBody>
      </p:sp>
    </p:spTree>
    <p:extLst>
      <p:ext uri="{BB962C8B-B14F-4D97-AF65-F5344CB8AC3E}">
        <p14:creationId xmlns:p14="http://schemas.microsoft.com/office/powerpoint/2010/main" val="3452619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64"/>
        <p:cNvGrpSpPr/>
        <p:nvPr/>
      </p:nvGrpSpPr>
      <p:grpSpPr>
        <a:xfrm>
          <a:off x="0" y="0"/>
          <a:ext cx="0" cy="0"/>
          <a:chOff x="0" y="0"/>
          <a:chExt cx="0" cy="0"/>
        </a:xfrm>
      </p:grpSpPr>
      <p:sp>
        <p:nvSpPr>
          <p:cNvPr id="65" name="Google Shape;65;p10"/>
          <p:cNvSpPr txBox="1">
            <a:spLocks noGrp="1"/>
          </p:cNvSpPr>
          <p:nvPr>
            <p:ph type="title"/>
          </p:nvPr>
        </p:nvSpPr>
        <p:spPr>
          <a:xfrm>
            <a:off x="713289" y="3140481"/>
            <a:ext cx="4468200" cy="2022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600"/>
              <a:buNone/>
              <a:defRPr sz="4700">
                <a:latin typeface="Roboto"/>
                <a:ea typeface="Roboto"/>
                <a:cs typeface="Roboto"/>
                <a:sym typeface="Roboto"/>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66" name="Google Shape;66;p10"/>
          <p:cNvSpPr txBox="1">
            <a:spLocks noGrp="1"/>
          </p:cNvSpPr>
          <p:nvPr>
            <p:ph type="subTitle" idx="1"/>
          </p:nvPr>
        </p:nvSpPr>
        <p:spPr>
          <a:xfrm>
            <a:off x="712250" y="4961000"/>
            <a:ext cx="4878600" cy="580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800">
                <a:latin typeface="Roboto"/>
                <a:ea typeface="Roboto"/>
                <a:cs typeface="Roboto"/>
                <a:sym typeface="Roboto"/>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67" name="Google Shape;67;p10"/>
          <p:cNvSpPr txBox="1">
            <a:spLocks noGrp="1"/>
          </p:cNvSpPr>
          <p:nvPr>
            <p:ph type="title" idx="2"/>
          </p:nvPr>
        </p:nvSpPr>
        <p:spPr>
          <a:xfrm>
            <a:off x="866778" y="1397007"/>
            <a:ext cx="1286400" cy="1679600"/>
          </a:xfrm>
          <a:prstGeom prst="rect">
            <a:avLst/>
          </a:prstGeom>
          <a:solidFill>
            <a:schemeClr val="accent6"/>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sz="7200">
                <a:solidFill>
                  <a:schemeClr val="lt1"/>
                </a:solidFill>
                <a:latin typeface="Roboto"/>
                <a:ea typeface="Roboto"/>
                <a:cs typeface="Roboto"/>
                <a:sym typeface="Roboto"/>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68" name="Google Shape;68;p10"/>
          <p:cNvSpPr/>
          <p:nvPr/>
        </p:nvSpPr>
        <p:spPr>
          <a:xfrm>
            <a:off x="8787125" y="6300867"/>
            <a:ext cx="57300" cy="76400"/>
          </a:xfrm>
          <a:prstGeom prst="ellipse">
            <a:avLst/>
          </a:prstGeom>
          <a:solidFill>
            <a:srgbClr val="C0CAE6">
              <a:alpha val="4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Tree>
    <p:extLst>
      <p:ext uri="{BB962C8B-B14F-4D97-AF65-F5344CB8AC3E}">
        <p14:creationId xmlns:p14="http://schemas.microsoft.com/office/powerpoint/2010/main" val="4249802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b="1">
                <a:solidFill>
                  <a:srgbClr val="57A920"/>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endParaRPr lang="vi-VN" dirty="0"/>
          </a:p>
        </p:txBody>
      </p:sp>
      <p:sp>
        <p:nvSpPr>
          <p:cNvPr id="4" name="Date Placeholder 3"/>
          <p:cNvSpPr>
            <a:spLocks noGrp="1"/>
          </p:cNvSpPr>
          <p:nvPr>
            <p:ph type="dt" sz="half" idx="10"/>
          </p:nvPr>
        </p:nvSpPr>
        <p:spPr/>
        <p:txBody>
          <a:bodyPr/>
          <a:lstStyle/>
          <a:p>
            <a:fld id="{FFF2A0F5-18D0-4BE3-9589-D138DD250653}" type="datetimeFigureOut">
              <a:rPr lang="vi-VN" smtClean="0"/>
              <a:t>21/01/2025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C7571AC-F76B-4CB1-9A28-1EC2740A21DF}" type="slidenum">
              <a:rPr lang="vi-VN" smtClean="0"/>
              <a:t>‹#›</a:t>
            </a:fld>
            <a:endParaRPr lang="vi-VN"/>
          </a:p>
        </p:txBody>
      </p:sp>
    </p:spTree>
    <p:extLst>
      <p:ext uri="{BB962C8B-B14F-4D97-AF65-F5344CB8AC3E}">
        <p14:creationId xmlns:p14="http://schemas.microsoft.com/office/powerpoint/2010/main" val="2152532468"/>
      </p:ext>
    </p:extLst>
  </p:cSld>
  <p:clrMapOvr>
    <a:masterClrMapping/>
  </p:clrMapOvr>
  <p:extLst>
    <p:ext uri="{DCECCB84-F9BA-43D5-87BE-67443E8EF086}">
      <p15:sldGuideLst xmlns:p15="http://schemas.microsoft.com/office/powerpoint/2012/main">
        <p15:guide id="1" orient="horz" pos="144">
          <p15:clr>
            <a:srgbClr val="FBAE40"/>
          </p15:clr>
        </p15:guide>
        <p15:guide id="2" pos="240">
          <p15:clr>
            <a:srgbClr val="FBAE40"/>
          </p15:clr>
        </p15:guide>
        <p15:guide id="3" pos="7464">
          <p15:clr>
            <a:srgbClr val="FBAE40"/>
          </p15:clr>
        </p15:guide>
        <p15:guide id="4" orient="horz" pos="417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9D7F29-9208-47B8-BFAE-221977015D0A}"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ED0139-1AA7-4312-B087-4C77B2E5BB9E}" type="slidenum">
              <a:rPr lang="en-US" smtClean="0"/>
              <a:t>‹#›</a:t>
            </a:fld>
            <a:endParaRPr lang="en-US"/>
          </a:p>
        </p:txBody>
      </p:sp>
    </p:spTree>
    <p:extLst>
      <p:ext uri="{BB962C8B-B14F-4D97-AF65-F5344CB8AC3E}">
        <p14:creationId xmlns:p14="http://schemas.microsoft.com/office/powerpoint/2010/main" val="4139339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9D7F29-9208-47B8-BFAE-221977015D0A}"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ED0139-1AA7-4312-B087-4C77B2E5BB9E}" type="slidenum">
              <a:rPr lang="en-US" smtClean="0"/>
              <a:t>‹#›</a:t>
            </a:fld>
            <a:endParaRPr lang="en-US"/>
          </a:p>
        </p:txBody>
      </p:sp>
    </p:spTree>
    <p:extLst>
      <p:ext uri="{BB962C8B-B14F-4D97-AF65-F5344CB8AC3E}">
        <p14:creationId xmlns:p14="http://schemas.microsoft.com/office/powerpoint/2010/main" val="3702125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9D7F29-9208-47B8-BFAE-221977015D0A}"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ED0139-1AA7-4312-B087-4C77B2E5BB9E}" type="slidenum">
              <a:rPr lang="en-US" smtClean="0"/>
              <a:t>‹#›</a:t>
            </a:fld>
            <a:endParaRPr lang="en-US"/>
          </a:p>
        </p:txBody>
      </p:sp>
    </p:spTree>
    <p:extLst>
      <p:ext uri="{BB962C8B-B14F-4D97-AF65-F5344CB8AC3E}">
        <p14:creationId xmlns:p14="http://schemas.microsoft.com/office/powerpoint/2010/main" val="1900408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9D7F29-9208-47B8-BFAE-221977015D0A}" type="datetimeFigureOut">
              <a:rPr lang="en-US" smtClean="0"/>
              <a:t>1/21/2025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ED0139-1AA7-4312-B087-4C77B2E5BB9E}" type="slidenum">
              <a:rPr lang="en-US" smtClean="0"/>
              <a:t>‹#›</a:t>
            </a:fld>
            <a:endParaRPr lang="en-US"/>
          </a:p>
        </p:txBody>
      </p:sp>
    </p:spTree>
    <p:extLst>
      <p:ext uri="{BB962C8B-B14F-4D97-AF65-F5344CB8AC3E}">
        <p14:creationId xmlns:p14="http://schemas.microsoft.com/office/powerpoint/2010/main" val="2124177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9D7F29-9208-47B8-BFAE-221977015D0A}" type="datetimeFigureOut">
              <a:rPr lang="en-US" smtClean="0"/>
              <a:t>1/21/2025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ED0139-1AA7-4312-B087-4C77B2E5BB9E}" type="slidenum">
              <a:rPr lang="en-US" smtClean="0"/>
              <a:t>‹#›</a:t>
            </a:fld>
            <a:endParaRPr lang="en-US"/>
          </a:p>
        </p:txBody>
      </p:sp>
    </p:spTree>
    <p:extLst>
      <p:ext uri="{BB962C8B-B14F-4D97-AF65-F5344CB8AC3E}">
        <p14:creationId xmlns:p14="http://schemas.microsoft.com/office/powerpoint/2010/main" val="3404553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9D7F29-9208-47B8-BFAE-221977015D0A}" type="datetimeFigureOut">
              <a:rPr lang="en-US" smtClean="0"/>
              <a:t>1/21/2025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ED0139-1AA7-4312-B087-4C77B2E5BB9E}" type="slidenum">
              <a:rPr lang="en-US" smtClean="0"/>
              <a:t>‹#›</a:t>
            </a:fld>
            <a:endParaRPr lang="en-US"/>
          </a:p>
        </p:txBody>
      </p:sp>
    </p:spTree>
    <p:extLst>
      <p:ext uri="{BB962C8B-B14F-4D97-AF65-F5344CB8AC3E}">
        <p14:creationId xmlns:p14="http://schemas.microsoft.com/office/powerpoint/2010/main" val="766978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69D7F29-9208-47B8-BFAE-221977015D0A}"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ED0139-1AA7-4312-B087-4C77B2E5BB9E}" type="slidenum">
              <a:rPr lang="en-US" smtClean="0"/>
              <a:t>‹#›</a:t>
            </a:fld>
            <a:endParaRPr lang="en-US"/>
          </a:p>
        </p:txBody>
      </p:sp>
    </p:spTree>
    <p:extLst>
      <p:ext uri="{BB962C8B-B14F-4D97-AF65-F5344CB8AC3E}">
        <p14:creationId xmlns:p14="http://schemas.microsoft.com/office/powerpoint/2010/main" val="2788240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69D7F29-9208-47B8-BFAE-221977015D0A}"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ED0139-1AA7-4312-B087-4C77B2E5BB9E}" type="slidenum">
              <a:rPr lang="en-US" smtClean="0"/>
              <a:t>‹#›</a:t>
            </a:fld>
            <a:endParaRPr lang="en-US"/>
          </a:p>
        </p:txBody>
      </p:sp>
    </p:spTree>
    <p:extLst>
      <p:ext uri="{BB962C8B-B14F-4D97-AF65-F5344CB8AC3E}">
        <p14:creationId xmlns:p14="http://schemas.microsoft.com/office/powerpoint/2010/main" val="1902980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69D7F29-9208-47B8-BFAE-221977015D0A}" type="datetimeFigureOut">
              <a:rPr lang="en-US" smtClean="0"/>
              <a:t>1/21/2025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CED0139-1AA7-4312-B087-4C77B2E5BB9E}" type="slidenum">
              <a:rPr lang="en-US" smtClean="0"/>
              <a:t>‹#›</a:t>
            </a:fld>
            <a:endParaRPr lang="en-US"/>
          </a:p>
        </p:txBody>
      </p:sp>
    </p:spTree>
    <p:extLst>
      <p:ext uri="{BB962C8B-B14F-4D97-AF65-F5344CB8AC3E}">
        <p14:creationId xmlns:p14="http://schemas.microsoft.com/office/powerpoint/2010/main" val="190890900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flower-wallpapers-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bwMode="auto">
          <a:xfrm>
            <a:off x="381000" y="838200"/>
            <a:ext cx="8153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eaLnBrk="0" fontAlgn="base" hangingPunct="0">
              <a:spcAft>
                <a:spcPct val="0"/>
              </a:spcAft>
            </a:pPr>
            <a:r>
              <a:rPr lang="en-US" sz="3600" b="1" i="1" dirty="0">
                <a:solidFill>
                  <a:srgbClr val="FF0000"/>
                </a:solidFill>
                <a:latin typeface="Times New Roman" pitchFamily="18" charset="0"/>
              </a:rPr>
              <a:t>CHÀO MỪNG QUÝ THẦY CÔ  </a:t>
            </a:r>
            <a:r>
              <a:rPr lang="en-US" sz="3600" b="1" i="1">
                <a:solidFill>
                  <a:srgbClr val="FF0000"/>
                </a:solidFill>
                <a:latin typeface="Times New Roman" pitchFamily="18" charset="0"/>
              </a:rPr>
              <a:t>GIÁO  </a:t>
            </a:r>
            <a:r>
              <a:rPr lang="en-US" sz="3600" b="1" i="1" dirty="0">
                <a:solidFill>
                  <a:srgbClr val="FF0000"/>
                </a:solidFill>
                <a:latin typeface="Times New Roman" pitchFamily="18" charset="0"/>
              </a:rPr>
              <a:t>VỀ DỰ </a:t>
            </a:r>
            <a:r>
              <a:rPr lang="en-US" sz="3600" b="1" i="1">
                <a:solidFill>
                  <a:srgbClr val="FF0000"/>
                </a:solidFill>
                <a:latin typeface="Times New Roman" pitchFamily="18" charset="0"/>
              </a:rPr>
              <a:t>GIỜ  THĂM LỚP!</a:t>
            </a:r>
            <a:endParaRPr lang="en-US" dirty="0">
              <a:solidFill>
                <a:schemeClr val="tx2"/>
              </a:solidFill>
              <a:latin typeface="Arial" pitchFamily="34" charset="0"/>
            </a:endParaRPr>
          </a:p>
        </p:txBody>
      </p:sp>
    </p:spTree>
    <p:extLst>
      <p:ext uri="{BB962C8B-B14F-4D97-AF65-F5344CB8AC3E}">
        <p14:creationId xmlns:p14="http://schemas.microsoft.com/office/powerpoint/2010/main" val="3142091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8" name="Google Shape;388;p37"/>
          <p:cNvSpPr txBox="1">
            <a:spLocks noGrp="1"/>
          </p:cNvSpPr>
          <p:nvPr>
            <p:ph type="title" idx="2"/>
          </p:nvPr>
        </p:nvSpPr>
        <p:spPr>
          <a:xfrm>
            <a:off x="649938" y="2124709"/>
            <a:ext cx="1291800" cy="1074600"/>
          </a:xfrm>
          <a:prstGeom prst="rect">
            <a:avLst/>
          </a:prstGeom>
          <a:solidFill>
            <a:schemeClr val="accent1"/>
          </a:solidFill>
        </p:spPr>
        <p:style>
          <a:lnRef idx="0">
            <a:schemeClr val="accent4"/>
          </a:lnRef>
          <a:fillRef idx="3">
            <a:schemeClr val="accent4"/>
          </a:fillRef>
          <a:effectRef idx="3">
            <a:schemeClr val="accent4"/>
          </a:effectRef>
          <a:fontRef idx="minor">
            <a:schemeClr val="lt1"/>
          </a:fontRef>
        </p:style>
        <p:txBody>
          <a:bodyPr spcFirstLastPara="1" vert="horz" wrap="square" lIns="91425" tIns="91425" rIns="91425" bIns="91425" rtlCol="0" anchor="ctr" anchorCtr="0">
            <a:noAutofit/>
          </a:bodyPr>
          <a:lstStyle/>
          <a:p>
            <a:r>
              <a:rPr lang="en-US" dirty="0">
                <a:solidFill>
                  <a:srgbClr val="FF0000"/>
                </a:solidFill>
                <a:latin typeface="Times New Roman" panose="02020603050405020304" pitchFamily="18" charset="0"/>
                <a:cs typeface="Times New Roman" panose="02020603050405020304" pitchFamily="18" charset="0"/>
              </a:rPr>
              <a:t>1</a:t>
            </a:r>
            <a:endParaRPr dirty="0">
              <a:solidFill>
                <a:srgbClr val="FF0000"/>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16420C50-29F6-411D-8877-CED8E0154B08}"/>
              </a:ext>
            </a:extLst>
          </p:cNvPr>
          <p:cNvPicPr>
            <a:picLocks noChangeAspect="1"/>
          </p:cNvPicPr>
          <p:nvPr/>
        </p:nvPicPr>
        <p:blipFill>
          <a:blip r:embed="rId3"/>
          <a:stretch>
            <a:fillRect/>
          </a:stretch>
        </p:blipFill>
        <p:spPr>
          <a:xfrm>
            <a:off x="8459791" y="5365441"/>
            <a:ext cx="617046" cy="571500"/>
          </a:xfrm>
          <a:prstGeom prst="rect">
            <a:avLst/>
          </a:prstGeom>
        </p:spPr>
      </p:pic>
      <p:sp>
        <p:nvSpPr>
          <p:cNvPr id="2" name="Rectangle 1"/>
          <p:cNvSpPr/>
          <p:nvPr/>
        </p:nvSpPr>
        <p:spPr>
          <a:xfrm>
            <a:off x="2123957" y="1813560"/>
            <a:ext cx="6659195" cy="1938992"/>
          </a:xfrm>
          <a:prstGeom prst="rect">
            <a:avLst/>
          </a:prstGeom>
        </p:spPr>
        <p:txBody>
          <a:bodyPr wrap="none">
            <a:spAutoFit/>
          </a:bodyPr>
          <a:lstStyle/>
          <a:p>
            <a:r>
              <a:rPr lang="en-US" sz="4000" dirty="0" err="1">
                <a:solidFill>
                  <a:srgbClr val="FF0000"/>
                </a:solidFill>
                <a:latin typeface="Times New Roman" panose="02020603050405020304" pitchFamily="18" charset="0"/>
                <a:cs typeface="Times New Roman" panose="02020603050405020304" pitchFamily="18" charset="0"/>
              </a:rPr>
              <a:t>Một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số</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ngành</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nghề</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mà</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địa</a:t>
            </a:r>
            <a:r>
              <a:rPr lang="en-US" sz="4000" dirty="0">
                <a:solidFill>
                  <a:srgbClr val="FF0000"/>
                </a:solidFill>
                <a:latin typeface="Times New Roman" panose="02020603050405020304" pitchFamily="18" charset="0"/>
                <a:cs typeface="Times New Roman" panose="02020603050405020304" pitchFamily="18" charset="0"/>
              </a:rPr>
              <a:t> </a:t>
            </a:r>
          </a:p>
          <a:p>
            <a:r>
              <a:rPr lang="en-US" sz="4000" dirty="0" err="1">
                <a:solidFill>
                  <a:srgbClr val="FF0000"/>
                </a:solidFill>
                <a:latin typeface="Times New Roman" panose="02020603050405020304" pitchFamily="18" charset="0"/>
                <a:cs typeface="Times New Roman" panose="02020603050405020304" pitchFamily="18" charset="0"/>
              </a:rPr>
              <a:t>phương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có</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nhu</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cầu</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tuyển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dụng</a:t>
            </a:r>
            <a:r>
              <a:rPr lang="en-US" sz="4000" dirty="0">
                <a:solidFill>
                  <a:srgbClr val="FF0000"/>
                </a:solidFill>
                <a:latin typeface="Times New Roman" panose="02020603050405020304" pitchFamily="18" charset="0"/>
                <a:cs typeface="Times New Roman" panose="02020603050405020304" pitchFamily="18" charset="0"/>
              </a:rPr>
              <a:t> </a:t>
            </a:r>
          </a:p>
          <a:p>
            <a:r>
              <a:rPr lang="en-US" sz="4000" dirty="0" err="1">
                <a:solidFill>
                  <a:srgbClr val="FF0000"/>
                </a:solidFill>
                <a:latin typeface="Times New Roman" panose="02020603050405020304" pitchFamily="18" charset="0"/>
                <a:cs typeface="Times New Roman" panose="02020603050405020304" pitchFamily="18" charset="0"/>
              </a:rPr>
              <a:t>nguồn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lao</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động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cao</a:t>
            </a:r>
            <a:endParaRPr lang="en-US" sz="4000" dirty="0">
              <a:solidFill>
                <a:srgbClr val="FF0000"/>
              </a:solidFill>
            </a:endParaRPr>
          </a:p>
        </p:txBody>
      </p:sp>
    </p:spTree>
    <p:extLst>
      <p:ext uri="{BB962C8B-B14F-4D97-AF65-F5344CB8AC3E}">
        <p14:creationId xmlns:p14="http://schemas.microsoft.com/office/powerpoint/2010/main" val="726707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2600" y="393700"/>
            <a:ext cx="1592263" cy="159702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Cloud Callout 6"/>
          <p:cNvSpPr/>
          <p:nvPr/>
        </p:nvSpPr>
        <p:spPr>
          <a:xfrm>
            <a:off x="1828800" y="809625"/>
            <a:ext cx="7162800" cy="4341495"/>
          </a:xfrm>
          <a:prstGeom prst="cloudCallout">
            <a:avLst>
              <a:gd name="adj1" fmla="val -66309"/>
              <a:gd name="adj2" fmla="val -14935"/>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anchor="ctr"/>
          <a:lstStyle/>
          <a:p>
            <a:r>
              <a:rPr lang="en-US" sz="4000" dirty="0" err="1">
                <a:solidFill>
                  <a:srgbClr val="FF0000"/>
                </a:solidFill>
                <a:latin typeface="Times New Roman" panose="02020603050405020304" pitchFamily="18" charset="0"/>
                <a:cs typeface="Times New Roman" panose="02020603050405020304" pitchFamily="18" charset="0"/>
              </a:rPr>
              <a:t>Em</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hãy</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kể</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tên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một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số</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ngành</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nghề</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mà</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địa</a:t>
            </a:r>
            <a:r>
              <a:rPr lang="en-US" sz="4000" dirty="0">
                <a:solidFill>
                  <a:srgbClr val="FF0000"/>
                </a:solidFill>
                <a:latin typeface="Times New Roman" panose="02020603050405020304" pitchFamily="18" charset="0"/>
                <a:cs typeface="Times New Roman" panose="02020603050405020304" pitchFamily="18" charset="0"/>
              </a:rPr>
              <a:t> </a:t>
            </a:r>
          </a:p>
          <a:p>
            <a:r>
              <a:rPr lang="en-US" sz="4000" dirty="0" err="1">
                <a:solidFill>
                  <a:srgbClr val="FF0000"/>
                </a:solidFill>
                <a:latin typeface="Times New Roman" panose="02020603050405020304" pitchFamily="18" charset="0"/>
                <a:cs typeface="Times New Roman" panose="02020603050405020304" pitchFamily="18" charset="0"/>
              </a:rPr>
              <a:t>phương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có</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nhu</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cầu</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tuyển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dụng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nguồn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lao</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động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cao</a:t>
            </a:r>
            <a:endParaRPr lang="en-US" sz="4000" dirty="0">
              <a:solidFill>
                <a:srgbClr val="FF0000"/>
              </a:solidFill>
            </a:endParaRPr>
          </a:p>
        </p:txBody>
      </p:sp>
      <p:pic>
        <p:nvPicPr>
          <p:cNvPr id="13316"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5325" y="6175375"/>
            <a:ext cx="6175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6217255"/>
      </p:ext>
    </p:extLst>
  </p:cSld>
  <p:clrMapOvr>
    <a:masterClrMapping/>
  </p:clrMapOvr>
  <p:transition spd="slow">
    <p:circl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 y="108079"/>
            <a:ext cx="9022080" cy="6863417"/>
          </a:xfrm>
          <a:prstGeom prst="rect">
            <a:avLst/>
          </a:prstGeom>
        </p:spPr>
        <p:txBody>
          <a:bodyPr wrap="square">
            <a:spAutoFit/>
          </a:bodyPr>
          <a:lstStyle/>
          <a:p>
            <a:r>
              <a:rPr lang="vi-VN" sz="4000" dirty="0">
                <a:solidFill>
                  <a:srgbClr val="002060"/>
                </a:solidFill>
                <a:latin typeface="+mj-lt"/>
              </a:rPr>
              <a:t>Năm 2023, tổng số lao động từ 15 tuổi trở lên của Quảng Nam là 930.960 người, chiếm hơn 55% dân số toàn tỉnh; lực lượng lao động đang làm việc là 929.035 người. Đáng chú ý, tỷ lệ lao động đã qua đào tạo đạt 72,2%.</a:t>
            </a:r>
            <a:endParaRPr lang="en-US" sz="4000" dirty="0">
              <a:solidFill>
                <a:srgbClr val="002060"/>
              </a:solidFill>
              <a:latin typeface="+mj-lt"/>
            </a:endParaRPr>
          </a:p>
          <a:p>
            <a:r>
              <a:rPr lang="vi-VN" sz="4000" dirty="0">
                <a:solidFill>
                  <a:srgbClr val="002060"/>
                </a:solidFill>
                <a:latin typeface="+mj-lt"/>
              </a:rPr>
              <a:t>Với nguồn nhân lực dồi dào, công tác giải quyết việc làm cho người lao động trên địa bàn tỉnh được thực hiện khá tốt cùng với việc tập trung nâng cao chất lượng nhân lực đã góp phần tăng năng suất lao động.</a:t>
            </a:r>
            <a:endParaRPr lang="en-US" sz="4000" dirty="0">
              <a:solidFill>
                <a:srgbClr val="002060"/>
              </a:solidFill>
              <a:latin typeface="+mj-lt"/>
            </a:endParaRPr>
          </a:p>
        </p:txBody>
      </p:sp>
    </p:spTree>
    <p:extLst>
      <p:ext uri="{BB962C8B-B14F-4D97-AF65-F5344CB8AC3E}">
        <p14:creationId xmlns:p14="http://schemas.microsoft.com/office/powerpoint/2010/main" val="1127514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10865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3360" y="-7144"/>
            <a:ext cx="8763000" cy="6740307"/>
          </a:xfrm>
          <a:prstGeom prst="rect">
            <a:avLst/>
          </a:prstGeom>
        </p:spPr>
        <p:txBody>
          <a:bodyPr wrap="square">
            <a:spAutoFit/>
          </a:bodyPr>
          <a:lstStyle/>
          <a:p>
            <a:r>
              <a:rPr lang="vi-VN" sz="4800" dirty="0">
                <a:solidFill>
                  <a:srgbClr val="002060"/>
                </a:solidFill>
                <a:latin typeface="+mj-lt"/>
              </a:rPr>
              <a:t>Năm 2023, tỷ lệ lao động đã qu</a:t>
            </a:r>
            <a:r>
              <a:rPr lang="en-US" sz="4800" dirty="0">
                <a:solidFill>
                  <a:srgbClr val="002060"/>
                </a:solidFill>
                <a:latin typeface="Times New Roman" panose="02020603050405020304" pitchFamily="18" charset="0"/>
                <a:cs typeface="Times New Roman" panose="02020603050405020304" pitchFamily="18" charset="0"/>
              </a:rPr>
              <a:t>a</a:t>
            </a:r>
            <a:r>
              <a:rPr lang="vi-VN" sz="4800" dirty="0">
                <a:solidFill>
                  <a:srgbClr val="002060"/>
                </a:solidFill>
                <a:latin typeface="Times New Roman" panose="02020603050405020304" pitchFamily="18" charset="0"/>
                <a:cs typeface="Times New Roman" panose="02020603050405020304" pitchFamily="18" charset="0"/>
              </a:rPr>
              <a:t> </a:t>
            </a:r>
            <a:r>
              <a:rPr lang="vi-VN" sz="4800" dirty="0">
                <a:solidFill>
                  <a:srgbClr val="002060"/>
                </a:solidFill>
                <a:latin typeface="+mj-lt"/>
              </a:rPr>
              <a:t>đào tạo đạt 72,2%; trong đó có bằng, chứng chỉ 34,7%. Cơ cấu lao động có sự chuyển dịch mạnh mẽ, theo hướng tích cực; tỷ trọng lao động tham gia hoạt động kinh tế trong lĩnh vực công nghiệp, xây dựng và lĩnh vực thương mại dịch vụ tăng đều.</a:t>
            </a:r>
            <a:endParaRPr lang="en-US" sz="4800" dirty="0">
              <a:solidFill>
                <a:srgbClr val="002060"/>
              </a:solidFill>
              <a:latin typeface="+mj-lt"/>
            </a:endParaRPr>
          </a:p>
        </p:txBody>
      </p:sp>
    </p:spTree>
    <p:extLst>
      <p:ext uri="{BB962C8B-B14F-4D97-AF65-F5344CB8AC3E}">
        <p14:creationId xmlns:p14="http://schemas.microsoft.com/office/powerpoint/2010/main" val="2860631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37220"/>
            <a:ext cx="8961120" cy="6524863"/>
          </a:xfrm>
          <a:prstGeom prst="rect">
            <a:avLst/>
          </a:prstGeom>
        </p:spPr>
        <p:txBody>
          <a:bodyPr wrap="square">
            <a:spAutoFit/>
          </a:bodyPr>
          <a:lstStyle/>
          <a:p>
            <a:r>
              <a:rPr lang="vi-VN" sz="3800" dirty="0">
                <a:solidFill>
                  <a:srgbClr val="002060"/>
                </a:solidFill>
                <a:latin typeface="+mj-lt"/>
              </a:rPr>
              <a:t>Tỷ trọng lao động tham gia hoạt động kinh tế trong lĩnh vực nông, lâm, thủy sản giảm từ 40,34% năm 2019 xuống còn 33,91% năm 2023, tỷ lệ này phù hợp với cơ cấu nền kinh tế và mục tiêu của Nghị quyết số 39 ngày 15/1/2019 của Bộ Chính trị về nâng cao hiệu quả quản lý, khai thác, sử dụng và phát huy các nguồn lực của nền kinh tế. (Nghị quyết 39 đặt mục tiêu đến năm 2025, tỷ trọng lao động làm việc trong lĩnh vực nông, lâm, thủy sản còn dưới 33% tổng số lao động).</a:t>
            </a:r>
            <a:endParaRPr lang="en-US" sz="3800" dirty="0">
              <a:solidFill>
                <a:srgbClr val="002060"/>
              </a:solidFill>
              <a:latin typeface="+mj-lt"/>
            </a:endParaRPr>
          </a:p>
        </p:txBody>
      </p:sp>
    </p:spTree>
    <p:extLst>
      <p:ext uri="{BB962C8B-B14F-4D97-AF65-F5344CB8AC3E}">
        <p14:creationId xmlns:p14="http://schemas.microsoft.com/office/powerpoint/2010/main" val="2678823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8120" y="184279"/>
            <a:ext cx="8549640" cy="6001643"/>
          </a:xfrm>
          <a:prstGeom prst="rect">
            <a:avLst/>
          </a:prstGeom>
        </p:spPr>
        <p:txBody>
          <a:bodyPr wrap="square">
            <a:spAutoFit/>
          </a:bodyPr>
          <a:lstStyle/>
          <a:p>
            <a:r>
              <a:rPr lang="vi-VN" sz="4800" dirty="0">
                <a:solidFill>
                  <a:srgbClr val="002060"/>
                </a:solidFill>
                <a:latin typeface="+mj-lt"/>
              </a:rPr>
              <a:t>Năm 2023, toàn tỉnh có 1.509 lao động đi làm việc ở nước ngoài theo hợp đồng (đạt 125,75% kế hoạch năm). Tỷ lệ lao động thất nghiệp khu vực thành thị 4%; tổng số lao động được tạo việc làm tăng thêm là 5.618 người (đạt 35,11% kế hoạch).</a:t>
            </a:r>
            <a:endParaRPr lang="en-US" sz="4800" dirty="0">
              <a:solidFill>
                <a:srgbClr val="002060"/>
              </a:solidFill>
              <a:latin typeface="+mj-lt"/>
            </a:endParaRPr>
          </a:p>
        </p:txBody>
      </p:sp>
    </p:spTree>
    <p:extLst>
      <p:ext uri="{BB962C8B-B14F-4D97-AF65-F5344CB8AC3E}">
        <p14:creationId xmlns:p14="http://schemas.microsoft.com/office/powerpoint/2010/main" val="479992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0"/>
            <a:ext cx="8991600" cy="6858000"/>
          </a:xfrm>
          <a:prstGeom prst="rect">
            <a:avLst/>
          </a:prstGeom>
        </p:spPr>
      </p:pic>
    </p:spTree>
    <p:extLst>
      <p:ext uri="{BB962C8B-B14F-4D97-AF65-F5344CB8AC3E}">
        <p14:creationId xmlns:p14="http://schemas.microsoft.com/office/powerpoint/2010/main" val="1152547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 y="108079"/>
            <a:ext cx="8869680" cy="6524863"/>
          </a:xfrm>
          <a:prstGeom prst="rect">
            <a:avLst/>
          </a:prstGeom>
        </p:spPr>
        <p:txBody>
          <a:bodyPr wrap="square">
            <a:spAutoFit/>
          </a:bodyPr>
          <a:lstStyle/>
          <a:p>
            <a:r>
              <a:rPr lang="vi-VN" sz="3800" dirty="0">
                <a:solidFill>
                  <a:srgbClr val="002060"/>
                </a:solidFill>
                <a:latin typeface="+mj-lt"/>
              </a:rPr>
              <a:t>Trong những năm gần đây, tỉnh Quảng Nam đang ưu tiên phát triển các ngành kinh tế số, các ngành phát triển trên nền tảng công nghệ 4.0 như công nghiệp ICT, kỹ thuật số, kỹ thuật nano, công nghiệp sinh học, vật liệu mới, dược phẩm, sinh học, nông nghiệp ứng dụng công nghệ cao, công nghệ môi trường, năng lượng sạch… Các ngành này đã và đang thu hút ngày càng nhiều lao động có trình độ kĩ thuật cao của tỉnh, mang lại thu nhập khá tốt cho người lao động.</a:t>
            </a:r>
            <a:endParaRPr lang="en-US" sz="3800" dirty="0">
              <a:solidFill>
                <a:srgbClr val="002060"/>
              </a:solidFill>
              <a:latin typeface="+mj-lt"/>
            </a:endParaRPr>
          </a:p>
        </p:txBody>
      </p:sp>
    </p:spTree>
    <p:extLst>
      <p:ext uri="{BB962C8B-B14F-4D97-AF65-F5344CB8AC3E}">
        <p14:creationId xmlns:p14="http://schemas.microsoft.com/office/powerpoint/2010/main" val="1880279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92497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 y="137160"/>
            <a:ext cx="8823960" cy="6720840"/>
          </a:xfrm>
          <a:prstGeom prst="rect">
            <a:avLst/>
          </a:prstGeom>
        </p:spPr>
      </p:pic>
    </p:spTree>
    <p:extLst>
      <p:ext uri="{BB962C8B-B14F-4D97-AF65-F5344CB8AC3E}">
        <p14:creationId xmlns:p14="http://schemas.microsoft.com/office/powerpoint/2010/main" val="1738141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920"/>
            <a:ext cx="9144000" cy="6736080"/>
          </a:xfrm>
          <a:prstGeom prst="rect">
            <a:avLst/>
          </a:prstGeom>
        </p:spPr>
      </p:pic>
    </p:spTree>
    <p:extLst>
      <p:ext uri="{BB962C8B-B14F-4D97-AF65-F5344CB8AC3E}">
        <p14:creationId xmlns:p14="http://schemas.microsoft.com/office/powerpoint/2010/main" val="190294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8" name="Google Shape;388;p37"/>
          <p:cNvSpPr txBox="1">
            <a:spLocks noGrp="1"/>
          </p:cNvSpPr>
          <p:nvPr>
            <p:ph type="title" idx="2"/>
          </p:nvPr>
        </p:nvSpPr>
        <p:spPr>
          <a:xfrm>
            <a:off x="649938" y="2124709"/>
            <a:ext cx="1291800" cy="1074600"/>
          </a:xfrm>
          <a:prstGeom prst="rect">
            <a:avLst/>
          </a:prstGeom>
          <a:solidFill>
            <a:schemeClr val="accent1"/>
          </a:solidFill>
        </p:spPr>
        <p:style>
          <a:lnRef idx="0">
            <a:schemeClr val="accent4"/>
          </a:lnRef>
          <a:fillRef idx="3">
            <a:schemeClr val="accent4"/>
          </a:fillRef>
          <a:effectRef idx="3">
            <a:schemeClr val="accent4"/>
          </a:effectRef>
          <a:fontRef idx="minor">
            <a:schemeClr val="lt1"/>
          </a:fontRef>
        </p:style>
        <p:txBody>
          <a:bodyPr spcFirstLastPara="1" vert="horz" wrap="square" lIns="91425" tIns="91425" rIns="91425" bIns="91425" rtlCol="0" anchor="ctr" anchorCtr="0">
            <a:noAutofit/>
          </a:bodyPr>
          <a:lstStyle/>
          <a:p>
            <a:r>
              <a:rPr lang="en-US" dirty="0">
                <a:solidFill>
                  <a:srgbClr val="FF0000"/>
                </a:solidFill>
                <a:latin typeface="Times New Roman" panose="02020603050405020304" pitchFamily="18" charset="0"/>
                <a:cs typeface="Times New Roman" panose="02020603050405020304" pitchFamily="18" charset="0"/>
              </a:rPr>
              <a:t>2</a:t>
            </a:r>
            <a:endParaRPr dirty="0">
              <a:solidFill>
                <a:srgbClr val="FF0000"/>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16420C50-29F6-411D-8877-CED8E0154B08}"/>
              </a:ext>
            </a:extLst>
          </p:cNvPr>
          <p:cNvPicPr>
            <a:picLocks noChangeAspect="1"/>
          </p:cNvPicPr>
          <p:nvPr/>
        </p:nvPicPr>
        <p:blipFill>
          <a:blip r:embed="rId3"/>
          <a:stretch>
            <a:fillRect/>
          </a:stretch>
        </p:blipFill>
        <p:spPr>
          <a:xfrm>
            <a:off x="8459791" y="5365441"/>
            <a:ext cx="617046" cy="571500"/>
          </a:xfrm>
          <a:prstGeom prst="rect">
            <a:avLst/>
          </a:prstGeom>
        </p:spPr>
      </p:pic>
      <p:sp>
        <p:nvSpPr>
          <p:cNvPr id="2" name="Rectangle 1"/>
          <p:cNvSpPr/>
          <p:nvPr/>
        </p:nvSpPr>
        <p:spPr>
          <a:xfrm>
            <a:off x="2011679" y="1813560"/>
            <a:ext cx="6431281" cy="2123658"/>
          </a:xfrm>
          <a:prstGeom prst="rect">
            <a:avLst/>
          </a:prstGeom>
        </p:spPr>
        <p:txBody>
          <a:bodyPr wrap="square">
            <a:spAutoFit/>
          </a:bodyPr>
          <a:lstStyle/>
          <a:p>
            <a:pPr algn="ctr"/>
            <a:r>
              <a:rPr lang="en-US" sz="4400" dirty="0" err="1">
                <a:solidFill>
                  <a:srgbClr val="FF0000"/>
                </a:solidFill>
                <a:latin typeface="Times New Roman" panose="02020603050405020304" pitchFamily="18" charset="0"/>
                <a:cs typeface="Times New Roman" panose="02020603050405020304" pitchFamily="18" charset="0"/>
              </a:rPr>
              <a:t>Hoạt</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động</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tư</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vấn</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hướng</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nghiệp</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trên</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địa</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bàn</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tỉnh</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Quảng</a:t>
            </a:r>
            <a:r>
              <a:rPr lang="en-US" sz="4400" dirty="0">
                <a:solidFill>
                  <a:srgbClr val="FF0000"/>
                </a:solidFill>
                <a:latin typeface="Times New Roman" panose="02020603050405020304" pitchFamily="18" charset="0"/>
                <a:cs typeface="Times New Roman" panose="02020603050405020304" pitchFamily="18" charset="0"/>
              </a:rPr>
              <a:t> Nam</a:t>
            </a:r>
            <a:endParaRPr lang="en-US" sz="4400" dirty="0">
              <a:solidFill>
                <a:srgbClr val="FF0000"/>
              </a:solidFill>
            </a:endParaRPr>
          </a:p>
        </p:txBody>
      </p:sp>
    </p:spTree>
    <p:extLst>
      <p:ext uri="{BB962C8B-B14F-4D97-AF65-F5344CB8AC3E}">
        <p14:creationId xmlns:p14="http://schemas.microsoft.com/office/powerpoint/2010/main" val="3681777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411EA1BB-F9DF-0E98-C1E2-FD330FAE186A}"/>
              </a:ext>
            </a:extLst>
          </p:cNvPr>
          <p:cNvSpPr/>
          <p:nvPr/>
        </p:nvSpPr>
        <p:spPr>
          <a:xfrm>
            <a:off x="975360" y="716280"/>
            <a:ext cx="7147560" cy="4617720"/>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rgbClr val="FF0000"/>
                </a:solidFill>
                <a:latin typeface="Times New Roman" panose="02020603050405020304" pitchFamily="18" charset="0"/>
                <a:cs typeface="Times New Roman" panose="02020603050405020304" pitchFamily="18" charset="0"/>
              </a:rPr>
              <a:t>Em</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hãy</a:t>
            </a:r>
            <a:r>
              <a:rPr lang="en-US" sz="4000" dirty="0">
                <a:solidFill>
                  <a:srgbClr val="FF0000"/>
                </a:solidFill>
                <a:latin typeface="Times New Roman" panose="02020603050405020304" pitchFamily="18" charset="0"/>
                <a:cs typeface="Times New Roman" panose="02020603050405020304" pitchFamily="18" charset="0"/>
              </a:rPr>
              <a:t> t</a:t>
            </a:r>
            <a:r>
              <a:rPr lang="vi-VN" sz="4000" dirty="0">
                <a:solidFill>
                  <a:srgbClr val="FF0000"/>
                </a:solidFill>
                <a:latin typeface="Times New Roman" panose="02020603050405020304" pitchFamily="18" charset="0"/>
                <a:cs typeface="Times New Roman" panose="02020603050405020304" pitchFamily="18" charset="0"/>
              </a:rPr>
              <a:t>rình bày những hoạt động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tư</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vấn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hướng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nghiệp</a:t>
            </a:r>
            <a:r>
              <a:rPr lang="en-US" sz="4000" dirty="0">
                <a:solidFill>
                  <a:srgbClr val="FF0000"/>
                </a:solidFill>
                <a:latin typeface="Times New Roman" panose="02020603050405020304" pitchFamily="18" charset="0"/>
                <a:cs typeface="Times New Roman" panose="02020603050405020304" pitchFamily="18" charset="0"/>
              </a:rPr>
              <a:t> ở </a:t>
            </a:r>
            <a:r>
              <a:rPr lang="en-US" sz="4000" dirty="0" err="1">
                <a:solidFill>
                  <a:srgbClr val="FF0000"/>
                </a:solidFill>
                <a:latin typeface="Times New Roman" panose="02020603050405020304" pitchFamily="18" charset="0"/>
                <a:cs typeface="Times New Roman" panose="02020603050405020304" pitchFamily="18" charset="0"/>
              </a:rPr>
              <a:t>trường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chúng</a:t>
            </a:r>
            <a:r>
              <a:rPr lang="en-US" sz="4000" dirty="0">
                <a:solidFill>
                  <a:srgbClr val="FF0000"/>
                </a:solidFill>
                <a:latin typeface="Times New Roman" panose="02020603050405020304" pitchFamily="18" charset="0"/>
                <a:cs typeface="Times New Roman" panose="02020603050405020304" pitchFamily="18" charset="0"/>
              </a:rPr>
              <a:t> ta </a:t>
            </a:r>
            <a:r>
              <a:rPr lang="en-US" sz="4000" dirty="0" err="1">
                <a:solidFill>
                  <a:srgbClr val="FF0000"/>
                </a:solidFill>
                <a:latin typeface="Times New Roman" panose="02020603050405020304" pitchFamily="18" charset="0"/>
                <a:cs typeface="Times New Roman" panose="02020603050405020304" pitchFamily="18" charset="0"/>
              </a:rPr>
              <a:t>trong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thời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gian</a:t>
            </a:r>
            <a:r>
              <a:rPr lang="en-US" sz="4000" dirty="0">
                <a:solidFill>
                  <a:srgbClr val="FF0000"/>
                </a:solidFill>
                <a:latin typeface="Times New Roman" panose="02020603050405020304" pitchFamily="18" charset="0"/>
                <a:cs typeface="Times New Roman" panose="02020603050405020304" pitchFamily="18" charset="0"/>
              </a:rPr>
              <a:t> qua.</a:t>
            </a:r>
            <a:endParaRPr lang="en-US" sz="4000" dirty="0">
              <a:solidFill>
                <a:srgbClr val="FF0000"/>
              </a:solidFill>
            </a:endParaRPr>
          </a:p>
        </p:txBody>
      </p:sp>
    </p:spTree>
    <p:extLst>
      <p:ext uri="{BB962C8B-B14F-4D97-AF65-F5344CB8AC3E}">
        <p14:creationId xmlns:p14="http://schemas.microsoft.com/office/powerpoint/2010/main" val="35952204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120" y="160496"/>
            <a:ext cx="8945880" cy="3170099"/>
          </a:xfrm>
          <a:prstGeom prst="rect">
            <a:avLst/>
          </a:prstGeom>
        </p:spPr>
        <p:txBody>
          <a:bodyPr wrap="square">
            <a:spAutoFit/>
          </a:bodyPr>
          <a:lstStyle/>
          <a:p>
            <a:r>
              <a:rPr lang="vi-VN" sz="4000" dirty="0">
                <a:solidFill>
                  <a:srgbClr val="002060"/>
                </a:solidFill>
                <a:latin typeface="+mj-lt"/>
              </a:rPr>
              <a:t>Trong thời gian qua, các hoạt động tư vấn, đào tạo, hướng nghiệp, tìm kiếm và trải nghiệm việc làm… trên địa bàn tỉnh Quảng Nam được thực hiện liên tục, có chiều sâu với nhiều hình thức đa dạng.</a:t>
            </a:r>
            <a:endParaRPr lang="en-US" sz="4000" dirty="0">
              <a:solidFill>
                <a:srgbClr val="002060"/>
              </a:solidFill>
              <a:latin typeface="+mj-lt"/>
            </a:endParaRPr>
          </a:p>
        </p:txBody>
      </p:sp>
    </p:spTree>
    <p:extLst>
      <p:ext uri="{BB962C8B-B14F-4D97-AF65-F5344CB8AC3E}">
        <p14:creationId xmlns:p14="http://schemas.microsoft.com/office/powerpoint/2010/main" val="41613313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33607648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4320" y="200859"/>
            <a:ext cx="8869680" cy="6524863"/>
          </a:xfrm>
          <a:prstGeom prst="rect">
            <a:avLst/>
          </a:prstGeom>
        </p:spPr>
        <p:txBody>
          <a:bodyPr wrap="square">
            <a:spAutoFit/>
          </a:bodyPr>
          <a:lstStyle/>
          <a:p>
            <a:r>
              <a:rPr lang="vi-VN" sz="3800" dirty="0">
                <a:solidFill>
                  <a:srgbClr val="002060"/>
                </a:solidFill>
                <a:latin typeface="+mj-lt"/>
              </a:rPr>
              <a:t>Để góp phần tích cực vào mục tiêu đào tạo nghề, giải quyết việc làm bền vững cho người lao động tỉnh Quảng Nam đã tập trung đầu tư, phát triển các ngành nghề tiểu thủ công nghiệp, khôi phục và phát triển các làng nghề truyền thống, tích cực nghiên cứu, tìm kiếm thị trường. Khuyến khích các hộ gia đình đầu tư phát triển các loại hình trang trại nhằm tạo ra sản phẩm hàng hóa có giá trị kinh tế cao, từng bước chuyển dịch cơ cấu kinh tế ngành theo hướng CNH </a:t>
            </a:r>
            <a:r>
              <a:rPr lang="en-US" sz="3800" dirty="0">
                <a:solidFill>
                  <a:srgbClr val="002060"/>
                </a:solidFill>
                <a:latin typeface="+mj-lt"/>
              </a:rPr>
              <a:t>-</a:t>
            </a:r>
            <a:r>
              <a:rPr lang="vi-VN" sz="3800" dirty="0">
                <a:solidFill>
                  <a:srgbClr val="002060"/>
                </a:solidFill>
                <a:latin typeface="+mj-lt"/>
              </a:rPr>
              <a:t> HĐH.</a:t>
            </a:r>
            <a:endParaRPr lang="en-US" sz="3800" dirty="0">
              <a:solidFill>
                <a:srgbClr val="002060"/>
              </a:solidFill>
              <a:latin typeface="+mj-lt"/>
            </a:endParaRPr>
          </a:p>
        </p:txBody>
      </p:sp>
    </p:spTree>
    <p:extLst>
      <p:ext uri="{BB962C8B-B14F-4D97-AF65-F5344CB8AC3E}">
        <p14:creationId xmlns:p14="http://schemas.microsoft.com/office/powerpoint/2010/main" val="6815940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0330"/>
            <a:ext cx="9144000" cy="6524863"/>
          </a:xfrm>
          <a:prstGeom prst="rect">
            <a:avLst/>
          </a:prstGeom>
        </p:spPr>
        <p:txBody>
          <a:bodyPr wrap="square">
            <a:spAutoFit/>
          </a:bodyPr>
          <a:lstStyle/>
          <a:p>
            <a:r>
              <a:rPr lang="vi-VN" sz="3800" dirty="0">
                <a:solidFill>
                  <a:srgbClr val="002060"/>
                </a:solidFill>
                <a:latin typeface="+mj-lt"/>
              </a:rPr>
              <a:t>Đồng thời, tạo điều kiện thuận lợi cho người lao động di chuyển để tìm kiếm việc làm, nhất là từ khu vực nông thôn lên các khu và cụm công nghiệp; khuyến khích hình thức tự do di chuyển, thay đổi ngành nghề để đảm bảo mối quan hệ của thị trường lao động và giải quyết thêm việc làm cho người lao động trong thời gian nông nhàn và mùa vụ. Các cơ sở giáo dục nghề nghiệp mở rộng quy mô, ngành nghề đào tạo, nâng cao chất lượng đào tạo để cung cấp nguồn nhân lực cho doanh nghiệp</a:t>
            </a:r>
            <a:r>
              <a:rPr lang="en-US" sz="3800" dirty="0">
                <a:solidFill>
                  <a:srgbClr val="002060"/>
                </a:solidFill>
                <a:latin typeface="+mj-lt"/>
              </a:rPr>
              <a:t>.</a:t>
            </a:r>
            <a:endParaRPr lang="en-US" sz="3800"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2632432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06680"/>
            <a:ext cx="8839200" cy="6863417"/>
          </a:xfrm>
          <a:prstGeom prst="rect">
            <a:avLst/>
          </a:prstGeom>
        </p:spPr>
        <p:txBody>
          <a:bodyPr wrap="square">
            <a:spAutoFit/>
          </a:bodyPr>
          <a:lstStyle/>
          <a:p>
            <a:r>
              <a:rPr lang="vi-VN" sz="4400" dirty="0">
                <a:solidFill>
                  <a:srgbClr val="002060"/>
                </a:solidFill>
                <a:latin typeface="+mj-lt"/>
              </a:rPr>
              <a:t>Đồng thời, tập trung chỉ đạo đẩy mạnh hoạt động giới thiệu việc làm, xây dựng và hoàn thiện hệ thống giao dịch thị trường lao động thông qua các hình thức tuyên truyền, mở sàn giao dịch việc làm; đẩy mạnh công tác thu thập thông tin thị trường lao động trong tỉnh có kết nối với các tỉnh khác để giới thiệu việc làm cho người lao động…</a:t>
            </a:r>
            <a:endParaRPr lang="en-US" sz="4400" dirty="0">
              <a:solidFill>
                <a:srgbClr val="002060"/>
              </a:solidFill>
              <a:latin typeface="+mj-lt"/>
            </a:endParaRPr>
          </a:p>
        </p:txBody>
      </p:sp>
    </p:spTree>
    <p:extLst>
      <p:ext uri="{BB962C8B-B14F-4D97-AF65-F5344CB8AC3E}">
        <p14:creationId xmlns:p14="http://schemas.microsoft.com/office/powerpoint/2010/main" val="37164182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574174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06680"/>
            <a:ext cx="8869680" cy="6863417"/>
          </a:xfrm>
          <a:prstGeom prst="rect">
            <a:avLst/>
          </a:prstGeom>
        </p:spPr>
        <p:txBody>
          <a:bodyPr wrap="square">
            <a:spAutoFit/>
          </a:bodyPr>
          <a:lstStyle/>
          <a:p>
            <a:r>
              <a:rPr lang="vi-VN" sz="4400" dirty="0">
                <a:solidFill>
                  <a:srgbClr val="002060"/>
                </a:solidFill>
                <a:latin typeface="+mj-lt"/>
              </a:rPr>
              <a:t>Sở Lao động – Thương binh và Xã hội Quảng Nam đã ban hành Kế hoạch điều tra thu thập thông tin thị trường lao động để triển khai thực hiện; triển khai đồng bộ các giải pháp phát triển thị trường lao động, nghiên cứu đổi mới công tác khảo sát, thu thập, tổng hợp và phân tích, xử lý, dự báo ngắn hạn và dài hạn gắn với cuộc cách mạng công nghiệp 4.0. </a:t>
            </a:r>
            <a:endParaRPr lang="en-US" sz="4400" dirty="0">
              <a:solidFill>
                <a:srgbClr val="002060"/>
              </a:solidFill>
              <a:latin typeface="+mj-lt"/>
            </a:endParaRPr>
          </a:p>
        </p:txBody>
      </p:sp>
    </p:spTree>
    <p:extLst>
      <p:ext uri="{BB962C8B-B14F-4D97-AF65-F5344CB8AC3E}">
        <p14:creationId xmlns:p14="http://schemas.microsoft.com/office/powerpoint/2010/main" val="2541198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3FB185-310A-D2E6-29C7-FD238F511E19}"/>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A682A209-A484-0838-BB98-6702759F7EB5}"/>
              </a:ext>
            </a:extLst>
          </p:cNvPr>
          <p:cNvSpPr/>
          <p:nvPr/>
        </p:nvSpPr>
        <p:spPr>
          <a:xfrm>
            <a:off x="-38100" y="857251"/>
            <a:ext cx="723900" cy="629348"/>
          </a:xfrm>
          <a:custGeom>
            <a:avLst/>
            <a:gdLst/>
            <a:ahLst/>
            <a:cxnLst/>
            <a:rect l="l" t="t" r="r" b="b"/>
            <a:pathLst>
              <a:path w="4160184" h="4114800">
                <a:moveTo>
                  <a:pt x="0" y="0"/>
                </a:moveTo>
                <a:lnTo>
                  <a:pt x="4160184" y="0"/>
                </a:lnTo>
                <a:lnTo>
                  <a:pt x="416018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900" dirty="0">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F7E1A480-2BE2-4AF0-3BA9-85D0BBEFAB93}"/>
              </a:ext>
            </a:extLst>
          </p:cNvPr>
          <p:cNvGrpSpPr/>
          <p:nvPr/>
        </p:nvGrpSpPr>
        <p:grpSpPr>
          <a:xfrm>
            <a:off x="8629651" y="914830"/>
            <a:ext cx="528995" cy="579487"/>
            <a:chOff x="15614885" y="8251666"/>
            <a:chExt cx="1057989" cy="1158974"/>
          </a:xfrm>
        </p:grpSpPr>
        <p:sp>
          <p:nvSpPr>
            <p:cNvPr id="6" name="Freeform 11">
              <a:extLst>
                <a:ext uri="{FF2B5EF4-FFF2-40B4-BE49-F238E27FC236}">
                  <a16:creationId xmlns:a16="http://schemas.microsoft.com/office/drawing/2014/main" id="{87F4FA1A-8350-5DF3-60B5-113F98E86CDE}"/>
                </a:ext>
              </a:extLst>
            </p:cNvPr>
            <p:cNvSpPr/>
            <p:nvPr/>
          </p:nvSpPr>
          <p:spPr>
            <a:xfrm>
              <a:off x="16093387" y="8831153"/>
              <a:ext cx="579487" cy="579487"/>
            </a:xfrm>
            <a:custGeom>
              <a:avLst/>
              <a:gdLst/>
              <a:ahLst/>
              <a:cxnLst/>
              <a:rect l="l" t="t" r="r" b="b"/>
              <a:pathLst>
                <a:path w="579487" h="579487">
                  <a:moveTo>
                    <a:pt x="0" y="0"/>
                  </a:moveTo>
                  <a:lnTo>
                    <a:pt x="579487" y="0"/>
                  </a:lnTo>
                  <a:lnTo>
                    <a:pt x="579487" y="579487"/>
                  </a:lnTo>
                  <a:lnTo>
                    <a:pt x="0" y="57948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457211">
                <a:defRPr/>
              </a:pPr>
              <a:endParaRPr lang="en-US" sz="900" dirty="0">
                <a:solidFill>
                  <a:prstClr val="black"/>
                </a:solidFill>
                <a:latin typeface="Arial" panose="020B0604020202020204" pitchFamily="34" charset="0"/>
                <a:cs typeface="Arial" panose="020B0604020202020204" pitchFamily="34" charset="0"/>
              </a:endParaRPr>
            </a:p>
          </p:txBody>
        </p:sp>
        <p:sp>
          <p:nvSpPr>
            <p:cNvPr id="7" name="Freeform 12">
              <a:extLst>
                <a:ext uri="{FF2B5EF4-FFF2-40B4-BE49-F238E27FC236}">
                  <a16:creationId xmlns:a16="http://schemas.microsoft.com/office/drawing/2014/main" id="{E45B00C3-8F10-BD46-DCF5-D7AD084C08AA}"/>
                </a:ext>
              </a:extLst>
            </p:cNvPr>
            <p:cNvSpPr/>
            <p:nvPr/>
          </p:nvSpPr>
          <p:spPr>
            <a:xfrm>
              <a:off x="15614885" y="8251666"/>
              <a:ext cx="579487" cy="579487"/>
            </a:xfrm>
            <a:custGeom>
              <a:avLst/>
              <a:gdLst/>
              <a:ahLst/>
              <a:cxnLst/>
              <a:rect l="l" t="t" r="r" b="b"/>
              <a:pathLst>
                <a:path w="579487" h="579487">
                  <a:moveTo>
                    <a:pt x="0" y="0"/>
                  </a:moveTo>
                  <a:lnTo>
                    <a:pt x="579487" y="0"/>
                  </a:lnTo>
                  <a:lnTo>
                    <a:pt x="579487" y="579487"/>
                  </a:lnTo>
                  <a:lnTo>
                    <a:pt x="0" y="57948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457211">
                <a:defRPr/>
              </a:pPr>
              <a:endParaRPr lang="en-US" sz="900" dirty="0">
                <a:solidFill>
                  <a:prstClr val="black"/>
                </a:solidFill>
                <a:latin typeface="Arial" panose="020B0604020202020204" pitchFamily="34" charset="0"/>
                <a:cs typeface="Arial" panose="020B0604020202020204" pitchFamily="34" charset="0"/>
              </a:endParaRPr>
            </a:p>
          </p:txBody>
        </p:sp>
      </p:grpSp>
      <p:sp>
        <p:nvSpPr>
          <p:cNvPr id="4" name="Rectangle: Rounded Corners 3">
            <a:extLst>
              <a:ext uri="{FF2B5EF4-FFF2-40B4-BE49-F238E27FC236}">
                <a16:creationId xmlns:a16="http://schemas.microsoft.com/office/drawing/2014/main" id="{D911022F-F3A3-726D-DFC4-219A3DB2D1C7}"/>
              </a:ext>
            </a:extLst>
          </p:cNvPr>
          <p:cNvSpPr/>
          <p:nvPr/>
        </p:nvSpPr>
        <p:spPr>
          <a:xfrm>
            <a:off x="365760" y="2103869"/>
            <a:ext cx="8610600" cy="1538491"/>
          </a:xfrm>
          <a:prstGeom prst="roundRect">
            <a:avLst/>
          </a:prstGeom>
          <a:solidFill>
            <a:schemeClr val="bg1"/>
          </a:solidFill>
          <a:ln w="57150">
            <a:solidFill>
              <a:srgbClr val="C00000"/>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4800" dirty="0" err="1">
                <a:solidFill>
                  <a:srgbClr val="002060"/>
                </a:solidFill>
                <a:latin typeface="Times New Roman" panose="02020603050405020304" pitchFamily="18" charset="0"/>
                <a:cs typeface="Times New Roman" panose="02020603050405020304" pitchFamily="18" charset="0"/>
              </a:rPr>
              <a:t>Vì</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sao</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cần</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phải</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định</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hướng</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nghề</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nghiệp</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cho</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học</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sinh</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lớp</a:t>
            </a:r>
            <a:r>
              <a:rPr lang="en-US" sz="4800" dirty="0">
                <a:solidFill>
                  <a:srgbClr val="002060"/>
                </a:solidFill>
                <a:latin typeface="Times New Roman" panose="02020603050405020304" pitchFamily="18" charset="0"/>
                <a:cs typeface="Times New Roman" panose="02020603050405020304" pitchFamily="18" charset="0"/>
              </a:rPr>
              <a:t> 12?</a:t>
            </a:r>
            <a:endParaRPr lang="en-US" sz="4800" dirty="0">
              <a:solidFill>
                <a:srgbClr val="002060"/>
              </a:solidFill>
              <a:latin typeface="+mj-lt"/>
            </a:endParaRPr>
          </a:p>
        </p:txBody>
      </p:sp>
      <p:sp>
        <p:nvSpPr>
          <p:cNvPr id="2" name="Rectangle 1"/>
          <p:cNvSpPr/>
          <p:nvPr/>
        </p:nvSpPr>
        <p:spPr>
          <a:xfrm>
            <a:off x="3418482" y="1321271"/>
            <a:ext cx="2307042" cy="707886"/>
          </a:xfrm>
          <a:prstGeom prst="rect">
            <a:avLst/>
          </a:prstGeom>
        </p:spPr>
        <p:txBody>
          <a:bodyPr wrap="none">
            <a:spAutoFit/>
          </a:bodyPr>
          <a:lstStyle/>
          <a:p>
            <a:pPr algn="ctr">
              <a:spcBef>
                <a:spcPct val="50000"/>
              </a:spcBef>
            </a:pPr>
            <a:r>
              <a:rPr lang="en-US" altLang="en-US" sz="4000" b="1" dirty="0">
                <a:solidFill>
                  <a:srgbClr val="FF0000"/>
                </a:solidFill>
                <a:latin typeface="Times New Roman" panose="02020603050405020304" pitchFamily="18" charset="0"/>
                <a:cs typeface="Arial" panose="020B0604020202020204" pitchFamily="34" charset="0"/>
              </a:rPr>
              <a:t>MỞ ĐẦU</a:t>
            </a:r>
            <a:endParaRPr lang="en-US" altLang="en-US" sz="4000" b="1" i="1" dirty="0">
              <a:solidFill>
                <a:srgbClr val="FF0000"/>
              </a:solidFill>
              <a:latin typeface="Arial" panose="020B0604020202020204" pitchFamily="34" charset="0"/>
            </a:endParaRPr>
          </a:p>
        </p:txBody>
      </p:sp>
    </p:spTree>
    <p:extLst>
      <p:ext uri="{BB962C8B-B14F-4D97-AF65-F5344CB8AC3E}">
        <p14:creationId xmlns:p14="http://schemas.microsoft.com/office/powerpoint/2010/main" val="126118454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06680"/>
            <a:ext cx="8869680" cy="6555641"/>
          </a:xfrm>
          <a:prstGeom prst="rect">
            <a:avLst/>
          </a:prstGeom>
        </p:spPr>
        <p:txBody>
          <a:bodyPr wrap="square">
            <a:spAutoFit/>
          </a:bodyPr>
          <a:lstStyle/>
          <a:p>
            <a:r>
              <a:rPr lang="vi-VN" sz="4200" dirty="0">
                <a:solidFill>
                  <a:srgbClr val="002060"/>
                </a:solidFill>
                <a:latin typeface="+mj-lt"/>
              </a:rPr>
              <a:t>Nhờ đó, nhiều địa phương, cơ quan quản lý Nhà nước, cơ sở giáo dục nghề nghiệp, doanh nghiệp, tổ chức sử sụng thông tin thị trường lao động để phục vụ công tác nghiên cứu, xây dựng kế hoạch phát triển kinh tế - xã hội; công tác đào tạo nghề, phục vụ công tác xây dựng, đánh giá, thẩm định các tiêu chí trong Chương trình mục tiêu quốc gia xây dựng nông thôn mới.</a:t>
            </a:r>
            <a:endParaRPr lang="en-US" sz="4200" dirty="0">
              <a:solidFill>
                <a:srgbClr val="002060"/>
              </a:solidFill>
              <a:latin typeface="+mj-lt"/>
            </a:endParaRPr>
          </a:p>
        </p:txBody>
      </p:sp>
    </p:spTree>
    <p:extLst>
      <p:ext uri="{BB962C8B-B14F-4D97-AF65-F5344CB8AC3E}">
        <p14:creationId xmlns:p14="http://schemas.microsoft.com/office/powerpoint/2010/main" val="25897773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06680"/>
            <a:ext cx="8869680" cy="6555641"/>
          </a:xfrm>
          <a:prstGeom prst="rect">
            <a:avLst/>
          </a:prstGeom>
        </p:spPr>
        <p:txBody>
          <a:bodyPr wrap="square">
            <a:spAutoFit/>
          </a:bodyPr>
          <a:lstStyle/>
          <a:p>
            <a:r>
              <a:rPr lang="vi-VN" sz="4200" dirty="0">
                <a:solidFill>
                  <a:srgbClr val="002060"/>
                </a:solidFill>
                <a:latin typeface="+mj-lt"/>
              </a:rPr>
              <a:t>Đến cuối năm 2023, Quảng Nam tiếp tục thực hiện tốt công tác cho vay, giải quyết việc làm, chú trọng các dự án phi nông nghiệp nhằm tạo nhiều việc làm kết hợp với dự án dạy nghề nông thôn để đạt hiệu quả tối ưu. Đặc biệt là thống kê nhu cầu tìm kiếm việc làm, độ tuổi lao động và dự báo, định hướng các ngành nghề cụ thể theo hướng phát triển kinh tế - xã hội của tỉnh...</a:t>
            </a:r>
            <a:endParaRPr lang="en-US" sz="4200" dirty="0">
              <a:solidFill>
                <a:srgbClr val="002060"/>
              </a:solidFill>
              <a:latin typeface="+mj-lt"/>
            </a:endParaRPr>
          </a:p>
        </p:txBody>
      </p:sp>
    </p:spTree>
    <p:extLst>
      <p:ext uri="{BB962C8B-B14F-4D97-AF65-F5344CB8AC3E}">
        <p14:creationId xmlns:p14="http://schemas.microsoft.com/office/powerpoint/2010/main" val="21468674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 y="0"/>
            <a:ext cx="9037320" cy="6858000"/>
          </a:xfrm>
          <a:prstGeom prst="rect">
            <a:avLst/>
          </a:prstGeom>
        </p:spPr>
      </p:pic>
    </p:spTree>
    <p:extLst>
      <p:ext uri="{BB962C8B-B14F-4D97-AF65-F5344CB8AC3E}">
        <p14:creationId xmlns:p14="http://schemas.microsoft.com/office/powerpoint/2010/main" val="31517517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677888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8" name="Google Shape;388;p37"/>
          <p:cNvSpPr txBox="1">
            <a:spLocks noGrp="1"/>
          </p:cNvSpPr>
          <p:nvPr>
            <p:ph type="title" idx="2"/>
          </p:nvPr>
        </p:nvSpPr>
        <p:spPr>
          <a:xfrm>
            <a:off x="939498" y="2429509"/>
            <a:ext cx="1291800" cy="1074600"/>
          </a:xfrm>
          <a:prstGeom prst="rect">
            <a:avLst/>
          </a:prstGeom>
          <a:solidFill>
            <a:schemeClr val="accent1"/>
          </a:solidFill>
        </p:spPr>
        <p:style>
          <a:lnRef idx="0">
            <a:schemeClr val="accent4"/>
          </a:lnRef>
          <a:fillRef idx="3">
            <a:schemeClr val="accent4"/>
          </a:fillRef>
          <a:effectRef idx="3">
            <a:schemeClr val="accent4"/>
          </a:effectRef>
          <a:fontRef idx="minor">
            <a:schemeClr val="lt1"/>
          </a:fontRef>
        </p:style>
        <p:txBody>
          <a:bodyPr spcFirstLastPara="1" vert="horz" wrap="square" lIns="91425" tIns="91425" rIns="91425" bIns="91425" rtlCol="0" anchor="ctr" anchorCtr="0">
            <a:noAutofit/>
          </a:bodyPr>
          <a:lstStyle/>
          <a:p>
            <a:r>
              <a:rPr lang="en-US" dirty="0">
                <a:solidFill>
                  <a:srgbClr val="FF0000"/>
                </a:solidFill>
                <a:latin typeface="Times New Roman" panose="02020603050405020304" pitchFamily="18" charset="0"/>
                <a:cs typeface="Times New Roman" panose="02020603050405020304" pitchFamily="18" charset="0"/>
              </a:rPr>
              <a:t>3</a:t>
            </a:r>
            <a:endParaRPr dirty="0">
              <a:solidFill>
                <a:srgbClr val="FF0000"/>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16420C50-29F6-411D-8877-CED8E0154B08}"/>
              </a:ext>
            </a:extLst>
          </p:cNvPr>
          <p:cNvPicPr>
            <a:picLocks noChangeAspect="1"/>
          </p:cNvPicPr>
          <p:nvPr/>
        </p:nvPicPr>
        <p:blipFill>
          <a:blip r:embed="rId3"/>
          <a:stretch>
            <a:fillRect/>
          </a:stretch>
        </p:blipFill>
        <p:spPr>
          <a:xfrm>
            <a:off x="8459791" y="5365441"/>
            <a:ext cx="617046" cy="571500"/>
          </a:xfrm>
          <a:prstGeom prst="rect">
            <a:avLst/>
          </a:prstGeom>
        </p:spPr>
      </p:pic>
      <p:sp>
        <p:nvSpPr>
          <p:cNvPr id="2" name="Rectangle 1"/>
          <p:cNvSpPr/>
          <p:nvPr/>
        </p:nvSpPr>
        <p:spPr>
          <a:xfrm>
            <a:off x="2255519" y="1676400"/>
            <a:ext cx="6355081" cy="2800767"/>
          </a:xfrm>
          <a:prstGeom prst="rect">
            <a:avLst/>
          </a:prstGeom>
        </p:spPr>
        <p:txBody>
          <a:bodyPr wrap="square">
            <a:spAutoFit/>
          </a:bodyPr>
          <a:lstStyle/>
          <a:p>
            <a:pPr algn="ctr"/>
            <a:r>
              <a:rPr lang="en-US" sz="4400" dirty="0" err="1">
                <a:solidFill>
                  <a:srgbClr val="FF0000"/>
                </a:solidFill>
                <a:latin typeface="Times New Roman" panose="02020603050405020304" pitchFamily="18" charset="0"/>
                <a:cs typeface="Times New Roman" panose="02020603050405020304" pitchFamily="18" charset="0"/>
              </a:rPr>
              <a:t>Định</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hướng</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lựa</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chọn</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nghề</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nghiệp</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cho</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học</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sinh</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có</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nhu</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cầu</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tìm</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kiếm</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cơ</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hội</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việc</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làm</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tại</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tỉnh</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Quảng</a:t>
            </a:r>
            <a:r>
              <a:rPr lang="en-US" sz="4400" dirty="0">
                <a:solidFill>
                  <a:srgbClr val="FF0000"/>
                </a:solidFill>
                <a:latin typeface="Times New Roman" panose="02020603050405020304" pitchFamily="18" charset="0"/>
                <a:cs typeface="Times New Roman" panose="02020603050405020304" pitchFamily="18" charset="0"/>
              </a:rPr>
              <a:t> Nam</a:t>
            </a:r>
            <a:endParaRPr lang="en-US" sz="4400" dirty="0">
              <a:solidFill>
                <a:srgbClr val="FF0000"/>
              </a:solidFill>
            </a:endParaRPr>
          </a:p>
        </p:txBody>
      </p:sp>
    </p:spTree>
    <p:extLst>
      <p:ext uri="{BB962C8B-B14F-4D97-AF65-F5344CB8AC3E}">
        <p14:creationId xmlns:p14="http://schemas.microsoft.com/office/powerpoint/2010/main" val="19422278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Google Shape;243;p28"/>
          <p:cNvSpPr txBox="1">
            <a:spLocks/>
          </p:cNvSpPr>
          <p:nvPr/>
        </p:nvSpPr>
        <p:spPr bwMode="auto">
          <a:xfrm>
            <a:off x="2301241" y="1249680"/>
            <a:ext cx="6522720" cy="3276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27" tIns="51427" rIns="51427" bIns="51427"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914400" indent="-3175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371600" indent="-3175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828800" indent="-3175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286000" indent="-3175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743200" indent="-3175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3200400" indent="-3175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657600" indent="-3175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4114800" indent="-3175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15000"/>
              </a:lnSpc>
              <a:spcBef>
                <a:spcPct val="0"/>
              </a:spcBef>
              <a:buClr>
                <a:srgbClr val="44546A"/>
              </a:buClr>
              <a:buSzPts val="2400"/>
              <a:buFont typeface="Krona One"/>
              <a:buNone/>
            </a:pPr>
            <a:r>
              <a:rPr lang="en-US" altLang="en-US" sz="3600" b="1" dirty="0" err="1">
                <a:solidFill>
                  <a:srgbClr val="C00000"/>
                </a:solidFill>
                <a:latin typeface="Times New Roman" panose="02020603050405020304" pitchFamily="18" charset="0"/>
                <a:ea typeface="Roboto" panose="02000000000000000000"/>
                <a:cs typeface="Times New Roman" panose="02020603050405020304" pitchFamily="18" charset="0"/>
                <a:sym typeface="Montserrat"/>
              </a:rPr>
              <a:t>Thực</a:t>
            </a:r>
            <a:r>
              <a:rPr lang="en-US" altLang="en-US" sz="3600" b="1" dirty="0">
                <a:solidFill>
                  <a:srgbClr val="C00000"/>
                </a:solidFill>
                <a:latin typeface="Times New Roman" panose="02020603050405020304" pitchFamily="18" charset="0"/>
                <a:ea typeface="Roboto" panose="02000000000000000000"/>
                <a:cs typeface="Times New Roman" panose="02020603050405020304" pitchFamily="18" charset="0"/>
                <a:sym typeface="Montserrat"/>
              </a:rPr>
              <a:t> </a:t>
            </a:r>
            <a:r>
              <a:rPr lang="en-US" altLang="en-US" sz="3600" b="1" dirty="0" err="1">
                <a:solidFill>
                  <a:srgbClr val="C00000"/>
                </a:solidFill>
                <a:latin typeface="Times New Roman" panose="02020603050405020304" pitchFamily="18" charset="0"/>
                <a:ea typeface="Roboto" panose="02000000000000000000"/>
                <a:cs typeface="Times New Roman" panose="02020603050405020304" pitchFamily="18" charset="0"/>
                <a:sym typeface="Montserrat"/>
              </a:rPr>
              <a:t>trạng</a:t>
            </a:r>
            <a:r>
              <a:rPr lang="en-US" altLang="en-US" sz="3600" b="1" dirty="0">
                <a:solidFill>
                  <a:srgbClr val="C00000"/>
                </a:solidFill>
                <a:latin typeface="Times New Roman" panose="02020603050405020304" pitchFamily="18" charset="0"/>
                <a:ea typeface="Roboto" panose="02000000000000000000"/>
                <a:cs typeface="Times New Roman" panose="02020603050405020304" pitchFamily="18" charset="0"/>
                <a:sym typeface="Montserrat"/>
              </a:rPr>
              <a:t> </a:t>
            </a:r>
            <a:r>
              <a:rPr lang="en-US" altLang="en-US" sz="3600" b="1" dirty="0" err="1">
                <a:solidFill>
                  <a:srgbClr val="C00000"/>
                </a:solidFill>
                <a:latin typeface="Times New Roman" panose="02020603050405020304" pitchFamily="18" charset="0"/>
                <a:ea typeface="Roboto" panose="02000000000000000000"/>
                <a:cs typeface="Times New Roman" panose="02020603050405020304" pitchFamily="18" charset="0"/>
                <a:sym typeface="Montserrat"/>
              </a:rPr>
              <a:t>về</a:t>
            </a:r>
            <a:r>
              <a:rPr lang="en-US" altLang="en-US" sz="3600" b="1" dirty="0">
                <a:solidFill>
                  <a:srgbClr val="C00000"/>
                </a:solidFill>
                <a:latin typeface="Times New Roman" panose="02020603050405020304" pitchFamily="18" charset="0"/>
                <a:ea typeface="Roboto" panose="02000000000000000000"/>
                <a:cs typeface="Times New Roman" panose="02020603050405020304" pitchFamily="18" charset="0"/>
                <a:sym typeface="Montserrat"/>
              </a:rPr>
              <a:t> </a:t>
            </a:r>
            <a:r>
              <a:rPr lang="en-US" altLang="en-US" sz="3600" b="1" dirty="0" err="1">
                <a:solidFill>
                  <a:srgbClr val="C00000"/>
                </a:solidFill>
                <a:latin typeface="Times New Roman" panose="02020603050405020304" pitchFamily="18" charset="0"/>
                <a:ea typeface="Roboto" panose="02000000000000000000"/>
                <a:cs typeface="Times New Roman" panose="02020603050405020304" pitchFamily="18" charset="0"/>
                <a:sym typeface="Montserrat"/>
              </a:rPr>
              <a:t>giáo</a:t>
            </a:r>
            <a:r>
              <a:rPr lang="en-US" altLang="en-US" sz="3600" b="1" dirty="0">
                <a:solidFill>
                  <a:srgbClr val="C00000"/>
                </a:solidFill>
                <a:latin typeface="Times New Roman" panose="02020603050405020304" pitchFamily="18" charset="0"/>
                <a:ea typeface="Roboto" panose="02000000000000000000"/>
                <a:cs typeface="Times New Roman" panose="02020603050405020304" pitchFamily="18" charset="0"/>
                <a:sym typeface="Montserrat"/>
              </a:rPr>
              <a:t> </a:t>
            </a:r>
            <a:r>
              <a:rPr lang="en-US" altLang="en-US" sz="3600" b="1" dirty="0" err="1">
                <a:solidFill>
                  <a:srgbClr val="C00000"/>
                </a:solidFill>
                <a:latin typeface="Times New Roman" panose="02020603050405020304" pitchFamily="18" charset="0"/>
                <a:ea typeface="Roboto" panose="02000000000000000000"/>
                <a:cs typeface="Times New Roman" panose="02020603050405020304" pitchFamily="18" charset="0"/>
                <a:sym typeface="Montserrat"/>
              </a:rPr>
              <a:t>dục</a:t>
            </a:r>
            <a:r>
              <a:rPr lang="en-US" altLang="en-US" sz="3600" b="1" dirty="0">
                <a:solidFill>
                  <a:srgbClr val="C00000"/>
                </a:solidFill>
                <a:latin typeface="Times New Roman" panose="02020603050405020304" pitchFamily="18" charset="0"/>
                <a:ea typeface="Roboto" panose="02000000000000000000"/>
                <a:cs typeface="Times New Roman" panose="02020603050405020304" pitchFamily="18" charset="0"/>
                <a:sym typeface="Montserrat"/>
              </a:rPr>
              <a:t> </a:t>
            </a:r>
            <a:r>
              <a:rPr lang="en-US" altLang="en-US" sz="3600" b="1" dirty="0" err="1">
                <a:solidFill>
                  <a:srgbClr val="C00000"/>
                </a:solidFill>
                <a:latin typeface="Times New Roman" panose="02020603050405020304" pitchFamily="18" charset="0"/>
                <a:ea typeface="Roboto" panose="02000000000000000000"/>
                <a:cs typeface="Times New Roman" panose="02020603050405020304" pitchFamily="18" charset="0"/>
                <a:sym typeface="Montserrat"/>
              </a:rPr>
              <a:t>hướng</a:t>
            </a:r>
            <a:r>
              <a:rPr lang="en-US" altLang="en-US" sz="3600" b="1" dirty="0">
                <a:solidFill>
                  <a:srgbClr val="C00000"/>
                </a:solidFill>
                <a:latin typeface="Times New Roman" panose="02020603050405020304" pitchFamily="18" charset="0"/>
                <a:ea typeface="Roboto" panose="02000000000000000000"/>
                <a:cs typeface="Times New Roman" panose="02020603050405020304" pitchFamily="18" charset="0"/>
                <a:sym typeface="Montserrat"/>
              </a:rPr>
              <a:t> </a:t>
            </a:r>
            <a:r>
              <a:rPr lang="en-US" altLang="en-US" sz="3600" b="1" dirty="0" err="1">
                <a:solidFill>
                  <a:srgbClr val="C00000"/>
                </a:solidFill>
                <a:latin typeface="Times New Roman" panose="02020603050405020304" pitchFamily="18" charset="0"/>
                <a:ea typeface="Roboto" panose="02000000000000000000"/>
                <a:cs typeface="Times New Roman" panose="02020603050405020304" pitchFamily="18" charset="0"/>
                <a:sym typeface="Montserrat"/>
              </a:rPr>
              <a:t>nghiệp</a:t>
            </a:r>
            <a:r>
              <a:rPr lang="en-US" altLang="en-US" sz="3600" b="1" dirty="0">
                <a:solidFill>
                  <a:srgbClr val="C00000"/>
                </a:solidFill>
                <a:latin typeface="Times New Roman" panose="02020603050405020304" pitchFamily="18" charset="0"/>
                <a:ea typeface="Roboto" panose="02000000000000000000"/>
                <a:cs typeface="Times New Roman" panose="02020603050405020304" pitchFamily="18" charset="0"/>
                <a:sym typeface="Montserrat"/>
              </a:rPr>
              <a:t>, </a:t>
            </a:r>
            <a:r>
              <a:rPr lang="en-US" altLang="en-US" sz="3600" b="1" dirty="0" err="1">
                <a:solidFill>
                  <a:srgbClr val="C00000"/>
                </a:solidFill>
                <a:latin typeface="Times New Roman" panose="02020603050405020304" pitchFamily="18" charset="0"/>
                <a:ea typeface="Roboto" panose="02000000000000000000"/>
                <a:cs typeface="Times New Roman" panose="02020603050405020304" pitchFamily="18" charset="0"/>
                <a:sym typeface="Montserrat"/>
              </a:rPr>
              <a:t>định</a:t>
            </a:r>
            <a:r>
              <a:rPr lang="en-US" altLang="en-US" sz="3600" b="1" dirty="0">
                <a:solidFill>
                  <a:srgbClr val="C00000"/>
                </a:solidFill>
                <a:latin typeface="Times New Roman" panose="02020603050405020304" pitchFamily="18" charset="0"/>
                <a:ea typeface="Roboto" panose="02000000000000000000"/>
                <a:cs typeface="Times New Roman" panose="02020603050405020304" pitchFamily="18" charset="0"/>
                <a:sym typeface="Montserrat"/>
              </a:rPr>
              <a:t> </a:t>
            </a:r>
            <a:r>
              <a:rPr lang="en-US" altLang="en-US" sz="3600" b="1" dirty="0" err="1">
                <a:solidFill>
                  <a:srgbClr val="C00000"/>
                </a:solidFill>
                <a:latin typeface="Times New Roman" panose="02020603050405020304" pitchFamily="18" charset="0"/>
                <a:ea typeface="Roboto" panose="02000000000000000000"/>
                <a:cs typeface="Times New Roman" panose="02020603050405020304" pitchFamily="18" charset="0"/>
                <a:sym typeface="Montserrat"/>
              </a:rPr>
              <a:t>hướng</a:t>
            </a:r>
            <a:r>
              <a:rPr lang="en-US" altLang="en-US" sz="3600" b="1" dirty="0">
                <a:solidFill>
                  <a:srgbClr val="C00000"/>
                </a:solidFill>
                <a:latin typeface="Times New Roman" panose="02020603050405020304" pitchFamily="18" charset="0"/>
                <a:ea typeface="Roboto" panose="02000000000000000000"/>
                <a:cs typeface="Times New Roman" panose="02020603050405020304" pitchFamily="18" charset="0"/>
                <a:sym typeface="Montserrat"/>
              </a:rPr>
              <a:t> </a:t>
            </a:r>
            <a:r>
              <a:rPr lang="en-US" altLang="en-US" sz="3600" b="1" dirty="0" err="1">
                <a:solidFill>
                  <a:srgbClr val="C00000"/>
                </a:solidFill>
                <a:latin typeface="Times New Roman" panose="02020603050405020304" pitchFamily="18" charset="0"/>
                <a:ea typeface="Roboto" panose="02000000000000000000"/>
                <a:cs typeface="Times New Roman" panose="02020603050405020304" pitchFamily="18" charset="0"/>
                <a:sym typeface="Montserrat"/>
              </a:rPr>
              <a:t>phân</a:t>
            </a:r>
            <a:r>
              <a:rPr lang="en-US" altLang="en-US" sz="3600" b="1" dirty="0">
                <a:solidFill>
                  <a:srgbClr val="C00000"/>
                </a:solidFill>
                <a:latin typeface="Times New Roman" panose="02020603050405020304" pitchFamily="18" charset="0"/>
                <a:ea typeface="Roboto" panose="02000000000000000000"/>
                <a:cs typeface="Times New Roman" panose="02020603050405020304" pitchFamily="18" charset="0"/>
                <a:sym typeface="Montserrat"/>
              </a:rPr>
              <a:t> </a:t>
            </a:r>
            <a:r>
              <a:rPr lang="en-US" altLang="en-US" sz="3600" b="1" dirty="0" err="1">
                <a:solidFill>
                  <a:srgbClr val="C00000"/>
                </a:solidFill>
                <a:latin typeface="Times New Roman" panose="02020603050405020304" pitchFamily="18" charset="0"/>
                <a:ea typeface="Roboto" panose="02000000000000000000"/>
                <a:cs typeface="Times New Roman" panose="02020603050405020304" pitchFamily="18" charset="0"/>
                <a:sym typeface="Montserrat"/>
              </a:rPr>
              <a:t>luồng</a:t>
            </a:r>
            <a:r>
              <a:rPr lang="en-US" altLang="en-US" sz="3600" b="1" dirty="0">
                <a:solidFill>
                  <a:srgbClr val="C00000"/>
                </a:solidFill>
                <a:latin typeface="Times New Roman" panose="02020603050405020304" pitchFamily="18" charset="0"/>
                <a:ea typeface="Roboto" panose="02000000000000000000"/>
                <a:cs typeface="Times New Roman" panose="02020603050405020304" pitchFamily="18" charset="0"/>
                <a:sym typeface="Montserrat"/>
              </a:rPr>
              <a:t> </a:t>
            </a:r>
            <a:r>
              <a:rPr lang="en-US" altLang="en-US" sz="3600" b="1" dirty="0" err="1">
                <a:solidFill>
                  <a:srgbClr val="C00000"/>
                </a:solidFill>
                <a:latin typeface="Times New Roman" panose="02020603050405020304" pitchFamily="18" charset="0"/>
                <a:ea typeface="Roboto" panose="02000000000000000000"/>
                <a:cs typeface="Times New Roman" panose="02020603050405020304" pitchFamily="18" charset="0"/>
                <a:sym typeface="Montserrat"/>
              </a:rPr>
              <a:t>học</a:t>
            </a:r>
            <a:r>
              <a:rPr lang="en-US" altLang="en-US" sz="3600" b="1" dirty="0">
                <a:solidFill>
                  <a:srgbClr val="C00000"/>
                </a:solidFill>
                <a:latin typeface="Times New Roman" panose="02020603050405020304" pitchFamily="18" charset="0"/>
                <a:ea typeface="Roboto" panose="02000000000000000000"/>
                <a:cs typeface="Times New Roman" panose="02020603050405020304" pitchFamily="18" charset="0"/>
                <a:sym typeface="Montserrat"/>
              </a:rPr>
              <a:t> </a:t>
            </a:r>
            <a:r>
              <a:rPr lang="en-US" altLang="en-US" sz="3600" b="1" dirty="0" err="1">
                <a:solidFill>
                  <a:srgbClr val="C00000"/>
                </a:solidFill>
                <a:latin typeface="Times New Roman" panose="02020603050405020304" pitchFamily="18" charset="0"/>
                <a:ea typeface="Roboto" panose="02000000000000000000"/>
                <a:cs typeface="Times New Roman" panose="02020603050405020304" pitchFamily="18" charset="0"/>
                <a:sym typeface="Montserrat"/>
              </a:rPr>
              <a:t>sinh</a:t>
            </a:r>
            <a:r>
              <a:rPr lang="en-US" altLang="en-US" sz="3600" b="1" dirty="0">
                <a:solidFill>
                  <a:srgbClr val="C00000"/>
                </a:solidFill>
                <a:latin typeface="Times New Roman" panose="02020603050405020304" pitchFamily="18" charset="0"/>
                <a:ea typeface="Roboto" panose="02000000000000000000"/>
                <a:cs typeface="Times New Roman" panose="02020603050405020304" pitchFamily="18" charset="0"/>
                <a:sym typeface="Montserrat"/>
              </a:rPr>
              <a:t> </a:t>
            </a:r>
            <a:r>
              <a:rPr lang="en-US" altLang="en-US" sz="3600" b="1" dirty="0" err="1">
                <a:solidFill>
                  <a:srgbClr val="C00000"/>
                </a:solidFill>
                <a:latin typeface="Times New Roman" panose="02020603050405020304" pitchFamily="18" charset="0"/>
                <a:ea typeface="Roboto" panose="02000000000000000000"/>
                <a:cs typeface="Times New Roman" panose="02020603050405020304" pitchFamily="18" charset="0"/>
                <a:sym typeface="Montserrat"/>
              </a:rPr>
              <a:t>phổ</a:t>
            </a:r>
            <a:r>
              <a:rPr lang="en-US" altLang="en-US" sz="3600" b="1" dirty="0">
                <a:solidFill>
                  <a:srgbClr val="C00000"/>
                </a:solidFill>
                <a:latin typeface="Times New Roman" panose="02020603050405020304" pitchFamily="18" charset="0"/>
                <a:ea typeface="Roboto" panose="02000000000000000000"/>
                <a:cs typeface="Times New Roman" panose="02020603050405020304" pitchFamily="18" charset="0"/>
                <a:sym typeface="Montserrat"/>
              </a:rPr>
              <a:t> </a:t>
            </a:r>
            <a:r>
              <a:rPr lang="en-US" altLang="en-US" sz="3600" b="1" dirty="0" err="1">
                <a:solidFill>
                  <a:srgbClr val="C00000"/>
                </a:solidFill>
                <a:latin typeface="Times New Roman" panose="02020603050405020304" pitchFamily="18" charset="0"/>
                <a:ea typeface="Roboto" panose="02000000000000000000"/>
                <a:cs typeface="Times New Roman" panose="02020603050405020304" pitchFamily="18" charset="0"/>
                <a:sym typeface="Montserrat"/>
              </a:rPr>
              <a:t>thông</a:t>
            </a:r>
            <a:r>
              <a:rPr lang="en-US" altLang="en-US" sz="3600" b="1" dirty="0">
                <a:solidFill>
                  <a:srgbClr val="C00000"/>
                </a:solidFill>
                <a:latin typeface="Times New Roman" panose="02020603050405020304" pitchFamily="18" charset="0"/>
                <a:ea typeface="Roboto" panose="02000000000000000000"/>
                <a:cs typeface="Times New Roman" panose="02020603050405020304" pitchFamily="18" charset="0"/>
                <a:sym typeface="Montserrat"/>
              </a:rPr>
              <a:t> </a:t>
            </a:r>
            <a:r>
              <a:rPr lang="en-US" altLang="en-US" sz="3600" b="1" dirty="0" err="1">
                <a:solidFill>
                  <a:srgbClr val="C00000"/>
                </a:solidFill>
                <a:latin typeface="Times New Roman" panose="02020603050405020304" pitchFamily="18" charset="0"/>
                <a:ea typeface="Roboto" panose="02000000000000000000"/>
                <a:cs typeface="Times New Roman" panose="02020603050405020304" pitchFamily="18" charset="0"/>
                <a:sym typeface="Montserrat"/>
              </a:rPr>
              <a:t>trong</a:t>
            </a:r>
            <a:r>
              <a:rPr lang="en-US" altLang="en-US" sz="3600" b="1" dirty="0">
                <a:solidFill>
                  <a:srgbClr val="C00000"/>
                </a:solidFill>
                <a:latin typeface="Times New Roman" panose="02020603050405020304" pitchFamily="18" charset="0"/>
                <a:ea typeface="Roboto" panose="02000000000000000000"/>
                <a:cs typeface="Times New Roman" panose="02020603050405020304" pitchFamily="18" charset="0"/>
                <a:sym typeface="Montserrat"/>
              </a:rPr>
              <a:t> </a:t>
            </a:r>
            <a:r>
              <a:rPr lang="en-US" altLang="en-US" sz="3600" b="1" dirty="0" err="1">
                <a:solidFill>
                  <a:srgbClr val="C00000"/>
                </a:solidFill>
                <a:latin typeface="Times New Roman" panose="02020603050405020304" pitchFamily="18" charset="0"/>
                <a:ea typeface="Roboto" panose="02000000000000000000"/>
                <a:cs typeface="Times New Roman" panose="02020603050405020304" pitchFamily="18" charset="0"/>
                <a:sym typeface="Montserrat"/>
              </a:rPr>
              <a:t>thời</a:t>
            </a:r>
            <a:r>
              <a:rPr lang="en-US" altLang="en-US" sz="3600" b="1" dirty="0">
                <a:solidFill>
                  <a:srgbClr val="C00000"/>
                </a:solidFill>
                <a:latin typeface="Times New Roman" panose="02020603050405020304" pitchFamily="18" charset="0"/>
                <a:ea typeface="Roboto" panose="02000000000000000000"/>
                <a:cs typeface="Times New Roman" panose="02020603050405020304" pitchFamily="18" charset="0"/>
                <a:sym typeface="Montserrat"/>
              </a:rPr>
              <a:t> </a:t>
            </a:r>
            <a:r>
              <a:rPr lang="en-US" altLang="en-US" sz="3600" b="1" dirty="0" err="1">
                <a:solidFill>
                  <a:srgbClr val="C00000"/>
                </a:solidFill>
                <a:latin typeface="Times New Roman" panose="02020603050405020304" pitchFamily="18" charset="0"/>
                <a:ea typeface="Roboto" panose="02000000000000000000"/>
                <a:cs typeface="Times New Roman" panose="02020603050405020304" pitchFamily="18" charset="0"/>
                <a:sym typeface="Montserrat"/>
              </a:rPr>
              <a:t>gian</a:t>
            </a:r>
            <a:r>
              <a:rPr lang="en-US" altLang="en-US" sz="3600" b="1" dirty="0">
                <a:solidFill>
                  <a:srgbClr val="C00000"/>
                </a:solidFill>
                <a:latin typeface="Times New Roman" panose="02020603050405020304" pitchFamily="18" charset="0"/>
                <a:ea typeface="Roboto" panose="02000000000000000000"/>
                <a:cs typeface="Times New Roman" panose="02020603050405020304" pitchFamily="18" charset="0"/>
                <a:sym typeface="Montserrat"/>
              </a:rPr>
              <a:t> qua </a:t>
            </a:r>
            <a:r>
              <a:rPr lang="en-US" altLang="en-US" sz="3600" b="1" dirty="0" err="1">
                <a:solidFill>
                  <a:srgbClr val="C00000"/>
                </a:solidFill>
                <a:latin typeface="Times New Roman" panose="02020603050405020304" pitchFamily="18" charset="0"/>
                <a:ea typeface="Roboto" panose="02000000000000000000"/>
                <a:cs typeface="Times New Roman" panose="02020603050405020304" pitchFamily="18" charset="0"/>
                <a:sym typeface="Montserrat"/>
              </a:rPr>
              <a:t>trên</a:t>
            </a:r>
            <a:r>
              <a:rPr lang="en-US" altLang="en-US" sz="3600" b="1" dirty="0">
                <a:solidFill>
                  <a:srgbClr val="C00000"/>
                </a:solidFill>
                <a:latin typeface="Times New Roman" panose="02020603050405020304" pitchFamily="18" charset="0"/>
                <a:ea typeface="Roboto" panose="02000000000000000000"/>
                <a:cs typeface="Times New Roman" panose="02020603050405020304" pitchFamily="18" charset="0"/>
                <a:sym typeface="Montserrat"/>
              </a:rPr>
              <a:t> </a:t>
            </a:r>
            <a:r>
              <a:rPr lang="en-US" altLang="en-US" sz="3600" b="1" dirty="0" err="1">
                <a:solidFill>
                  <a:srgbClr val="C00000"/>
                </a:solidFill>
                <a:latin typeface="Times New Roman" panose="02020603050405020304" pitchFamily="18" charset="0"/>
                <a:ea typeface="Roboto" panose="02000000000000000000"/>
                <a:cs typeface="Times New Roman" panose="02020603050405020304" pitchFamily="18" charset="0"/>
                <a:sym typeface="Montserrat"/>
              </a:rPr>
              <a:t>địa</a:t>
            </a:r>
            <a:r>
              <a:rPr lang="en-US" altLang="en-US" sz="3600" b="1" dirty="0">
                <a:solidFill>
                  <a:srgbClr val="C00000"/>
                </a:solidFill>
                <a:latin typeface="Times New Roman" panose="02020603050405020304" pitchFamily="18" charset="0"/>
                <a:ea typeface="Roboto" panose="02000000000000000000"/>
                <a:cs typeface="Times New Roman" panose="02020603050405020304" pitchFamily="18" charset="0"/>
                <a:sym typeface="Montserrat"/>
              </a:rPr>
              <a:t> </a:t>
            </a:r>
            <a:r>
              <a:rPr lang="en-US" altLang="en-US" sz="3600" b="1" dirty="0" err="1">
                <a:solidFill>
                  <a:srgbClr val="C00000"/>
                </a:solidFill>
                <a:latin typeface="Times New Roman" panose="02020603050405020304" pitchFamily="18" charset="0"/>
                <a:ea typeface="Roboto" panose="02000000000000000000"/>
                <a:cs typeface="Times New Roman" panose="02020603050405020304" pitchFamily="18" charset="0"/>
                <a:sym typeface="Montserrat"/>
              </a:rPr>
              <a:t>bàn</a:t>
            </a:r>
            <a:r>
              <a:rPr lang="en-US" altLang="en-US" sz="3600" b="1" dirty="0">
                <a:solidFill>
                  <a:srgbClr val="C00000"/>
                </a:solidFill>
                <a:latin typeface="Times New Roman" panose="02020603050405020304" pitchFamily="18" charset="0"/>
                <a:ea typeface="Roboto" panose="02000000000000000000"/>
                <a:cs typeface="Times New Roman" panose="02020603050405020304" pitchFamily="18" charset="0"/>
                <a:sym typeface="Montserrat"/>
              </a:rPr>
              <a:t> </a:t>
            </a:r>
            <a:r>
              <a:rPr lang="en-US" altLang="en-US" sz="3600" b="1" dirty="0" err="1">
                <a:solidFill>
                  <a:srgbClr val="C00000"/>
                </a:solidFill>
                <a:latin typeface="Times New Roman" panose="02020603050405020304" pitchFamily="18" charset="0"/>
                <a:ea typeface="Roboto" panose="02000000000000000000"/>
                <a:cs typeface="Times New Roman" panose="02020603050405020304" pitchFamily="18" charset="0"/>
                <a:sym typeface="Montserrat"/>
              </a:rPr>
              <a:t>tỉnh</a:t>
            </a:r>
            <a:r>
              <a:rPr lang="en-US" altLang="en-US" sz="3600" b="1" dirty="0">
                <a:solidFill>
                  <a:srgbClr val="C00000"/>
                </a:solidFill>
                <a:latin typeface="Times New Roman" panose="02020603050405020304" pitchFamily="18" charset="0"/>
                <a:ea typeface="Roboto" panose="02000000000000000000"/>
                <a:cs typeface="Times New Roman" panose="02020603050405020304" pitchFamily="18" charset="0"/>
                <a:sym typeface="Montserrat"/>
              </a:rPr>
              <a:t> </a:t>
            </a:r>
            <a:r>
              <a:rPr lang="en-US" altLang="en-US" sz="3600" b="1" dirty="0" err="1">
                <a:solidFill>
                  <a:srgbClr val="C00000"/>
                </a:solidFill>
                <a:latin typeface="Times New Roman" panose="02020603050405020304" pitchFamily="18" charset="0"/>
                <a:ea typeface="Roboto" panose="02000000000000000000"/>
                <a:cs typeface="Times New Roman" panose="02020603050405020304" pitchFamily="18" charset="0"/>
                <a:sym typeface="Montserrat"/>
              </a:rPr>
              <a:t>Quảng</a:t>
            </a:r>
            <a:r>
              <a:rPr lang="en-US" altLang="en-US" sz="3600" b="1" dirty="0">
                <a:solidFill>
                  <a:srgbClr val="C00000"/>
                </a:solidFill>
                <a:latin typeface="Times New Roman" panose="02020603050405020304" pitchFamily="18" charset="0"/>
                <a:ea typeface="Roboto" panose="02000000000000000000"/>
                <a:cs typeface="Times New Roman" panose="02020603050405020304" pitchFamily="18" charset="0"/>
                <a:sym typeface="Montserrat"/>
              </a:rPr>
              <a:t> Nam</a:t>
            </a:r>
          </a:p>
        </p:txBody>
      </p:sp>
      <p:grpSp>
        <p:nvGrpSpPr>
          <p:cNvPr id="9" name="Group 8">
            <a:extLst>
              <a:ext uri="{FF2B5EF4-FFF2-40B4-BE49-F238E27FC236}">
                <a16:creationId xmlns:a16="http://schemas.microsoft.com/office/drawing/2014/main" id="{B613C038-C806-3485-698B-96CF5045F9CC}"/>
              </a:ext>
            </a:extLst>
          </p:cNvPr>
          <p:cNvGrpSpPr/>
          <p:nvPr/>
        </p:nvGrpSpPr>
        <p:grpSpPr>
          <a:xfrm>
            <a:off x="990600" y="2499359"/>
            <a:ext cx="1538153" cy="1150706"/>
            <a:chOff x="1020930" y="3075923"/>
            <a:chExt cx="898865" cy="1076639"/>
          </a:xfrm>
          <a:solidFill>
            <a:srgbClr val="FFC000"/>
          </a:solidFill>
          <a:effectLst>
            <a:outerShdw blurRad="76200" dir="13500000" sy="23000" kx="1200000" algn="br" rotWithShape="0">
              <a:prstClr val="black">
                <a:alpha val="20000"/>
              </a:prstClr>
            </a:outerShdw>
          </a:effectLst>
        </p:grpSpPr>
        <p:sp>
          <p:nvSpPr>
            <p:cNvPr id="10" name="Oval 9">
              <a:extLst>
                <a:ext uri="{FF2B5EF4-FFF2-40B4-BE49-F238E27FC236}">
                  <a16:creationId xmlns:a16="http://schemas.microsoft.com/office/drawing/2014/main" id="{1D546B86-405B-79DB-E755-FC911A7EBAEE}"/>
                </a:ext>
              </a:extLst>
            </p:cNvPr>
            <p:cNvSpPr/>
            <p:nvPr/>
          </p:nvSpPr>
          <p:spPr>
            <a:xfrm>
              <a:off x="1020930" y="3289702"/>
              <a:ext cx="898865" cy="8628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75" b="1" dirty="0">
                <a:solidFill>
                  <a:schemeClr val="bg1"/>
                </a:solidFill>
              </a:endParaRPr>
            </a:p>
          </p:txBody>
        </p:sp>
        <p:sp>
          <p:nvSpPr>
            <p:cNvPr id="11" name="Google Shape;333;p34">
              <a:extLst>
                <a:ext uri="{FF2B5EF4-FFF2-40B4-BE49-F238E27FC236}">
                  <a16:creationId xmlns:a16="http://schemas.microsoft.com/office/drawing/2014/main" id="{9DEC2354-AF48-CF7C-4F06-F4A6EE4011BB}"/>
                </a:ext>
              </a:extLst>
            </p:cNvPr>
            <p:cNvSpPr txBox="1">
              <a:spLocks/>
            </p:cNvSpPr>
            <p:nvPr/>
          </p:nvSpPr>
          <p:spPr>
            <a:xfrm flipH="1">
              <a:off x="1207954" y="3075923"/>
              <a:ext cx="552169" cy="572700"/>
            </a:xfrm>
            <a:prstGeom prst="rect">
              <a:avLst/>
            </a:prstGeom>
            <a:grpFill/>
            <a:ln>
              <a:noFill/>
            </a:ln>
          </p:spPr>
          <p:txBody>
            <a:bodyPr spcFirstLastPara="1" lIns="51427" tIns="51427" rIns="51427" bIns="51427"/>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100"/>
                <a:buFont typeface="Nunito Light"/>
                <a:buAutoNum type="arabicPeriod"/>
                <a:defRPr sz="1400" b="0" i="0" u="none" strike="noStrike" cap="none">
                  <a:solidFill>
                    <a:schemeClr val="dk2"/>
                  </a:solidFill>
                  <a:latin typeface="Montserrat"/>
                  <a:ea typeface="Montserrat"/>
                  <a:cs typeface="Montserrat"/>
                  <a:sym typeface="Montserrat"/>
                </a:defRPr>
              </a:lvl1pPr>
              <a:lvl2pPr marL="914400" marR="0" lvl="1" indent="-317500" algn="ctr" rtl="0">
                <a:lnSpc>
                  <a:spcPct val="100000"/>
                </a:lnSpc>
                <a:spcBef>
                  <a:spcPts val="1000"/>
                </a:spcBef>
                <a:spcAft>
                  <a:spcPts val="0"/>
                </a:spcAft>
                <a:buClr>
                  <a:srgbClr val="E76A28"/>
                </a:buClr>
                <a:buSzPts val="1600"/>
                <a:buFont typeface="Nunito Light"/>
                <a:buAutoNum type="alphaLcPeriod"/>
                <a:defRPr sz="1400" b="0" i="0" u="none" strike="noStrike" cap="none">
                  <a:solidFill>
                    <a:schemeClr val="dk2"/>
                  </a:solidFill>
                  <a:latin typeface="Montserrat"/>
                  <a:ea typeface="Montserrat"/>
                  <a:cs typeface="Montserrat"/>
                  <a:sym typeface="Montserrat"/>
                </a:defRPr>
              </a:lvl2pPr>
              <a:lvl3pPr marL="1371600" marR="0" lvl="2" indent="-317500" algn="ctr" rtl="0">
                <a:lnSpc>
                  <a:spcPct val="100000"/>
                </a:lnSpc>
                <a:spcBef>
                  <a:spcPts val="1600"/>
                </a:spcBef>
                <a:spcAft>
                  <a:spcPts val="0"/>
                </a:spcAft>
                <a:buClr>
                  <a:srgbClr val="E76A28"/>
                </a:buClr>
                <a:buSzPts val="1500"/>
                <a:buFont typeface="Nunito Light"/>
                <a:buAutoNum type="romanLcPeriod"/>
                <a:defRPr sz="1400" b="0" i="0" u="none" strike="noStrike" cap="none">
                  <a:solidFill>
                    <a:schemeClr val="dk2"/>
                  </a:solidFill>
                  <a:latin typeface="Montserrat"/>
                  <a:ea typeface="Montserrat"/>
                  <a:cs typeface="Montserrat"/>
                  <a:sym typeface="Montserrat"/>
                </a:defRPr>
              </a:lvl3pPr>
              <a:lvl4pPr marL="1828800" marR="0" lvl="3" indent="-317500" algn="ctr" rtl="0">
                <a:lnSpc>
                  <a:spcPct val="100000"/>
                </a:lnSpc>
                <a:spcBef>
                  <a:spcPts val="1600"/>
                </a:spcBef>
                <a:spcAft>
                  <a:spcPts val="0"/>
                </a:spcAft>
                <a:buClr>
                  <a:srgbClr val="E76A28"/>
                </a:buClr>
                <a:buSzPts val="1500"/>
                <a:buFont typeface="Nunito Light"/>
                <a:buAutoNum type="arabicPeriod"/>
                <a:defRPr sz="1400" b="0" i="0" u="none" strike="noStrike" cap="none">
                  <a:solidFill>
                    <a:schemeClr val="dk2"/>
                  </a:solidFill>
                  <a:latin typeface="Montserrat"/>
                  <a:ea typeface="Montserrat"/>
                  <a:cs typeface="Montserrat"/>
                  <a:sym typeface="Montserrat"/>
                </a:defRPr>
              </a:lvl4pPr>
              <a:lvl5pPr marL="2286000" marR="0" lvl="4" indent="-317500" algn="ctr" rtl="0">
                <a:lnSpc>
                  <a:spcPct val="100000"/>
                </a:lnSpc>
                <a:spcBef>
                  <a:spcPts val="1600"/>
                </a:spcBef>
                <a:spcAft>
                  <a:spcPts val="0"/>
                </a:spcAft>
                <a:buClr>
                  <a:srgbClr val="E76A28"/>
                </a:buClr>
                <a:buSzPts val="1400"/>
                <a:buFont typeface="Nunito Light"/>
                <a:buAutoNum type="alphaLcPeriod"/>
                <a:defRPr sz="1400" b="0" i="0" u="none" strike="noStrike" cap="none">
                  <a:solidFill>
                    <a:schemeClr val="dk2"/>
                  </a:solidFill>
                  <a:latin typeface="Montserrat"/>
                  <a:ea typeface="Montserrat"/>
                  <a:cs typeface="Montserrat"/>
                  <a:sym typeface="Montserrat"/>
                </a:defRPr>
              </a:lvl5pPr>
              <a:lvl6pPr marL="2743200" marR="0" lvl="5" indent="-317500" algn="ctr" rtl="0">
                <a:lnSpc>
                  <a:spcPct val="100000"/>
                </a:lnSpc>
                <a:spcBef>
                  <a:spcPts val="1600"/>
                </a:spcBef>
                <a:spcAft>
                  <a:spcPts val="0"/>
                </a:spcAft>
                <a:buClr>
                  <a:srgbClr val="999999"/>
                </a:buClr>
                <a:buSzPts val="1400"/>
                <a:buFont typeface="Nunito Light"/>
                <a:buAutoNum type="romanLcPeriod"/>
                <a:defRPr sz="1400" b="0" i="0" u="none" strike="noStrike" cap="none">
                  <a:solidFill>
                    <a:schemeClr val="dk2"/>
                  </a:solidFill>
                  <a:latin typeface="Montserrat"/>
                  <a:ea typeface="Montserrat"/>
                  <a:cs typeface="Montserrat"/>
                  <a:sym typeface="Montserrat"/>
                </a:defRPr>
              </a:lvl6pPr>
              <a:lvl7pPr marL="3200400" marR="0" lvl="6" indent="-317500" algn="ctr" rtl="0">
                <a:lnSpc>
                  <a:spcPct val="100000"/>
                </a:lnSpc>
                <a:spcBef>
                  <a:spcPts val="1600"/>
                </a:spcBef>
                <a:spcAft>
                  <a:spcPts val="0"/>
                </a:spcAft>
                <a:buClr>
                  <a:srgbClr val="999999"/>
                </a:buClr>
                <a:buSzPts val="1300"/>
                <a:buFont typeface="Nunito Light"/>
                <a:buAutoNum type="arabicPeriod"/>
                <a:defRPr sz="1400" b="0" i="0" u="none" strike="noStrike" cap="none">
                  <a:solidFill>
                    <a:schemeClr val="dk2"/>
                  </a:solidFill>
                  <a:latin typeface="Montserrat"/>
                  <a:ea typeface="Montserrat"/>
                  <a:cs typeface="Montserrat"/>
                  <a:sym typeface="Montserrat"/>
                </a:defRPr>
              </a:lvl7pPr>
              <a:lvl8pPr marL="3657600" marR="0" lvl="7" indent="-317500" algn="ctr" rtl="0">
                <a:lnSpc>
                  <a:spcPct val="100000"/>
                </a:lnSpc>
                <a:spcBef>
                  <a:spcPts val="1600"/>
                </a:spcBef>
                <a:spcAft>
                  <a:spcPts val="0"/>
                </a:spcAft>
                <a:buClr>
                  <a:srgbClr val="999999"/>
                </a:buClr>
                <a:buSzPts val="1300"/>
                <a:buFont typeface="Nunito Light"/>
                <a:buAutoNum type="alphaLcPeriod"/>
                <a:defRPr sz="1400" b="0" i="0" u="none" strike="noStrike" cap="none">
                  <a:solidFill>
                    <a:schemeClr val="dk2"/>
                  </a:solidFill>
                  <a:latin typeface="Montserrat"/>
                  <a:ea typeface="Montserrat"/>
                  <a:cs typeface="Montserrat"/>
                  <a:sym typeface="Montserrat"/>
                </a:defRPr>
              </a:lvl8pPr>
              <a:lvl9pPr marL="4114800" marR="0" lvl="8" indent="-317500" algn="ctr" rtl="0">
                <a:lnSpc>
                  <a:spcPct val="100000"/>
                </a:lnSpc>
                <a:spcBef>
                  <a:spcPts val="1600"/>
                </a:spcBef>
                <a:spcAft>
                  <a:spcPts val="1600"/>
                </a:spcAft>
                <a:buClr>
                  <a:srgbClr val="999999"/>
                </a:buClr>
                <a:buSzPts val="1400"/>
                <a:buFont typeface="Nunito Light"/>
                <a:buAutoNum type="romanLcPeriod"/>
                <a:defRPr sz="1400" b="0" i="0" u="none" strike="noStrike" cap="none">
                  <a:solidFill>
                    <a:schemeClr val="dk2"/>
                  </a:solidFill>
                  <a:latin typeface="Montserrat"/>
                  <a:ea typeface="Montserrat"/>
                  <a:cs typeface="Montserrat"/>
                  <a:sym typeface="Montserrat"/>
                </a:defRPr>
              </a:lvl9pPr>
            </a:lstStyle>
            <a:p>
              <a:pPr marL="0" indent="0">
                <a:buNone/>
                <a:defRPr/>
              </a:pPr>
              <a:r>
                <a:rPr lang="en-US" sz="4800" b="1" dirty="0">
                  <a:solidFill>
                    <a:srgbClr val="FF0000"/>
                  </a:solidFill>
                  <a:latin typeface="Times New Roman" panose="02020603050405020304" pitchFamily="18" charset="0"/>
                  <a:cs typeface="Times New Roman" panose="02020603050405020304" pitchFamily="18" charset="0"/>
                </a:rPr>
                <a:t>3.1</a:t>
              </a:r>
            </a:p>
          </p:txBody>
        </p:sp>
      </p:grpSp>
    </p:spTree>
    <p:extLst>
      <p:ext uri="{BB962C8B-B14F-4D97-AF65-F5344CB8AC3E}">
        <p14:creationId xmlns:p14="http://schemas.microsoft.com/office/powerpoint/2010/main" val="1120680304"/>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2600" y="393700"/>
            <a:ext cx="1592263" cy="159702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Cloud Callout 6"/>
          <p:cNvSpPr/>
          <p:nvPr/>
        </p:nvSpPr>
        <p:spPr>
          <a:xfrm>
            <a:off x="1584960" y="520065"/>
            <a:ext cx="7330440" cy="4798695"/>
          </a:xfrm>
          <a:prstGeom prst="cloudCallout">
            <a:avLst>
              <a:gd name="adj1" fmla="val -66309"/>
              <a:gd name="adj2" fmla="val -14935"/>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anchor="ctr"/>
          <a:lstStyle/>
          <a:p>
            <a:pPr>
              <a:lnSpc>
                <a:spcPct val="115000"/>
              </a:lnSpc>
              <a:spcBef>
                <a:spcPct val="0"/>
              </a:spcBef>
              <a:buClr>
                <a:srgbClr val="44546A"/>
              </a:buClr>
              <a:buSzPts val="2400"/>
              <a:buFont typeface="Krona One"/>
              <a:buNone/>
            </a:pPr>
            <a:r>
              <a:rPr lang="en-US" sz="3600" dirty="0" err="1">
                <a:solidFill>
                  <a:srgbClr val="FF0000"/>
                </a:solidFill>
                <a:latin typeface="Times New Roman" panose="02020603050405020304" pitchFamily="18" charset="0"/>
                <a:cs typeface="Times New Roman" panose="02020603050405020304" pitchFamily="18" charset="0"/>
              </a:rPr>
              <a:t>Hãy</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cho</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biết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sym typeface="Montserrat"/>
              </a:rPr>
              <a:t>t</a:t>
            </a:r>
            <a:r>
              <a:rPr lang="en-US" altLang="en-US" sz="3600" dirty="0" err="1">
                <a:solidFill>
                  <a:srgbClr val="FF0000"/>
                </a:solidFill>
                <a:latin typeface="Times New Roman" panose="02020603050405020304" pitchFamily="18" charset="0"/>
                <a:ea typeface="Roboto" panose="02000000000000000000"/>
                <a:cs typeface="Times New Roman" panose="02020603050405020304" pitchFamily="18" charset="0"/>
                <a:sym typeface="Montserrat"/>
              </a:rPr>
              <a:t>hực</a:t>
            </a:r>
            <a:r>
              <a:rPr lang="en-US" altLang="en-US" sz="3600" dirty="0">
                <a:solidFill>
                  <a:srgbClr val="FF0000"/>
                </a:solidFill>
                <a:latin typeface="Times New Roman" panose="02020603050405020304" pitchFamily="18" charset="0"/>
                <a:ea typeface="Roboto" panose="02000000000000000000"/>
                <a:cs typeface="Times New Roman" panose="02020603050405020304" pitchFamily="18" charset="0"/>
                <a:sym typeface="Montserrat"/>
              </a:rPr>
              <a:t> </a:t>
            </a:r>
            <a:r>
              <a:rPr lang="en-US" altLang="en-US" sz="3600" dirty="0" err="1">
                <a:solidFill>
                  <a:srgbClr val="FF0000"/>
                </a:solidFill>
                <a:latin typeface="Times New Roman" panose="02020603050405020304" pitchFamily="18" charset="0"/>
                <a:ea typeface="Roboto" panose="02000000000000000000"/>
                <a:cs typeface="Times New Roman" panose="02020603050405020304" pitchFamily="18" charset="0"/>
                <a:sym typeface="Montserrat"/>
              </a:rPr>
              <a:t>trạng</a:t>
            </a:r>
            <a:r>
              <a:rPr lang="en-US" altLang="en-US" sz="3600" dirty="0">
                <a:solidFill>
                  <a:srgbClr val="FF0000"/>
                </a:solidFill>
                <a:latin typeface="Times New Roman" panose="02020603050405020304" pitchFamily="18" charset="0"/>
                <a:ea typeface="Roboto" panose="02000000000000000000"/>
                <a:cs typeface="Times New Roman" panose="02020603050405020304" pitchFamily="18" charset="0"/>
                <a:sym typeface="Montserrat"/>
              </a:rPr>
              <a:t> </a:t>
            </a:r>
            <a:r>
              <a:rPr lang="en-US" altLang="en-US" sz="3600" dirty="0" err="1">
                <a:solidFill>
                  <a:srgbClr val="FF0000"/>
                </a:solidFill>
                <a:latin typeface="Times New Roman" panose="02020603050405020304" pitchFamily="18" charset="0"/>
                <a:ea typeface="Roboto" panose="02000000000000000000"/>
                <a:cs typeface="Times New Roman" panose="02020603050405020304" pitchFamily="18" charset="0"/>
                <a:sym typeface="Montserrat"/>
              </a:rPr>
              <a:t>về</a:t>
            </a:r>
            <a:r>
              <a:rPr lang="en-US" altLang="en-US" sz="3600" dirty="0">
                <a:solidFill>
                  <a:srgbClr val="FF0000"/>
                </a:solidFill>
                <a:latin typeface="Times New Roman" panose="02020603050405020304" pitchFamily="18" charset="0"/>
                <a:ea typeface="Roboto" panose="02000000000000000000"/>
                <a:cs typeface="Times New Roman" panose="02020603050405020304" pitchFamily="18" charset="0"/>
                <a:sym typeface="Montserrat"/>
              </a:rPr>
              <a:t> </a:t>
            </a:r>
            <a:r>
              <a:rPr lang="en-US" altLang="en-US" sz="3600" dirty="0" err="1">
                <a:solidFill>
                  <a:srgbClr val="FF0000"/>
                </a:solidFill>
                <a:latin typeface="Times New Roman" panose="02020603050405020304" pitchFamily="18" charset="0"/>
                <a:ea typeface="Roboto" panose="02000000000000000000"/>
                <a:cs typeface="Times New Roman" panose="02020603050405020304" pitchFamily="18" charset="0"/>
                <a:sym typeface="Montserrat"/>
              </a:rPr>
              <a:t>giáo</a:t>
            </a:r>
            <a:r>
              <a:rPr lang="en-US" altLang="en-US" sz="3600" dirty="0">
                <a:solidFill>
                  <a:srgbClr val="FF0000"/>
                </a:solidFill>
                <a:latin typeface="Times New Roman" panose="02020603050405020304" pitchFamily="18" charset="0"/>
                <a:ea typeface="Roboto" panose="02000000000000000000"/>
                <a:cs typeface="Times New Roman" panose="02020603050405020304" pitchFamily="18" charset="0"/>
                <a:sym typeface="Montserrat"/>
              </a:rPr>
              <a:t> </a:t>
            </a:r>
            <a:r>
              <a:rPr lang="en-US" altLang="en-US" sz="3600" dirty="0" err="1">
                <a:solidFill>
                  <a:srgbClr val="FF0000"/>
                </a:solidFill>
                <a:latin typeface="Times New Roman" panose="02020603050405020304" pitchFamily="18" charset="0"/>
                <a:ea typeface="Roboto" panose="02000000000000000000"/>
                <a:cs typeface="Times New Roman" panose="02020603050405020304" pitchFamily="18" charset="0"/>
                <a:sym typeface="Montserrat"/>
              </a:rPr>
              <a:t>dục</a:t>
            </a:r>
            <a:r>
              <a:rPr lang="en-US" altLang="en-US" sz="3600" dirty="0">
                <a:solidFill>
                  <a:srgbClr val="FF0000"/>
                </a:solidFill>
                <a:latin typeface="Times New Roman" panose="02020603050405020304" pitchFamily="18" charset="0"/>
                <a:ea typeface="Roboto" panose="02000000000000000000"/>
                <a:cs typeface="Times New Roman" panose="02020603050405020304" pitchFamily="18" charset="0"/>
                <a:sym typeface="Montserrat"/>
              </a:rPr>
              <a:t> </a:t>
            </a:r>
            <a:r>
              <a:rPr lang="en-US" altLang="en-US" sz="3600" dirty="0" err="1">
                <a:solidFill>
                  <a:srgbClr val="FF0000"/>
                </a:solidFill>
                <a:latin typeface="Times New Roman" panose="02020603050405020304" pitchFamily="18" charset="0"/>
                <a:ea typeface="Roboto" panose="02000000000000000000"/>
                <a:cs typeface="Times New Roman" panose="02020603050405020304" pitchFamily="18" charset="0"/>
                <a:sym typeface="Montserrat"/>
              </a:rPr>
              <a:t>hướng</a:t>
            </a:r>
            <a:r>
              <a:rPr lang="en-US" altLang="en-US" sz="3600" dirty="0">
                <a:solidFill>
                  <a:srgbClr val="FF0000"/>
                </a:solidFill>
                <a:latin typeface="Times New Roman" panose="02020603050405020304" pitchFamily="18" charset="0"/>
                <a:ea typeface="Roboto" panose="02000000000000000000"/>
                <a:cs typeface="Times New Roman" panose="02020603050405020304" pitchFamily="18" charset="0"/>
                <a:sym typeface="Montserrat"/>
              </a:rPr>
              <a:t> </a:t>
            </a:r>
            <a:r>
              <a:rPr lang="en-US" altLang="en-US" sz="3600" dirty="0" err="1">
                <a:solidFill>
                  <a:srgbClr val="FF0000"/>
                </a:solidFill>
                <a:latin typeface="Times New Roman" panose="02020603050405020304" pitchFamily="18" charset="0"/>
                <a:ea typeface="Roboto" panose="02000000000000000000"/>
                <a:cs typeface="Times New Roman" panose="02020603050405020304" pitchFamily="18" charset="0"/>
                <a:sym typeface="Montserrat"/>
              </a:rPr>
              <a:t>nghiệp</a:t>
            </a:r>
            <a:r>
              <a:rPr lang="en-US" altLang="en-US" sz="3600" dirty="0">
                <a:solidFill>
                  <a:srgbClr val="FF0000"/>
                </a:solidFill>
                <a:latin typeface="Times New Roman" panose="02020603050405020304" pitchFamily="18" charset="0"/>
                <a:ea typeface="Roboto" panose="02000000000000000000"/>
                <a:cs typeface="Times New Roman" panose="02020603050405020304" pitchFamily="18" charset="0"/>
                <a:sym typeface="Montserrat"/>
              </a:rPr>
              <a:t>, </a:t>
            </a:r>
            <a:r>
              <a:rPr lang="en-US" altLang="en-US" sz="3600" dirty="0" err="1">
                <a:solidFill>
                  <a:srgbClr val="FF0000"/>
                </a:solidFill>
                <a:latin typeface="Times New Roman" panose="02020603050405020304" pitchFamily="18" charset="0"/>
                <a:ea typeface="Roboto" panose="02000000000000000000"/>
                <a:cs typeface="Times New Roman" panose="02020603050405020304" pitchFamily="18" charset="0"/>
                <a:sym typeface="Montserrat"/>
              </a:rPr>
              <a:t>định</a:t>
            </a:r>
            <a:r>
              <a:rPr lang="en-US" altLang="en-US" sz="3600" dirty="0">
                <a:solidFill>
                  <a:srgbClr val="FF0000"/>
                </a:solidFill>
                <a:latin typeface="Times New Roman" panose="02020603050405020304" pitchFamily="18" charset="0"/>
                <a:ea typeface="Roboto" panose="02000000000000000000"/>
                <a:cs typeface="Times New Roman" panose="02020603050405020304" pitchFamily="18" charset="0"/>
                <a:sym typeface="Montserrat"/>
              </a:rPr>
              <a:t> </a:t>
            </a:r>
            <a:r>
              <a:rPr lang="en-US" altLang="en-US" sz="3600" dirty="0" err="1">
                <a:solidFill>
                  <a:srgbClr val="FF0000"/>
                </a:solidFill>
                <a:latin typeface="Times New Roman" panose="02020603050405020304" pitchFamily="18" charset="0"/>
                <a:ea typeface="Roboto" panose="02000000000000000000"/>
                <a:cs typeface="Times New Roman" panose="02020603050405020304" pitchFamily="18" charset="0"/>
                <a:sym typeface="Montserrat"/>
              </a:rPr>
              <a:t>hướng</a:t>
            </a:r>
            <a:r>
              <a:rPr lang="en-US" altLang="en-US" sz="3600" dirty="0">
                <a:solidFill>
                  <a:srgbClr val="FF0000"/>
                </a:solidFill>
                <a:latin typeface="Times New Roman" panose="02020603050405020304" pitchFamily="18" charset="0"/>
                <a:ea typeface="Roboto" panose="02000000000000000000"/>
                <a:cs typeface="Times New Roman" panose="02020603050405020304" pitchFamily="18" charset="0"/>
                <a:sym typeface="Montserrat"/>
              </a:rPr>
              <a:t> </a:t>
            </a:r>
            <a:r>
              <a:rPr lang="en-US" altLang="en-US" sz="3600" dirty="0" err="1">
                <a:solidFill>
                  <a:srgbClr val="FF0000"/>
                </a:solidFill>
                <a:latin typeface="Times New Roman" panose="02020603050405020304" pitchFamily="18" charset="0"/>
                <a:ea typeface="Roboto" panose="02000000000000000000"/>
                <a:cs typeface="Times New Roman" panose="02020603050405020304" pitchFamily="18" charset="0"/>
                <a:sym typeface="Montserrat"/>
              </a:rPr>
              <a:t>phân</a:t>
            </a:r>
            <a:r>
              <a:rPr lang="en-US" altLang="en-US" sz="3600" dirty="0">
                <a:solidFill>
                  <a:srgbClr val="FF0000"/>
                </a:solidFill>
                <a:latin typeface="Times New Roman" panose="02020603050405020304" pitchFamily="18" charset="0"/>
                <a:ea typeface="Roboto" panose="02000000000000000000"/>
                <a:cs typeface="Times New Roman" panose="02020603050405020304" pitchFamily="18" charset="0"/>
                <a:sym typeface="Montserrat"/>
              </a:rPr>
              <a:t> </a:t>
            </a:r>
            <a:r>
              <a:rPr lang="en-US" altLang="en-US" sz="3600" dirty="0" err="1">
                <a:solidFill>
                  <a:srgbClr val="FF0000"/>
                </a:solidFill>
                <a:latin typeface="Times New Roman" panose="02020603050405020304" pitchFamily="18" charset="0"/>
                <a:ea typeface="Roboto" panose="02000000000000000000"/>
                <a:cs typeface="Times New Roman" panose="02020603050405020304" pitchFamily="18" charset="0"/>
                <a:sym typeface="Montserrat"/>
              </a:rPr>
              <a:t>luồng</a:t>
            </a:r>
            <a:r>
              <a:rPr lang="en-US" altLang="en-US" sz="3600" dirty="0">
                <a:solidFill>
                  <a:srgbClr val="FF0000"/>
                </a:solidFill>
                <a:latin typeface="Times New Roman" panose="02020603050405020304" pitchFamily="18" charset="0"/>
                <a:ea typeface="Roboto" panose="02000000000000000000"/>
                <a:cs typeface="Times New Roman" panose="02020603050405020304" pitchFamily="18" charset="0"/>
                <a:sym typeface="Montserrat"/>
              </a:rPr>
              <a:t> HSPT </a:t>
            </a:r>
            <a:r>
              <a:rPr lang="en-US" altLang="en-US" sz="3600" dirty="0" err="1">
                <a:solidFill>
                  <a:srgbClr val="FF0000"/>
                </a:solidFill>
                <a:latin typeface="Times New Roman" panose="02020603050405020304" pitchFamily="18" charset="0"/>
                <a:ea typeface="Roboto" panose="02000000000000000000"/>
                <a:cs typeface="Times New Roman" panose="02020603050405020304" pitchFamily="18" charset="0"/>
                <a:sym typeface="Montserrat"/>
              </a:rPr>
              <a:t>trong</a:t>
            </a:r>
            <a:r>
              <a:rPr lang="en-US" altLang="en-US" sz="3600" dirty="0">
                <a:solidFill>
                  <a:srgbClr val="FF0000"/>
                </a:solidFill>
                <a:latin typeface="Times New Roman" panose="02020603050405020304" pitchFamily="18" charset="0"/>
                <a:ea typeface="Roboto" panose="02000000000000000000"/>
                <a:cs typeface="Times New Roman" panose="02020603050405020304" pitchFamily="18" charset="0"/>
                <a:sym typeface="Montserrat"/>
              </a:rPr>
              <a:t> </a:t>
            </a:r>
            <a:r>
              <a:rPr lang="en-US" altLang="en-US" sz="3600" dirty="0" err="1">
                <a:solidFill>
                  <a:srgbClr val="FF0000"/>
                </a:solidFill>
                <a:latin typeface="Times New Roman" panose="02020603050405020304" pitchFamily="18" charset="0"/>
                <a:ea typeface="Roboto" panose="02000000000000000000"/>
                <a:cs typeface="Times New Roman" panose="02020603050405020304" pitchFamily="18" charset="0"/>
                <a:sym typeface="Montserrat"/>
              </a:rPr>
              <a:t>thời</a:t>
            </a:r>
            <a:r>
              <a:rPr lang="en-US" altLang="en-US" sz="3600" dirty="0">
                <a:solidFill>
                  <a:srgbClr val="FF0000"/>
                </a:solidFill>
                <a:latin typeface="Times New Roman" panose="02020603050405020304" pitchFamily="18" charset="0"/>
                <a:ea typeface="Roboto" panose="02000000000000000000"/>
                <a:cs typeface="Times New Roman" panose="02020603050405020304" pitchFamily="18" charset="0"/>
                <a:sym typeface="Montserrat"/>
              </a:rPr>
              <a:t> </a:t>
            </a:r>
            <a:r>
              <a:rPr lang="en-US" altLang="en-US" sz="3600" dirty="0" err="1">
                <a:solidFill>
                  <a:srgbClr val="FF0000"/>
                </a:solidFill>
                <a:latin typeface="Times New Roman" panose="02020603050405020304" pitchFamily="18" charset="0"/>
                <a:ea typeface="Roboto" panose="02000000000000000000"/>
                <a:cs typeface="Times New Roman" panose="02020603050405020304" pitchFamily="18" charset="0"/>
                <a:sym typeface="Montserrat"/>
              </a:rPr>
              <a:t>gian</a:t>
            </a:r>
            <a:r>
              <a:rPr lang="en-US" altLang="en-US" sz="3600" dirty="0">
                <a:solidFill>
                  <a:srgbClr val="FF0000"/>
                </a:solidFill>
                <a:latin typeface="Times New Roman" panose="02020603050405020304" pitchFamily="18" charset="0"/>
                <a:ea typeface="Roboto" panose="02000000000000000000"/>
                <a:cs typeface="Times New Roman" panose="02020603050405020304" pitchFamily="18" charset="0"/>
                <a:sym typeface="Montserrat"/>
              </a:rPr>
              <a:t> qua </a:t>
            </a:r>
            <a:r>
              <a:rPr lang="en-US" altLang="en-US" sz="3600" dirty="0" err="1">
                <a:solidFill>
                  <a:srgbClr val="FF0000"/>
                </a:solidFill>
                <a:latin typeface="Times New Roman" panose="02020603050405020304" pitchFamily="18" charset="0"/>
                <a:ea typeface="Roboto" panose="02000000000000000000"/>
                <a:cs typeface="Times New Roman" panose="02020603050405020304" pitchFamily="18" charset="0"/>
                <a:sym typeface="Montserrat"/>
              </a:rPr>
              <a:t>trên</a:t>
            </a:r>
            <a:r>
              <a:rPr lang="en-US" altLang="en-US" sz="3600" dirty="0">
                <a:solidFill>
                  <a:srgbClr val="FF0000"/>
                </a:solidFill>
                <a:latin typeface="Times New Roman" panose="02020603050405020304" pitchFamily="18" charset="0"/>
                <a:ea typeface="Roboto" panose="02000000000000000000"/>
                <a:cs typeface="Times New Roman" panose="02020603050405020304" pitchFamily="18" charset="0"/>
                <a:sym typeface="Montserrat"/>
              </a:rPr>
              <a:t> </a:t>
            </a:r>
            <a:r>
              <a:rPr lang="en-US" altLang="en-US" sz="3600" dirty="0" err="1">
                <a:solidFill>
                  <a:srgbClr val="FF0000"/>
                </a:solidFill>
                <a:latin typeface="Times New Roman" panose="02020603050405020304" pitchFamily="18" charset="0"/>
                <a:ea typeface="Roboto" panose="02000000000000000000"/>
                <a:cs typeface="Times New Roman" panose="02020603050405020304" pitchFamily="18" charset="0"/>
                <a:sym typeface="Montserrat"/>
              </a:rPr>
              <a:t>địa</a:t>
            </a:r>
            <a:r>
              <a:rPr lang="en-US" altLang="en-US" sz="3600" dirty="0">
                <a:solidFill>
                  <a:srgbClr val="FF0000"/>
                </a:solidFill>
                <a:latin typeface="Times New Roman" panose="02020603050405020304" pitchFamily="18" charset="0"/>
                <a:ea typeface="Roboto" panose="02000000000000000000"/>
                <a:cs typeface="Times New Roman" panose="02020603050405020304" pitchFamily="18" charset="0"/>
                <a:sym typeface="Montserrat"/>
              </a:rPr>
              <a:t> </a:t>
            </a:r>
            <a:r>
              <a:rPr lang="en-US" altLang="en-US" sz="3600" dirty="0" err="1">
                <a:solidFill>
                  <a:srgbClr val="FF0000"/>
                </a:solidFill>
                <a:latin typeface="Times New Roman" panose="02020603050405020304" pitchFamily="18" charset="0"/>
                <a:ea typeface="Roboto" panose="02000000000000000000"/>
                <a:cs typeface="Times New Roman" panose="02020603050405020304" pitchFamily="18" charset="0"/>
                <a:sym typeface="Montserrat"/>
              </a:rPr>
              <a:t>bàn</a:t>
            </a:r>
            <a:r>
              <a:rPr lang="en-US" altLang="en-US" sz="3600" dirty="0">
                <a:solidFill>
                  <a:srgbClr val="FF0000"/>
                </a:solidFill>
                <a:latin typeface="Times New Roman" panose="02020603050405020304" pitchFamily="18" charset="0"/>
                <a:ea typeface="Roboto" panose="02000000000000000000"/>
                <a:cs typeface="Times New Roman" panose="02020603050405020304" pitchFamily="18" charset="0"/>
                <a:sym typeface="Montserrat"/>
              </a:rPr>
              <a:t> </a:t>
            </a:r>
            <a:r>
              <a:rPr lang="en-US" altLang="en-US" sz="3600" dirty="0" err="1">
                <a:solidFill>
                  <a:srgbClr val="FF0000"/>
                </a:solidFill>
                <a:latin typeface="Times New Roman" panose="02020603050405020304" pitchFamily="18" charset="0"/>
                <a:ea typeface="Roboto" panose="02000000000000000000"/>
                <a:cs typeface="Times New Roman" panose="02020603050405020304" pitchFamily="18" charset="0"/>
                <a:sym typeface="Montserrat"/>
              </a:rPr>
              <a:t>tỉnh</a:t>
            </a:r>
            <a:r>
              <a:rPr lang="en-US" altLang="en-US" sz="3600" dirty="0">
                <a:solidFill>
                  <a:srgbClr val="FF0000"/>
                </a:solidFill>
                <a:latin typeface="Times New Roman" panose="02020603050405020304" pitchFamily="18" charset="0"/>
                <a:ea typeface="Roboto" panose="02000000000000000000"/>
                <a:cs typeface="Times New Roman" panose="02020603050405020304" pitchFamily="18" charset="0"/>
                <a:sym typeface="Montserrat"/>
              </a:rPr>
              <a:t> </a:t>
            </a:r>
            <a:r>
              <a:rPr lang="en-US" altLang="en-US" sz="3600" dirty="0" err="1">
                <a:solidFill>
                  <a:srgbClr val="FF0000"/>
                </a:solidFill>
                <a:latin typeface="Times New Roman" panose="02020603050405020304" pitchFamily="18" charset="0"/>
                <a:ea typeface="Roboto" panose="02000000000000000000"/>
                <a:cs typeface="Times New Roman" panose="02020603050405020304" pitchFamily="18" charset="0"/>
                <a:sym typeface="Montserrat"/>
              </a:rPr>
              <a:t>Quảng</a:t>
            </a:r>
            <a:r>
              <a:rPr lang="en-US" altLang="en-US" sz="3600" dirty="0">
                <a:solidFill>
                  <a:srgbClr val="FF0000"/>
                </a:solidFill>
                <a:latin typeface="Times New Roman" panose="02020603050405020304" pitchFamily="18" charset="0"/>
                <a:ea typeface="Roboto" panose="02000000000000000000"/>
                <a:cs typeface="Times New Roman" panose="02020603050405020304" pitchFamily="18" charset="0"/>
                <a:sym typeface="Montserrat"/>
              </a:rPr>
              <a:t> Nam</a:t>
            </a:r>
          </a:p>
        </p:txBody>
      </p:sp>
      <p:pic>
        <p:nvPicPr>
          <p:cNvPr id="13316"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5325" y="6175375"/>
            <a:ext cx="6175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8666456"/>
      </p:ext>
    </p:extLst>
  </p:cSld>
  <p:clrMapOvr>
    <a:masterClrMapping/>
  </p:clrMapOvr>
  <p:transition spd="slow">
    <p:circl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 y="156478"/>
            <a:ext cx="8915400" cy="6355586"/>
          </a:xfrm>
          <a:prstGeom prst="rect">
            <a:avLst/>
          </a:prstGeom>
        </p:spPr>
        <p:txBody>
          <a:bodyPr wrap="square">
            <a:spAutoFit/>
          </a:bodyPr>
          <a:lstStyle/>
          <a:p>
            <a:r>
              <a:rPr lang="vi-VN" sz="3700" dirty="0">
                <a:solidFill>
                  <a:srgbClr val="002060"/>
                </a:solidFill>
                <a:latin typeface="+mj-lt"/>
              </a:rPr>
              <a:t>Trong những năm qua, việc dạy nghề phổ thông và giáo dục hướng nghiệp trong các trường THCS, THPT đã được các địa phương, đơn vi triển khai thực hiện, nhờ đó đã góp phần định hướng nghề nghiệp cho học sinh. Các cơ sở giáo dục trung học đã đổi mới các hoạt động giáo dục hướng nghiệp theo hướng giáo dục nhà trường gắn với thực tiễn sản xuất kinh doanh của địa phương, tạo cơ sở cho việc định hướng nghề nghiệp phù hợp với năng lực, điều kiện kinh tế gia đình học sinh</a:t>
            </a:r>
            <a:r>
              <a:rPr lang="en-US" sz="3700" dirty="0">
                <a:solidFill>
                  <a:srgbClr val="002060"/>
                </a:solidFill>
                <a:latin typeface="+mj-lt"/>
              </a:rPr>
              <a:t>.</a:t>
            </a:r>
            <a:endParaRPr lang="en-US" sz="3700"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20155619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11530242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7160" y="72241"/>
            <a:ext cx="9006840" cy="6740307"/>
          </a:xfrm>
          <a:prstGeom prst="rect">
            <a:avLst/>
          </a:prstGeom>
        </p:spPr>
        <p:txBody>
          <a:bodyPr wrap="square">
            <a:spAutoFit/>
          </a:bodyPr>
          <a:lstStyle/>
          <a:p>
            <a:r>
              <a:rPr lang="vi-VN" sz="3600" dirty="0">
                <a:solidFill>
                  <a:srgbClr val="002060"/>
                </a:solidFill>
                <a:latin typeface="+mj-lt"/>
              </a:rPr>
              <a:t>Toàn tỉnh có 27 cơ sở hoạt động giáo dục nghề nghiệp, trong đó: 07 trường cao đẳng, 04 trường trung cấp, 08 trung tâm giáo dục nghề nghiệp và 08 doanh nghiệp có đăng ký hoạt động giáo dục nghề nghiệp thực hiện đào tạo các trình độ cao đẳng, trung cấp, sơ cấp và đào tạo thường xuyên dưới 3 tháng. Cơ cấu ngành nghề đào tạo của các cơ sở giáo dục nghề nghiệp đã được điều chỉnh, phát triển theo hướng phù hợp với cơ cấu kinh tế của tỉnh; mở thêm nhiều ngành nghề đào tạo mới mà thị trường lao động có nhu cầu. </a:t>
            </a:r>
            <a:endParaRPr lang="en-US" sz="3600"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1562109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31204010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43840" y="0"/>
            <a:ext cx="8793480" cy="6555641"/>
          </a:xfrm>
          <a:prstGeom prst="rect">
            <a:avLst/>
          </a:prstGeom>
        </p:spPr>
        <p:txBody>
          <a:bodyPr wrap="square">
            <a:spAutoFit/>
          </a:bodyPr>
          <a:lstStyle/>
          <a:p>
            <a:r>
              <a:rPr lang="vi-VN" sz="4200" dirty="0">
                <a:solidFill>
                  <a:srgbClr val="002060"/>
                </a:solidFill>
                <a:latin typeface="+mj-lt"/>
              </a:rPr>
              <a:t>Riêng về đào tạo trình độ cao đẳng và trung cấp, tổng quy mô tuyển mới hàng năm của các trường cao đẳng, trung cấp trên địa bàn tỉnh được cơ quan có thẩm quyền cấp phép là 9.770 người, trong đó: trình độ cao đẳng là 4.000 người, trình độ trung cấp là 5.770 người, tương ứng với 62 ngành, nghề đào tạo trình độ cao đẳng và 119 ngành, nghề đào tạo trình độ trung cấp của các trường.</a:t>
            </a:r>
            <a:endParaRPr lang="en-US" sz="4200" dirty="0">
              <a:solidFill>
                <a:srgbClr val="002060"/>
              </a:solidFill>
              <a:latin typeface="+mj-lt"/>
            </a:endParaRPr>
          </a:p>
        </p:txBody>
      </p:sp>
    </p:spTree>
    <p:extLst>
      <p:ext uri="{BB962C8B-B14F-4D97-AF65-F5344CB8AC3E}">
        <p14:creationId xmlns:p14="http://schemas.microsoft.com/office/powerpoint/2010/main" val="2199649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Google Shape;243;p28"/>
          <p:cNvSpPr txBox="1">
            <a:spLocks/>
          </p:cNvSpPr>
          <p:nvPr/>
        </p:nvSpPr>
        <p:spPr bwMode="auto">
          <a:xfrm>
            <a:off x="2301241" y="1859281"/>
            <a:ext cx="6522720" cy="266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27" tIns="51427" rIns="51427" bIns="51427"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914400" indent="-3175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371600" indent="-3175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828800" indent="-3175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286000" indent="-3175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743200" indent="-3175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3200400" indent="-3175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657600" indent="-3175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4114800" indent="-3175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15000"/>
              </a:lnSpc>
              <a:spcBef>
                <a:spcPct val="0"/>
              </a:spcBef>
              <a:buClr>
                <a:srgbClr val="44546A"/>
              </a:buClr>
              <a:buSzPts val="2400"/>
              <a:buFont typeface="Krona One"/>
              <a:buNone/>
            </a:pPr>
            <a:r>
              <a:rPr lang="en-US" altLang="en-US" sz="3600" b="1" dirty="0" err="1">
                <a:solidFill>
                  <a:srgbClr val="FF0000"/>
                </a:solidFill>
                <a:latin typeface="Times New Roman" panose="02020603050405020304" pitchFamily="18" charset="0"/>
                <a:ea typeface="Roboto" panose="02000000000000000000"/>
                <a:cs typeface="Times New Roman" panose="02020603050405020304" pitchFamily="18" charset="0"/>
                <a:sym typeface="Montserrat"/>
              </a:rPr>
              <a:t>Mục</a:t>
            </a:r>
            <a:r>
              <a:rPr lang="en-US" altLang="en-US" sz="3600" b="1" dirty="0">
                <a:solidFill>
                  <a:srgbClr val="FF0000"/>
                </a:solidFill>
                <a:latin typeface="Times New Roman" panose="02020603050405020304" pitchFamily="18" charset="0"/>
                <a:ea typeface="Roboto" panose="02000000000000000000"/>
                <a:cs typeface="Times New Roman" panose="02020603050405020304" pitchFamily="18" charset="0"/>
                <a:sym typeface="Montserrat"/>
              </a:rPr>
              <a:t> </a:t>
            </a:r>
            <a:r>
              <a:rPr lang="en-US" altLang="en-US" sz="3600" b="1" dirty="0" err="1">
                <a:solidFill>
                  <a:srgbClr val="FF0000"/>
                </a:solidFill>
                <a:latin typeface="Times New Roman" panose="02020603050405020304" pitchFamily="18" charset="0"/>
                <a:ea typeface="Roboto" panose="02000000000000000000"/>
                <a:cs typeface="Times New Roman" panose="02020603050405020304" pitchFamily="18" charset="0"/>
                <a:sym typeface="Montserrat"/>
              </a:rPr>
              <a:t>tiêu</a:t>
            </a:r>
            <a:r>
              <a:rPr lang="en-US" altLang="en-US" sz="3600" b="1" dirty="0">
                <a:solidFill>
                  <a:srgbClr val="FF0000"/>
                </a:solidFill>
                <a:latin typeface="Times New Roman" panose="02020603050405020304" pitchFamily="18" charset="0"/>
                <a:ea typeface="Roboto" panose="02000000000000000000"/>
                <a:cs typeface="Times New Roman" panose="02020603050405020304" pitchFamily="18" charset="0"/>
                <a:sym typeface="Montserrat"/>
              </a:rPr>
              <a:t> </a:t>
            </a:r>
            <a:r>
              <a:rPr lang="en-US" altLang="en-US" sz="3600" b="1" dirty="0" err="1">
                <a:solidFill>
                  <a:srgbClr val="FF0000"/>
                </a:solidFill>
                <a:latin typeface="Times New Roman" panose="02020603050405020304" pitchFamily="18" charset="0"/>
                <a:ea typeface="Roboto" panose="02000000000000000000"/>
                <a:cs typeface="Times New Roman" panose="02020603050405020304" pitchFamily="18" charset="0"/>
                <a:sym typeface="Montserrat"/>
              </a:rPr>
              <a:t>giáo</a:t>
            </a:r>
            <a:r>
              <a:rPr lang="en-US" altLang="en-US" sz="3600" b="1" dirty="0">
                <a:solidFill>
                  <a:srgbClr val="FF0000"/>
                </a:solidFill>
                <a:latin typeface="Times New Roman" panose="02020603050405020304" pitchFamily="18" charset="0"/>
                <a:ea typeface="Roboto" panose="02000000000000000000"/>
                <a:cs typeface="Times New Roman" panose="02020603050405020304" pitchFamily="18" charset="0"/>
                <a:sym typeface="Montserrat"/>
              </a:rPr>
              <a:t> </a:t>
            </a:r>
            <a:r>
              <a:rPr lang="en-US" altLang="en-US" sz="3600" b="1" dirty="0" err="1">
                <a:solidFill>
                  <a:srgbClr val="FF0000"/>
                </a:solidFill>
                <a:latin typeface="Times New Roman" panose="02020603050405020304" pitchFamily="18" charset="0"/>
                <a:ea typeface="Roboto" panose="02000000000000000000"/>
                <a:cs typeface="Times New Roman" panose="02020603050405020304" pitchFamily="18" charset="0"/>
                <a:sym typeface="Montserrat"/>
              </a:rPr>
              <a:t>dục</a:t>
            </a:r>
            <a:r>
              <a:rPr lang="en-US" altLang="en-US" sz="3600" b="1" dirty="0">
                <a:solidFill>
                  <a:srgbClr val="FF0000"/>
                </a:solidFill>
                <a:latin typeface="Times New Roman" panose="02020603050405020304" pitchFamily="18" charset="0"/>
                <a:ea typeface="Roboto" panose="02000000000000000000"/>
                <a:cs typeface="Times New Roman" panose="02020603050405020304" pitchFamily="18" charset="0"/>
                <a:sym typeface="Montserrat"/>
              </a:rPr>
              <a:t> </a:t>
            </a:r>
            <a:r>
              <a:rPr lang="en-US" altLang="en-US" sz="3600" b="1" dirty="0" err="1">
                <a:solidFill>
                  <a:srgbClr val="FF0000"/>
                </a:solidFill>
                <a:latin typeface="Times New Roman" panose="02020603050405020304" pitchFamily="18" charset="0"/>
                <a:ea typeface="Roboto" panose="02000000000000000000"/>
                <a:cs typeface="Times New Roman" panose="02020603050405020304" pitchFamily="18" charset="0"/>
                <a:sym typeface="Montserrat"/>
              </a:rPr>
              <a:t>hướng</a:t>
            </a:r>
            <a:r>
              <a:rPr lang="en-US" altLang="en-US" sz="3600" b="1" dirty="0">
                <a:solidFill>
                  <a:srgbClr val="FF0000"/>
                </a:solidFill>
                <a:latin typeface="Times New Roman" panose="02020603050405020304" pitchFamily="18" charset="0"/>
                <a:ea typeface="Roboto" panose="02000000000000000000"/>
                <a:cs typeface="Times New Roman" panose="02020603050405020304" pitchFamily="18" charset="0"/>
                <a:sym typeface="Montserrat"/>
              </a:rPr>
              <a:t> </a:t>
            </a:r>
            <a:r>
              <a:rPr lang="en-US" altLang="en-US" sz="3600" b="1" dirty="0" err="1">
                <a:solidFill>
                  <a:srgbClr val="FF0000"/>
                </a:solidFill>
                <a:latin typeface="Times New Roman" panose="02020603050405020304" pitchFamily="18" charset="0"/>
                <a:ea typeface="Roboto" panose="02000000000000000000"/>
                <a:cs typeface="Times New Roman" panose="02020603050405020304" pitchFamily="18" charset="0"/>
                <a:sym typeface="Montserrat"/>
              </a:rPr>
              <a:t>nghiệp</a:t>
            </a:r>
            <a:r>
              <a:rPr lang="en-US" altLang="en-US" sz="3600" b="1" dirty="0">
                <a:solidFill>
                  <a:srgbClr val="FF0000"/>
                </a:solidFill>
                <a:latin typeface="Times New Roman" panose="02020603050405020304" pitchFamily="18" charset="0"/>
                <a:ea typeface="Roboto" panose="02000000000000000000"/>
                <a:cs typeface="Times New Roman" panose="02020603050405020304" pitchFamily="18" charset="0"/>
                <a:sym typeface="Montserrat"/>
              </a:rPr>
              <a:t>, </a:t>
            </a:r>
            <a:r>
              <a:rPr lang="en-US" altLang="en-US" sz="3600" b="1" dirty="0" err="1">
                <a:solidFill>
                  <a:srgbClr val="FF0000"/>
                </a:solidFill>
                <a:latin typeface="Times New Roman" panose="02020603050405020304" pitchFamily="18" charset="0"/>
                <a:ea typeface="Roboto" panose="02000000000000000000"/>
                <a:cs typeface="Times New Roman" panose="02020603050405020304" pitchFamily="18" charset="0"/>
                <a:sym typeface="Montserrat"/>
              </a:rPr>
              <a:t>định</a:t>
            </a:r>
            <a:r>
              <a:rPr lang="en-US" altLang="en-US" sz="3600" b="1" dirty="0">
                <a:solidFill>
                  <a:srgbClr val="FF0000"/>
                </a:solidFill>
                <a:latin typeface="Times New Roman" panose="02020603050405020304" pitchFamily="18" charset="0"/>
                <a:ea typeface="Roboto" panose="02000000000000000000"/>
                <a:cs typeface="Times New Roman" panose="02020603050405020304" pitchFamily="18" charset="0"/>
                <a:sym typeface="Montserrat"/>
              </a:rPr>
              <a:t> </a:t>
            </a:r>
            <a:r>
              <a:rPr lang="en-US" altLang="en-US" sz="3600" b="1" dirty="0" err="1">
                <a:solidFill>
                  <a:srgbClr val="FF0000"/>
                </a:solidFill>
                <a:latin typeface="Times New Roman" panose="02020603050405020304" pitchFamily="18" charset="0"/>
                <a:ea typeface="Roboto" panose="02000000000000000000"/>
                <a:cs typeface="Times New Roman" panose="02020603050405020304" pitchFamily="18" charset="0"/>
                <a:sym typeface="Montserrat"/>
              </a:rPr>
              <a:t>hướng</a:t>
            </a:r>
            <a:r>
              <a:rPr lang="en-US" altLang="en-US" sz="3600" b="1" dirty="0">
                <a:solidFill>
                  <a:srgbClr val="FF0000"/>
                </a:solidFill>
                <a:latin typeface="Times New Roman" panose="02020603050405020304" pitchFamily="18" charset="0"/>
                <a:ea typeface="Roboto" panose="02000000000000000000"/>
                <a:cs typeface="Times New Roman" panose="02020603050405020304" pitchFamily="18" charset="0"/>
                <a:sym typeface="Montserrat"/>
              </a:rPr>
              <a:t> </a:t>
            </a:r>
            <a:r>
              <a:rPr lang="en-US" altLang="en-US" sz="3600" b="1" dirty="0" err="1">
                <a:solidFill>
                  <a:srgbClr val="FF0000"/>
                </a:solidFill>
                <a:latin typeface="Times New Roman" panose="02020603050405020304" pitchFamily="18" charset="0"/>
                <a:ea typeface="Roboto" panose="02000000000000000000"/>
                <a:cs typeface="Times New Roman" panose="02020603050405020304" pitchFamily="18" charset="0"/>
                <a:sym typeface="Montserrat"/>
              </a:rPr>
              <a:t>phân</a:t>
            </a:r>
            <a:r>
              <a:rPr lang="en-US" altLang="en-US" sz="3600" b="1" dirty="0">
                <a:solidFill>
                  <a:srgbClr val="FF0000"/>
                </a:solidFill>
                <a:latin typeface="Times New Roman" panose="02020603050405020304" pitchFamily="18" charset="0"/>
                <a:ea typeface="Roboto" panose="02000000000000000000"/>
                <a:cs typeface="Times New Roman" panose="02020603050405020304" pitchFamily="18" charset="0"/>
                <a:sym typeface="Montserrat"/>
              </a:rPr>
              <a:t> </a:t>
            </a:r>
            <a:r>
              <a:rPr lang="en-US" altLang="en-US" sz="3600" b="1" dirty="0" err="1">
                <a:solidFill>
                  <a:srgbClr val="FF0000"/>
                </a:solidFill>
                <a:latin typeface="Times New Roman" panose="02020603050405020304" pitchFamily="18" charset="0"/>
                <a:ea typeface="Roboto" panose="02000000000000000000"/>
                <a:cs typeface="Times New Roman" panose="02020603050405020304" pitchFamily="18" charset="0"/>
                <a:sym typeface="Montserrat"/>
              </a:rPr>
              <a:t>luồng</a:t>
            </a:r>
            <a:r>
              <a:rPr lang="en-US" altLang="en-US" sz="3600" b="1" dirty="0">
                <a:solidFill>
                  <a:srgbClr val="FF0000"/>
                </a:solidFill>
                <a:latin typeface="Times New Roman" panose="02020603050405020304" pitchFamily="18" charset="0"/>
                <a:ea typeface="Roboto" panose="02000000000000000000"/>
                <a:cs typeface="Times New Roman" panose="02020603050405020304" pitchFamily="18" charset="0"/>
                <a:sym typeface="Montserrat"/>
              </a:rPr>
              <a:t> </a:t>
            </a:r>
            <a:r>
              <a:rPr lang="en-US" altLang="en-US" sz="3600" b="1" dirty="0" err="1">
                <a:solidFill>
                  <a:srgbClr val="FF0000"/>
                </a:solidFill>
                <a:latin typeface="Times New Roman" panose="02020603050405020304" pitchFamily="18" charset="0"/>
                <a:ea typeface="Roboto" panose="02000000000000000000"/>
                <a:cs typeface="Times New Roman" panose="02020603050405020304" pitchFamily="18" charset="0"/>
                <a:sym typeface="Montserrat"/>
              </a:rPr>
              <a:t>học</a:t>
            </a:r>
            <a:r>
              <a:rPr lang="en-US" altLang="en-US" sz="3600" b="1" dirty="0">
                <a:solidFill>
                  <a:srgbClr val="FF0000"/>
                </a:solidFill>
                <a:latin typeface="Times New Roman" panose="02020603050405020304" pitchFamily="18" charset="0"/>
                <a:ea typeface="Roboto" panose="02000000000000000000"/>
                <a:cs typeface="Times New Roman" panose="02020603050405020304" pitchFamily="18" charset="0"/>
                <a:sym typeface="Montserrat"/>
              </a:rPr>
              <a:t> </a:t>
            </a:r>
            <a:r>
              <a:rPr lang="en-US" altLang="en-US" sz="3600" b="1" dirty="0" err="1">
                <a:solidFill>
                  <a:srgbClr val="FF0000"/>
                </a:solidFill>
                <a:latin typeface="Times New Roman" panose="02020603050405020304" pitchFamily="18" charset="0"/>
                <a:ea typeface="Roboto" panose="02000000000000000000"/>
                <a:cs typeface="Times New Roman" panose="02020603050405020304" pitchFamily="18" charset="0"/>
                <a:sym typeface="Montserrat"/>
              </a:rPr>
              <a:t>sinh</a:t>
            </a:r>
            <a:r>
              <a:rPr lang="en-US" altLang="en-US" sz="3600" b="1" dirty="0">
                <a:solidFill>
                  <a:srgbClr val="FF0000"/>
                </a:solidFill>
                <a:latin typeface="Times New Roman" panose="02020603050405020304" pitchFamily="18" charset="0"/>
                <a:ea typeface="Roboto" panose="02000000000000000000"/>
                <a:cs typeface="Times New Roman" panose="02020603050405020304" pitchFamily="18" charset="0"/>
                <a:sym typeface="Montserrat"/>
              </a:rPr>
              <a:t> </a:t>
            </a:r>
            <a:r>
              <a:rPr lang="en-US" altLang="en-US" sz="3600" b="1" dirty="0" err="1">
                <a:solidFill>
                  <a:srgbClr val="FF0000"/>
                </a:solidFill>
                <a:latin typeface="Times New Roman" panose="02020603050405020304" pitchFamily="18" charset="0"/>
                <a:ea typeface="Roboto" panose="02000000000000000000"/>
                <a:cs typeface="Times New Roman" panose="02020603050405020304" pitchFamily="18" charset="0"/>
                <a:sym typeface="Montserrat"/>
              </a:rPr>
              <a:t>phổ</a:t>
            </a:r>
            <a:r>
              <a:rPr lang="en-US" altLang="en-US" sz="3600" b="1" dirty="0">
                <a:solidFill>
                  <a:srgbClr val="FF0000"/>
                </a:solidFill>
                <a:latin typeface="Times New Roman" panose="02020603050405020304" pitchFamily="18" charset="0"/>
                <a:ea typeface="Roboto" panose="02000000000000000000"/>
                <a:cs typeface="Times New Roman" panose="02020603050405020304" pitchFamily="18" charset="0"/>
                <a:sym typeface="Montserrat"/>
              </a:rPr>
              <a:t> </a:t>
            </a:r>
            <a:r>
              <a:rPr lang="en-US" altLang="en-US" sz="3600" b="1" dirty="0" err="1">
                <a:solidFill>
                  <a:srgbClr val="FF0000"/>
                </a:solidFill>
                <a:latin typeface="Times New Roman" panose="02020603050405020304" pitchFamily="18" charset="0"/>
                <a:ea typeface="Roboto" panose="02000000000000000000"/>
                <a:cs typeface="Times New Roman" panose="02020603050405020304" pitchFamily="18" charset="0"/>
                <a:sym typeface="Montserrat"/>
              </a:rPr>
              <a:t>thông</a:t>
            </a:r>
            <a:r>
              <a:rPr lang="en-US" altLang="en-US" sz="3600" b="1" dirty="0">
                <a:solidFill>
                  <a:srgbClr val="FF0000"/>
                </a:solidFill>
                <a:latin typeface="Times New Roman" panose="02020603050405020304" pitchFamily="18" charset="0"/>
                <a:ea typeface="Roboto" panose="02000000000000000000"/>
                <a:cs typeface="Times New Roman" panose="02020603050405020304" pitchFamily="18" charset="0"/>
                <a:sym typeface="Montserrat"/>
              </a:rPr>
              <a:t> </a:t>
            </a:r>
            <a:r>
              <a:rPr lang="en-US" altLang="en-US" sz="3600" b="1" dirty="0" err="1">
                <a:solidFill>
                  <a:srgbClr val="FF0000"/>
                </a:solidFill>
                <a:latin typeface="Times New Roman" panose="02020603050405020304" pitchFamily="18" charset="0"/>
                <a:ea typeface="Roboto" panose="02000000000000000000"/>
                <a:cs typeface="Times New Roman" panose="02020603050405020304" pitchFamily="18" charset="0"/>
                <a:sym typeface="Montserrat"/>
              </a:rPr>
              <a:t>trên</a:t>
            </a:r>
            <a:r>
              <a:rPr lang="en-US" altLang="en-US" sz="3600" b="1" dirty="0">
                <a:solidFill>
                  <a:srgbClr val="FF0000"/>
                </a:solidFill>
                <a:latin typeface="Times New Roman" panose="02020603050405020304" pitchFamily="18" charset="0"/>
                <a:ea typeface="Roboto" panose="02000000000000000000"/>
                <a:cs typeface="Times New Roman" panose="02020603050405020304" pitchFamily="18" charset="0"/>
                <a:sym typeface="Montserrat"/>
              </a:rPr>
              <a:t> </a:t>
            </a:r>
            <a:r>
              <a:rPr lang="en-US" altLang="en-US" sz="3600" b="1" dirty="0" err="1">
                <a:solidFill>
                  <a:srgbClr val="FF0000"/>
                </a:solidFill>
                <a:latin typeface="Times New Roman" panose="02020603050405020304" pitchFamily="18" charset="0"/>
                <a:ea typeface="Roboto" panose="02000000000000000000"/>
                <a:cs typeface="Times New Roman" panose="02020603050405020304" pitchFamily="18" charset="0"/>
                <a:sym typeface="Montserrat"/>
              </a:rPr>
              <a:t>địa</a:t>
            </a:r>
            <a:r>
              <a:rPr lang="en-US" altLang="en-US" sz="3600" b="1" dirty="0">
                <a:solidFill>
                  <a:srgbClr val="FF0000"/>
                </a:solidFill>
                <a:latin typeface="Times New Roman" panose="02020603050405020304" pitchFamily="18" charset="0"/>
                <a:ea typeface="Roboto" panose="02000000000000000000"/>
                <a:cs typeface="Times New Roman" panose="02020603050405020304" pitchFamily="18" charset="0"/>
                <a:sym typeface="Montserrat"/>
              </a:rPr>
              <a:t> </a:t>
            </a:r>
            <a:r>
              <a:rPr lang="en-US" altLang="en-US" sz="3600" b="1" dirty="0" err="1">
                <a:solidFill>
                  <a:srgbClr val="FF0000"/>
                </a:solidFill>
                <a:latin typeface="Times New Roman" panose="02020603050405020304" pitchFamily="18" charset="0"/>
                <a:ea typeface="Roboto" panose="02000000000000000000"/>
                <a:cs typeface="Times New Roman" panose="02020603050405020304" pitchFamily="18" charset="0"/>
                <a:sym typeface="Montserrat"/>
              </a:rPr>
              <a:t>bàn</a:t>
            </a:r>
            <a:r>
              <a:rPr lang="en-US" altLang="en-US" sz="3600" b="1" dirty="0">
                <a:solidFill>
                  <a:srgbClr val="FF0000"/>
                </a:solidFill>
                <a:latin typeface="Times New Roman" panose="02020603050405020304" pitchFamily="18" charset="0"/>
                <a:ea typeface="Roboto" panose="02000000000000000000"/>
                <a:cs typeface="Times New Roman" panose="02020603050405020304" pitchFamily="18" charset="0"/>
                <a:sym typeface="Montserrat"/>
              </a:rPr>
              <a:t> </a:t>
            </a:r>
            <a:r>
              <a:rPr lang="en-US" altLang="en-US" sz="3600" b="1" dirty="0" err="1">
                <a:solidFill>
                  <a:srgbClr val="FF0000"/>
                </a:solidFill>
                <a:latin typeface="Times New Roman" panose="02020603050405020304" pitchFamily="18" charset="0"/>
                <a:ea typeface="Roboto" panose="02000000000000000000"/>
                <a:cs typeface="Times New Roman" panose="02020603050405020304" pitchFamily="18" charset="0"/>
                <a:sym typeface="Montserrat"/>
              </a:rPr>
              <a:t>tỉnh</a:t>
            </a:r>
            <a:r>
              <a:rPr lang="en-US" altLang="en-US" sz="3600" b="1" dirty="0">
                <a:solidFill>
                  <a:srgbClr val="FF0000"/>
                </a:solidFill>
                <a:latin typeface="Times New Roman" panose="02020603050405020304" pitchFamily="18" charset="0"/>
                <a:ea typeface="Roboto" panose="02000000000000000000"/>
                <a:cs typeface="Times New Roman" panose="02020603050405020304" pitchFamily="18" charset="0"/>
                <a:sym typeface="Montserrat"/>
              </a:rPr>
              <a:t> </a:t>
            </a:r>
            <a:r>
              <a:rPr lang="en-US" altLang="en-US" sz="3600" b="1" dirty="0" err="1">
                <a:solidFill>
                  <a:srgbClr val="FF0000"/>
                </a:solidFill>
                <a:latin typeface="Times New Roman" panose="02020603050405020304" pitchFamily="18" charset="0"/>
                <a:ea typeface="Roboto" panose="02000000000000000000"/>
                <a:cs typeface="Times New Roman" panose="02020603050405020304" pitchFamily="18" charset="0"/>
                <a:sym typeface="Montserrat"/>
              </a:rPr>
              <a:t>Quảng</a:t>
            </a:r>
            <a:r>
              <a:rPr lang="en-US" altLang="en-US" sz="3600" b="1" dirty="0">
                <a:solidFill>
                  <a:srgbClr val="FF0000"/>
                </a:solidFill>
                <a:latin typeface="Times New Roman" panose="02020603050405020304" pitchFamily="18" charset="0"/>
                <a:ea typeface="Roboto" panose="02000000000000000000"/>
                <a:cs typeface="Times New Roman" panose="02020603050405020304" pitchFamily="18" charset="0"/>
                <a:sym typeface="Montserrat"/>
              </a:rPr>
              <a:t> Nam</a:t>
            </a:r>
          </a:p>
        </p:txBody>
      </p:sp>
      <p:grpSp>
        <p:nvGrpSpPr>
          <p:cNvPr id="9" name="Group 8">
            <a:extLst>
              <a:ext uri="{FF2B5EF4-FFF2-40B4-BE49-F238E27FC236}">
                <a16:creationId xmlns:a16="http://schemas.microsoft.com/office/drawing/2014/main" id="{B613C038-C806-3485-698B-96CF5045F9CC}"/>
              </a:ext>
            </a:extLst>
          </p:cNvPr>
          <p:cNvGrpSpPr/>
          <p:nvPr/>
        </p:nvGrpSpPr>
        <p:grpSpPr>
          <a:xfrm>
            <a:off x="990600" y="2499359"/>
            <a:ext cx="1538153" cy="1150706"/>
            <a:chOff x="1020930" y="3075923"/>
            <a:chExt cx="898865" cy="1076639"/>
          </a:xfrm>
          <a:solidFill>
            <a:srgbClr val="FFC000"/>
          </a:solidFill>
          <a:effectLst>
            <a:outerShdw blurRad="76200" dir="13500000" sy="23000" kx="1200000" algn="br" rotWithShape="0">
              <a:prstClr val="black">
                <a:alpha val="20000"/>
              </a:prstClr>
            </a:outerShdw>
          </a:effectLst>
        </p:grpSpPr>
        <p:sp>
          <p:nvSpPr>
            <p:cNvPr id="10" name="Oval 9">
              <a:extLst>
                <a:ext uri="{FF2B5EF4-FFF2-40B4-BE49-F238E27FC236}">
                  <a16:creationId xmlns:a16="http://schemas.microsoft.com/office/drawing/2014/main" id="{1D546B86-405B-79DB-E755-FC911A7EBAEE}"/>
                </a:ext>
              </a:extLst>
            </p:cNvPr>
            <p:cNvSpPr/>
            <p:nvPr/>
          </p:nvSpPr>
          <p:spPr>
            <a:xfrm>
              <a:off x="1020930" y="3289702"/>
              <a:ext cx="898865" cy="8628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75" b="1" dirty="0">
                <a:solidFill>
                  <a:schemeClr val="bg1"/>
                </a:solidFill>
              </a:endParaRPr>
            </a:p>
          </p:txBody>
        </p:sp>
        <p:sp>
          <p:nvSpPr>
            <p:cNvPr id="11" name="Google Shape;333;p34">
              <a:extLst>
                <a:ext uri="{FF2B5EF4-FFF2-40B4-BE49-F238E27FC236}">
                  <a16:creationId xmlns:a16="http://schemas.microsoft.com/office/drawing/2014/main" id="{9DEC2354-AF48-CF7C-4F06-F4A6EE4011BB}"/>
                </a:ext>
              </a:extLst>
            </p:cNvPr>
            <p:cNvSpPr txBox="1">
              <a:spLocks/>
            </p:cNvSpPr>
            <p:nvPr/>
          </p:nvSpPr>
          <p:spPr>
            <a:xfrm flipH="1">
              <a:off x="1207954" y="3075923"/>
              <a:ext cx="552169" cy="572700"/>
            </a:xfrm>
            <a:prstGeom prst="rect">
              <a:avLst/>
            </a:prstGeom>
            <a:grpFill/>
            <a:ln>
              <a:noFill/>
            </a:ln>
          </p:spPr>
          <p:txBody>
            <a:bodyPr spcFirstLastPara="1" lIns="51427" tIns="51427" rIns="51427" bIns="51427"/>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100"/>
                <a:buFont typeface="Nunito Light"/>
                <a:buAutoNum type="arabicPeriod"/>
                <a:defRPr sz="1400" b="0" i="0" u="none" strike="noStrike" cap="none">
                  <a:solidFill>
                    <a:schemeClr val="dk2"/>
                  </a:solidFill>
                  <a:latin typeface="Montserrat"/>
                  <a:ea typeface="Montserrat"/>
                  <a:cs typeface="Montserrat"/>
                  <a:sym typeface="Montserrat"/>
                </a:defRPr>
              </a:lvl1pPr>
              <a:lvl2pPr marL="914400" marR="0" lvl="1" indent="-317500" algn="ctr" rtl="0">
                <a:lnSpc>
                  <a:spcPct val="100000"/>
                </a:lnSpc>
                <a:spcBef>
                  <a:spcPts val="1000"/>
                </a:spcBef>
                <a:spcAft>
                  <a:spcPts val="0"/>
                </a:spcAft>
                <a:buClr>
                  <a:srgbClr val="E76A28"/>
                </a:buClr>
                <a:buSzPts val="1600"/>
                <a:buFont typeface="Nunito Light"/>
                <a:buAutoNum type="alphaLcPeriod"/>
                <a:defRPr sz="1400" b="0" i="0" u="none" strike="noStrike" cap="none">
                  <a:solidFill>
                    <a:schemeClr val="dk2"/>
                  </a:solidFill>
                  <a:latin typeface="Montserrat"/>
                  <a:ea typeface="Montserrat"/>
                  <a:cs typeface="Montserrat"/>
                  <a:sym typeface="Montserrat"/>
                </a:defRPr>
              </a:lvl2pPr>
              <a:lvl3pPr marL="1371600" marR="0" lvl="2" indent="-317500" algn="ctr" rtl="0">
                <a:lnSpc>
                  <a:spcPct val="100000"/>
                </a:lnSpc>
                <a:spcBef>
                  <a:spcPts val="1600"/>
                </a:spcBef>
                <a:spcAft>
                  <a:spcPts val="0"/>
                </a:spcAft>
                <a:buClr>
                  <a:srgbClr val="E76A28"/>
                </a:buClr>
                <a:buSzPts val="1500"/>
                <a:buFont typeface="Nunito Light"/>
                <a:buAutoNum type="romanLcPeriod"/>
                <a:defRPr sz="1400" b="0" i="0" u="none" strike="noStrike" cap="none">
                  <a:solidFill>
                    <a:schemeClr val="dk2"/>
                  </a:solidFill>
                  <a:latin typeface="Montserrat"/>
                  <a:ea typeface="Montserrat"/>
                  <a:cs typeface="Montserrat"/>
                  <a:sym typeface="Montserrat"/>
                </a:defRPr>
              </a:lvl3pPr>
              <a:lvl4pPr marL="1828800" marR="0" lvl="3" indent="-317500" algn="ctr" rtl="0">
                <a:lnSpc>
                  <a:spcPct val="100000"/>
                </a:lnSpc>
                <a:spcBef>
                  <a:spcPts val="1600"/>
                </a:spcBef>
                <a:spcAft>
                  <a:spcPts val="0"/>
                </a:spcAft>
                <a:buClr>
                  <a:srgbClr val="E76A28"/>
                </a:buClr>
                <a:buSzPts val="1500"/>
                <a:buFont typeface="Nunito Light"/>
                <a:buAutoNum type="arabicPeriod"/>
                <a:defRPr sz="1400" b="0" i="0" u="none" strike="noStrike" cap="none">
                  <a:solidFill>
                    <a:schemeClr val="dk2"/>
                  </a:solidFill>
                  <a:latin typeface="Montserrat"/>
                  <a:ea typeface="Montserrat"/>
                  <a:cs typeface="Montserrat"/>
                  <a:sym typeface="Montserrat"/>
                </a:defRPr>
              </a:lvl4pPr>
              <a:lvl5pPr marL="2286000" marR="0" lvl="4" indent="-317500" algn="ctr" rtl="0">
                <a:lnSpc>
                  <a:spcPct val="100000"/>
                </a:lnSpc>
                <a:spcBef>
                  <a:spcPts val="1600"/>
                </a:spcBef>
                <a:spcAft>
                  <a:spcPts val="0"/>
                </a:spcAft>
                <a:buClr>
                  <a:srgbClr val="E76A28"/>
                </a:buClr>
                <a:buSzPts val="1400"/>
                <a:buFont typeface="Nunito Light"/>
                <a:buAutoNum type="alphaLcPeriod"/>
                <a:defRPr sz="1400" b="0" i="0" u="none" strike="noStrike" cap="none">
                  <a:solidFill>
                    <a:schemeClr val="dk2"/>
                  </a:solidFill>
                  <a:latin typeface="Montserrat"/>
                  <a:ea typeface="Montserrat"/>
                  <a:cs typeface="Montserrat"/>
                  <a:sym typeface="Montserrat"/>
                </a:defRPr>
              </a:lvl5pPr>
              <a:lvl6pPr marL="2743200" marR="0" lvl="5" indent="-317500" algn="ctr" rtl="0">
                <a:lnSpc>
                  <a:spcPct val="100000"/>
                </a:lnSpc>
                <a:spcBef>
                  <a:spcPts val="1600"/>
                </a:spcBef>
                <a:spcAft>
                  <a:spcPts val="0"/>
                </a:spcAft>
                <a:buClr>
                  <a:srgbClr val="999999"/>
                </a:buClr>
                <a:buSzPts val="1400"/>
                <a:buFont typeface="Nunito Light"/>
                <a:buAutoNum type="romanLcPeriod"/>
                <a:defRPr sz="1400" b="0" i="0" u="none" strike="noStrike" cap="none">
                  <a:solidFill>
                    <a:schemeClr val="dk2"/>
                  </a:solidFill>
                  <a:latin typeface="Montserrat"/>
                  <a:ea typeface="Montserrat"/>
                  <a:cs typeface="Montserrat"/>
                  <a:sym typeface="Montserrat"/>
                </a:defRPr>
              </a:lvl6pPr>
              <a:lvl7pPr marL="3200400" marR="0" lvl="6" indent="-317500" algn="ctr" rtl="0">
                <a:lnSpc>
                  <a:spcPct val="100000"/>
                </a:lnSpc>
                <a:spcBef>
                  <a:spcPts val="1600"/>
                </a:spcBef>
                <a:spcAft>
                  <a:spcPts val="0"/>
                </a:spcAft>
                <a:buClr>
                  <a:srgbClr val="999999"/>
                </a:buClr>
                <a:buSzPts val="1300"/>
                <a:buFont typeface="Nunito Light"/>
                <a:buAutoNum type="arabicPeriod"/>
                <a:defRPr sz="1400" b="0" i="0" u="none" strike="noStrike" cap="none">
                  <a:solidFill>
                    <a:schemeClr val="dk2"/>
                  </a:solidFill>
                  <a:latin typeface="Montserrat"/>
                  <a:ea typeface="Montserrat"/>
                  <a:cs typeface="Montserrat"/>
                  <a:sym typeface="Montserrat"/>
                </a:defRPr>
              </a:lvl7pPr>
              <a:lvl8pPr marL="3657600" marR="0" lvl="7" indent="-317500" algn="ctr" rtl="0">
                <a:lnSpc>
                  <a:spcPct val="100000"/>
                </a:lnSpc>
                <a:spcBef>
                  <a:spcPts val="1600"/>
                </a:spcBef>
                <a:spcAft>
                  <a:spcPts val="0"/>
                </a:spcAft>
                <a:buClr>
                  <a:srgbClr val="999999"/>
                </a:buClr>
                <a:buSzPts val="1300"/>
                <a:buFont typeface="Nunito Light"/>
                <a:buAutoNum type="alphaLcPeriod"/>
                <a:defRPr sz="1400" b="0" i="0" u="none" strike="noStrike" cap="none">
                  <a:solidFill>
                    <a:schemeClr val="dk2"/>
                  </a:solidFill>
                  <a:latin typeface="Montserrat"/>
                  <a:ea typeface="Montserrat"/>
                  <a:cs typeface="Montserrat"/>
                  <a:sym typeface="Montserrat"/>
                </a:defRPr>
              </a:lvl8pPr>
              <a:lvl9pPr marL="4114800" marR="0" lvl="8" indent="-317500" algn="ctr" rtl="0">
                <a:lnSpc>
                  <a:spcPct val="100000"/>
                </a:lnSpc>
                <a:spcBef>
                  <a:spcPts val="1600"/>
                </a:spcBef>
                <a:spcAft>
                  <a:spcPts val="1600"/>
                </a:spcAft>
                <a:buClr>
                  <a:srgbClr val="999999"/>
                </a:buClr>
                <a:buSzPts val="1400"/>
                <a:buFont typeface="Nunito Light"/>
                <a:buAutoNum type="romanLcPeriod"/>
                <a:defRPr sz="1400" b="0" i="0" u="none" strike="noStrike" cap="none">
                  <a:solidFill>
                    <a:schemeClr val="dk2"/>
                  </a:solidFill>
                  <a:latin typeface="Montserrat"/>
                  <a:ea typeface="Montserrat"/>
                  <a:cs typeface="Montserrat"/>
                  <a:sym typeface="Montserrat"/>
                </a:defRPr>
              </a:lvl9pPr>
            </a:lstStyle>
            <a:p>
              <a:pPr marL="0" indent="0">
                <a:buNone/>
                <a:defRPr/>
              </a:pPr>
              <a:r>
                <a:rPr lang="en-US" sz="4800" b="1" dirty="0">
                  <a:solidFill>
                    <a:srgbClr val="FF0000"/>
                  </a:solidFill>
                  <a:latin typeface="Times New Roman" panose="02020603050405020304" pitchFamily="18" charset="0"/>
                  <a:cs typeface="Times New Roman" panose="02020603050405020304" pitchFamily="18" charset="0"/>
                </a:rPr>
                <a:t>3.2</a:t>
              </a:r>
            </a:p>
          </p:txBody>
        </p:sp>
      </p:grpSp>
    </p:spTree>
    <p:extLst>
      <p:ext uri="{BB962C8B-B14F-4D97-AF65-F5344CB8AC3E}">
        <p14:creationId xmlns:p14="http://schemas.microsoft.com/office/powerpoint/2010/main" val="2676684634"/>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2600" y="393700"/>
            <a:ext cx="1592263" cy="159702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Cloud Callout 6"/>
          <p:cNvSpPr/>
          <p:nvPr/>
        </p:nvSpPr>
        <p:spPr>
          <a:xfrm>
            <a:off x="1584960" y="520065"/>
            <a:ext cx="7330440" cy="4798695"/>
          </a:xfrm>
          <a:prstGeom prst="cloudCallout">
            <a:avLst>
              <a:gd name="adj1" fmla="val -66309"/>
              <a:gd name="adj2" fmla="val -14935"/>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anchor="ctr"/>
          <a:lstStyle/>
          <a:p>
            <a:pPr>
              <a:lnSpc>
                <a:spcPct val="115000"/>
              </a:lnSpc>
              <a:spcBef>
                <a:spcPct val="0"/>
              </a:spcBef>
              <a:buClr>
                <a:srgbClr val="44546A"/>
              </a:buClr>
              <a:buSzPts val="2400"/>
              <a:buFont typeface="Krona One"/>
              <a:buNone/>
            </a:pPr>
            <a:r>
              <a:rPr lang="en-US" sz="3600" dirty="0" err="1">
                <a:solidFill>
                  <a:srgbClr val="FF0000"/>
                </a:solidFill>
                <a:latin typeface="Times New Roman" panose="02020603050405020304" pitchFamily="18" charset="0"/>
                <a:cs typeface="Times New Roman" panose="02020603050405020304" pitchFamily="18" charset="0"/>
              </a:rPr>
              <a:t>Hãy</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nêu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những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mục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tiêu</a:t>
            </a:r>
            <a:r>
              <a:rPr lang="en-US" altLang="en-US" sz="3600" dirty="0">
                <a:solidFill>
                  <a:srgbClr val="FF0000"/>
                </a:solidFill>
                <a:latin typeface="Times New Roman" panose="02020603050405020304" pitchFamily="18" charset="0"/>
                <a:ea typeface="Roboto" panose="02000000000000000000"/>
                <a:cs typeface="Times New Roman" panose="02020603050405020304" pitchFamily="18" charset="0"/>
                <a:sym typeface="Montserrat"/>
              </a:rPr>
              <a:t> </a:t>
            </a:r>
            <a:r>
              <a:rPr lang="en-US" altLang="en-US" sz="3600" dirty="0" err="1">
                <a:solidFill>
                  <a:srgbClr val="FF0000"/>
                </a:solidFill>
                <a:latin typeface="Times New Roman" panose="02020603050405020304" pitchFamily="18" charset="0"/>
                <a:ea typeface="Roboto" panose="02000000000000000000"/>
                <a:cs typeface="Times New Roman" panose="02020603050405020304" pitchFamily="18" charset="0"/>
                <a:sym typeface="Montserrat"/>
              </a:rPr>
              <a:t>giáo</a:t>
            </a:r>
            <a:r>
              <a:rPr lang="en-US" altLang="en-US" sz="3600" dirty="0">
                <a:solidFill>
                  <a:srgbClr val="FF0000"/>
                </a:solidFill>
                <a:latin typeface="Times New Roman" panose="02020603050405020304" pitchFamily="18" charset="0"/>
                <a:ea typeface="Roboto" panose="02000000000000000000"/>
                <a:cs typeface="Times New Roman" panose="02020603050405020304" pitchFamily="18" charset="0"/>
                <a:sym typeface="Montserrat"/>
              </a:rPr>
              <a:t> </a:t>
            </a:r>
            <a:r>
              <a:rPr lang="en-US" altLang="en-US" sz="3600" dirty="0" err="1">
                <a:solidFill>
                  <a:srgbClr val="FF0000"/>
                </a:solidFill>
                <a:latin typeface="Times New Roman" panose="02020603050405020304" pitchFamily="18" charset="0"/>
                <a:ea typeface="Roboto" panose="02000000000000000000"/>
                <a:cs typeface="Times New Roman" panose="02020603050405020304" pitchFamily="18" charset="0"/>
                <a:sym typeface="Montserrat"/>
              </a:rPr>
              <a:t>dục</a:t>
            </a:r>
            <a:r>
              <a:rPr lang="en-US" altLang="en-US" sz="3600" dirty="0">
                <a:solidFill>
                  <a:srgbClr val="FF0000"/>
                </a:solidFill>
                <a:latin typeface="Times New Roman" panose="02020603050405020304" pitchFamily="18" charset="0"/>
                <a:ea typeface="Roboto" panose="02000000000000000000"/>
                <a:cs typeface="Times New Roman" panose="02020603050405020304" pitchFamily="18" charset="0"/>
                <a:sym typeface="Montserrat"/>
              </a:rPr>
              <a:t> </a:t>
            </a:r>
            <a:r>
              <a:rPr lang="en-US" altLang="en-US" sz="3600" dirty="0" err="1">
                <a:solidFill>
                  <a:srgbClr val="FF0000"/>
                </a:solidFill>
                <a:latin typeface="Times New Roman" panose="02020603050405020304" pitchFamily="18" charset="0"/>
                <a:ea typeface="Roboto" panose="02000000000000000000"/>
                <a:cs typeface="Times New Roman" panose="02020603050405020304" pitchFamily="18" charset="0"/>
                <a:sym typeface="Montserrat"/>
              </a:rPr>
              <a:t>hướng</a:t>
            </a:r>
            <a:r>
              <a:rPr lang="en-US" altLang="en-US" sz="3600" dirty="0">
                <a:solidFill>
                  <a:srgbClr val="FF0000"/>
                </a:solidFill>
                <a:latin typeface="Times New Roman" panose="02020603050405020304" pitchFamily="18" charset="0"/>
                <a:ea typeface="Roboto" panose="02000000000000000000"/>
                <a:cs typeface="Times New Roman" panose="02020603050405020304" pitchFamily="18" charset="0"/>
                <a:sym typeface="Montserrat"/>
              </a:rPr>
              <a:t> </a:t>
            </a:r>
            <a:r>
              <a:rPr lang="en-US" altLang="en-US" sz="3600" dirty="0" err="1">
                <a:solidFill>
                  <a:srgbClr val="FF0000"/>
                </a:solidFill>
                <a:latin typeface="Times New Roman" panose="02020603050405020304" pitchFamily="18" charset="0"/>
                <a:ea typeface="Roboto" panose="02000000000000000000"/>
                <a:cs typeface="Times New Roman" panose="02020603050405020304" pitchFamily="18" charset="0"/>
                <a:sym typeface="Montserrat"/>
              </a:rPr>
              <a:t>nghiệp</a:t>
            </a:r>
            <a:r>
              <a:rPr lang="en-US" altLang="en-US" sz="3600" dirty="0">
                <a:solidFill>
                  <a:srgbClr val="FF0000"/>
                </a:solidFill>
                <a:latin typeface="Times New Roman" panose="02020603050405020304" pitchFamily="18" charset="0"/>
                <a:ea typeface="Roboto" panose="02000000000000000000"/>
                <a:cs typeface="Times New Roman" panose="02020603050405020304" pitchFamily="18" charset="0"/>
                <a:sym typeface="Montserrat"/>
              </a:rPr>
              <a:t>, </a:t>
            </a:r>
            <a:r>
              <a:rPr lang="en-US" altLang="en-US" sz="3600" dirty="0" err="1">
                <a:solidFill>
                  <a:srgbClr val="FF0000"/>
                </a:solidFill>
                <a:latin typeface="Times New Roman" panose="02020603050405020304" pitchFamily="18" charset="0"/>
                <a:ea typeface="Roboto" panose="02000000000000000000"/>
                <a:cs typeface="Times New Roman" panose="02020603050405020304" pitchFamily="18" charset="0"/>
                <a:sym typeface="Montserrat"/>
              </a:rPr>
              <a:t>định</a:t>
            </a:r>
            <a:r>
              <a:rPr lang="en-US" altLang="en-US" sz="3600" dirty="0">
                <a:solidFill>
                  <a:srgbClr val="FF0000"/>
                </a:solidFill>
                <a:latin typeface="Times New Roman" panose="02020603050405020304" pitchFamily="18" charset="0"/>
                <a:ea typeface="Roboto" panose="02000000000000000000"/>
                <a:cs typeface="Times New Roman" panose="02020603050405020304" pitchFamily="18" charset="0"/>
                <a:sym typeface="Montserrat"/>
              </a:rPr>
              <a:t> </a:t>
            </a:r>
            <a:r>
              <a:rPr lang="en-US" altLang="en-US" sz="3600" dirty="0" err="1">
                <a:solidFill>
                  <a:srgbClr val="FF0000"/>
                </a:solidFill>
                <a:latin typeface="Times New Roman" panose="02020603050405020304" pitchFamily="18" charset="0"/>
                <a:ea typeface="Roboto" panose="02000000000000000000"/>
                <a:cs typeface="Times New Roman" panose="02020603050405020304" pitchFamily="18" charset="0"/>
                <a:sym typeface="Montserrat"/>
              </a:rPr>
              <a:t>hướng</a:t>
            </a:r>
            <a:r>
              <a:rPr lang="en-US" altLang="en-US" sz="3600" dirty="0">
                <a:solidFill>
                  <a:srgbClr val="FF0000"/>
                </a:solidFill>
                <a:latin typeface="Times New Roman" panose="02020603050405020304" pitchFamily="18" charset="0"/>
                <a:ea typeface="Roboto" panose="02000000000000000000"/>
                <a:cs typeface="Times New Roman" panose="02020603050405020304" pitchFamily="18" charset="0"/>
                <a:sym typeface="Montserrat"/>
              </a:rPr>
              <a:t> </a:t>
            </a:r>
            <a:r>
              <a:rPr lang="en-US" altLang="en-US" sz="3600" dirty="0" err="1">
                <a:solidFill>
                  <a:srgbClr val="FF0000"/>
                </a:solidFill>
                <a:latin typeface="Times New Roman" panose="02020603050405020304" pitchFamily="18" charset="0"/>
                <a:ea typeface="Roboto" panose="02000000000000000000"/>
                <a:cs typeface="Times New Roman" panose="02020603050405020304" pitchFamily="18" charset="0"/>
                <a:sym typeface="Montserrat"/>
              </a:rPr>
              <a:t>phân</a:t>
            </a:r>
            <a:r>
              <a:rPr lang="en-US" altLang="en-US" sz="3600" dirty="0">
                <a:solidFill>
                  <a:srgbClr val="FF0000"/>
                </a:solidFill>
                <a:latin typeface="Times New Roman" panose="02020603050405020304" pitchFamily="18" charset="0"/>
                <a:ea typeface="Roboto" panose="02000000000000000000"/>
                <a:cs typeface="Times New Roman" panose="02020603050405020304" pitchFamily="18" charset="0"/>
                <a:sym typeface="Montserrat"/>
              </a:rPr>
              <a:t> </a:t>
            </a:r>
            <a:r>
              <a:rPr lang="en-US" altLang="en-US" sz="3600" dirty="0" err="1">
                <a:solidFill>
                  <a:srgbClr val="FF0000"/>
                </a:solidFill>
                <a:latin typeface="Times New Roman" panose="02020603050405020304" pitchFamily="18" charset="0"/>
                <a:ea typeface="Roboto" panose="02000000000000000000"/>
                <a:cs typeface="Times New Roman" panose="02020603050405020304" pitchFamily="18" charset="0"/>
                <a:sym typeface="Montserrat"/>
              </a:rPr>
              <a:t>luồng</a:t>
            </a:r>
            <a:r>
              <a:rPr lang="en-US" altLang="en-US" sz="3600" dirty="0">
                <a:solidFill>
                  <a:srgbClr val="FF0000"/>
                </a:solidFill>
                <a:latin typeface="Times New Roman" panose="02020603050405020304" pitchFamily="18" charset="0"/>
                <a:ea typeface="Roboto" panose="02000000000000000000"/>
                <a:cs typeface="Times New Roman" panose="02020603050405020304" pitchFamily="18" charset="0"/>
                <a:sym typeface="Montserrat"/>
              </a:rPr>
              <a:t> HS </a:t>
            </a:r>
            <a:r>
              <a:rPr lang="en-US" altLang="en-US" sz="3600" dirty="0" err="1">
                <a:solidFill>
                  <a:srgbClr val="FF0000"/>
                </a:solidFill>
                <a:latin typeface="Times New Roman" panose="02020603050405020304" pitchFamily="18" charset="0"/>
                <a:ea typeface="Roboto" panose="02000000000000000000"/>
                <a:cs typeface="Times New Roman" panose="02020603050405020304" pitchFamily="18" charset="0"/>
                <a:sym typeface="Montserrat"/>
              </a:rPr>
              <a:t>phổ</a:t>
            </a:r>
            <a:r>
              <a:rPr lang="en-US" altLang="en-US" sz="3600" dirty="0">
                <a:solidFill>
                  <a:srgbClr val="FF0000"/>
                </a:solidFill>
                <a:latin typeface="Times New Roman" panose="02020603050405020304" pitchFamily="18" charset="0"/>
                <a:ea typeface="Roboto" panose="02000000000000000000"/>
                <a:cs typeface="Times New Roman" panose="02020603050405020304" pitchFamily="18" charset="0"/>
                <a:sym typeface="Montserrat"/>
              </a:rPr>
              <a:t> </a:t>
            </a:r>
            <a:r>
              <a:rPr lang="en-US" altLang="en-US" sz="3600" dirty="0" err="1">
                <a:solidFill>
                  <a:srgbClr val="FF0000"/>
                </a:solidFill>
                <a:latin typeface="Times New Roman" panose="02020603050405020304" pitchFamily="18" charset="0"/>
                <a:ea typeface="Roboto" panose="02000000000000000000"/>
                <a:cs typeface="Times New Roman" panose="02020603050405020304" pitchFamily="18" charset="0"/>
                <a:sym typeface="Montserrat"/>
              </a:rPr>
              <a:t>thông</a:t>
            </a:r>
            <a:r>
              <a:rPr lang="en-US" altLang="en-US" sz="3600" dirty="0">
                <a:solidFill>
                  <a:srgbClr val="FF0000"/>
                </a:solidFill>
                <a:latin typeface="Times New Roman" panose="02020603050405020304" pitchFamily="18" charset="0"/>
                <a:ea typeface="Roboto" panose="02000000000000000000"/>
                <a:cs typeface="Times New Roman" panose="02020603050405020304" pitchFamily="18" charset="0"/>
                <a:sym typeface="Montserrat"/>
              </a:rPr>
              <a:t> </a:t>
            </a:r>
            <a:r>
              <a:rPr lang="en-US" altLang="en-US" sz="3600" dirty="0" err="1">
                <a:solidFill>
                  <a:srgbClr val="FF0000"/>
                </a:solidFill>
                <a:latin typeface="Times New Roman" panose="02020603050405020304" pitchFamily="18" charset="0"/>
                <a:ea typeface="Roboto" panose="02000000000000000000"/>
                <a:cs typeface="Times New Roman" panose="02020603050405020304" pitchFamily="18" charset="0"/>
                <a:sym typeface="Montserrat"/>
              </a:rPr>
              <a:t>trên</a:t>
            </a:r>
            <a:r>
              <a:rPr lang="en-US" altLang="en-US" sz="3600" dirty="0">
                <a:solidFill>
                  <a:srgbClr val="FF0000"/>
                </a:solidFill>
                <a:latin typeface="Times New Roman" panose="02020603050405020304" pitchFamily="18" charset="0"/>
                <a:ea typeface="Roboto" panose="02000000000000000000"/>
                <a:cs typeface="Times New Roman" panose="02020603050405020304" pitchFamily="18" charset="0"/>
                <a:sym typeface="Montserrat"/>
              </a:rPr>
              <a:t> </a:t>
            </a:r>
            <a:r>
              <a:rPr lang="en-US" altLang="en-US" sz="3600" dirty="0" err="1">
                <a:solidFill>
                  <a:srgbClr val="FF0000"/>
                </a:solidFill>
                <a:latin typeface="Times New Roman" panose="02020603050405020304" pitchFamily="18" charset="0"/>
                <a:ea typeface="Roboto" panose="02000000000000000000"/>
                <a:cs typeface="Times New Roman" panose="02020603050405020304" pitchFamily="18" charset="0"/>
                <a:sym typeface="Montserrat"/>
              </a:rPr>
              <a:t>địa</a:t>
            </a:r>
            <a:r>
              <a:rPr lang="en-US" altLang="en-US" sz="3600" dirty="0">
                <a:solidFill>
                  <a:srgbClr val="FF0000"/>
                </a:solidFill>
                <a:latin typeface="Times New Roman" panose="02020603050405020304" pitchFamily="18" charset="0"/>
                <a:ea typeface="Roboto" panose="02000000000000000000"/>
                <a:cs typeface="Times New Roman" panose="02020603050405020304" pitchFamily="18" charset="0"/>
                <a:sym typeface="Montserrat"/>
              </a:rPr>
              <a:t> </a:t>
            </a:r>
            <a:r>
              <a:rPr lang="en-US" altLang="en-US" sz="3600" dirty="0" err="1">
                <a:solidFill>
                  <a:srgbClr val="FF0000"/>
                </a:solidFill>
                <a:latin typeface="Times New Roman" panose="02020603050405020304" pitchFamily="18" charset="0"/>
                <a:ea typeface="Roboto" panose="02000000000000000000"/>
                <a:cs typeface="Times New Roman" panose="02020603050405020304" pitchFamily="18" charset="0"/>
                <a:sym typeface="Montserrat"/>
              </a:rPr>
              <a:t>bàn</a:t>
            </a:r>
            <a:r>
              <a:rPr lang="en-US" altLang="en-US" sz="3600" dirty="0">
                <a:solidFill>
                  <a:srgbClr val="FF0000"/>
                </a:solidFill>
                <a:latin typeface="Times New Roman" panose="02020603050405020304" pitchFamily="18" charset="0"/>
                <a:ea typeface="Roboto" panose="02000000000000000000"/>
                <a:cs typeface="Times New Roman" panose="02020603050405020304" pitchFamily="18" charset="0"/>
                <a:sym typeface="Montserrat"/>
              </a:rPr>
              <a:t> </a:t>
            </a:r>
            <a:r>
              <a:rPr lang="en-US" altLang="en-US" sz="3600" dirty="0" err="1">
                <a:solidFill>
                  <a:srgbClr val="FF0000"/>
                </a:solidFill>
                <a:latin typeface="Times New Roman" panose="02020603050405020304" pitchFamily="18" charset="0"/>
                <a:ea typeface="Roboto" panose="02000000000000000000"/>
                <a:cs typeface="Times New Roman" panose="02020603050405020304" pitchFamily="18" charset="0"/>
                <a:sym typeface="Montserrat"/>
              </a:rPr>
              <a:t>tỉnh</a:t>
            </a:r>
            <a:r>
              <a:rPr lang="en-US" altLang="en-US" sz="3600" dirty="0">
                <a:solidFill>
                  <a:srgbClr val="FF0000"/>
                </a:solidFill>
                <a:latin typeface="Times New Roman" panose="02020603050405020304" pitchFamily="18" charset="0"/>
                <a:ea typeface="Roboto" panose="02000000000000000000"/>
                <a:cs typeface="Times New Roman" panose="02020603050405020304" pitchFamily="18" charset="0"/>
                <a:sym typeface="Montserrat"/>
              </a:rPr>
              <a:t> </a:t>
            </a:r>
            <a:r>
              <a:rPr lang="en-US" altLang="en-US" sz="3600" dirty="0" err="1">
                <a:solidFill>
                  <a:srgbClr val="FF0000"/>
                </a:solidFill>
                <a:latin typeface="Times New Roman" panose="02020603050405020304" pitchFamily="18" charset="0"/>
                <a:ea typeface="Roboto" panose="02000000000000000000"/>
                <a:cs typeface="Times New Roman" panose="02020603050405020304" pitchFamily="18" charset="0"/>
                <a:sym typeface="Montserrat"/>
              </a:rPr>
              <a:t>Quảng</a:t>
            </a:r>
            <a:r>
              <a:rPr lang="en-US" altLang="en-US" sz="3600" dirty="0">
                <a:solidFill>
                  <a:srgbClr val="FF0000"/>
                </a:solidFill>
                <a:latin typeface="Times New Roman" panose="02020603050405020304" pitchFamily="18" charset="0"/>
                <a:ea typeface="Roboto" panose="02000000000000000000"/>
                <a:cs typeface="Times New Roman" panose="02020603050405020304" pitchFamily="18" charset="0"/>
                <a:sym typeface="Montserrat"/>
              </a:rPr>
              <a:t> Nam</a:t>
            </a:r>
          </a:p>
        </p:txBody>
      </p:sp>
      <p:pic>
        <p:nvPicPr>
          <p:cNvPr id="13316"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5325" y="6175375"/>
            <a:ext cx="6175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9490579"/>
      </p:ext>
    </p:extLst>
  </p:cSld>
  <p:clrMapOvr>
    <a:masterClrMapping/>
  </p:clrMapOvr>
  <p:transition spd="slow">
    <p:circl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43840" y="304800"/>
            <a:ext cx="8793480" cy="6001643"/>
          </a:xfrm>
          <a:prstGeom prst="rect">
            <a:avLst/>
          </a:prstGeom>
        </p:spPr>
        <p:txBody>
          <a:bodyPr wrap="square">
            <a:spAutoFit/>
          </a:bodyPr>
          <a:lstStyle/>
          <a:p>
            <a:pPr lvl="0"/>
            <a:r>
              <a:rPr lang="en-US" sz="4800" dirty="0">
                <a:solidFill>
                  <a:srgbClr val="002060"/>
                </a:solidFill>
                <a:latin typeface="Times New Roman" panose="02020603050405020304" pitchFamily="18" charset="0"/>
                <a:cs typeface="Times New Roman" panose="02020603050405020304" pitchFamily="18" charset="0"/>
              </a:rPr>
              <a:t>-</a:t>
            </a:r>
            <a:r>
              <a:rPr lang="vi-VN" sz="4800" dirty="0">
                <a:solidFill>
                  <a:srgbClr val="002060"/>
                </a:solidFill>
                <a:latin typeface="Times New Roman" panose="02020603050405020304" pitchFamily="18" charset="0"/>
                <a:cs typeface="Times New Roman" panose="02020603050405020304" pitchFamily="18" charset="0"/>
              </a:rPr>
              <a:t>Phấn đấu 100% trường trung học cơ sở và trung học phổ thông có chương trình giáo dục hướng nghiệp gắn với sản xuất, kinh doanh, dịch vụ của địa phương; đối với các trường ở địa phương có điều kiện kinh tế - xã hội đặc biệt khó khăn đạt ít nhất 80%;</a:t>
            </a:r>
            <a:endParaRPr lang="en-US" sz="4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58865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98120" y="198120"/>
            <a:ext cx="8763000" cy="6001643"/>
          </a:xfrm>
          <a:prstGeom prst="rect">
            <a:avLst/>
          </a:prstGeom>
        </p:spPr>
        <p:txBody>
          <a:bodyPr wrap="square">
            <a:spAutoFit/>
          </a:bodyPr>
          <a:lstStyle/>
          <a:p>
            <a:pPr lvl="0"/>
            <a:r>
              <a:rPr lang="en-US" sz="4800" dirty="0">
                <a:solidFill>
                  <a:srgbClr val="002060"/>
                </a:solidFill>
                <a:latin typeface="Times New Roman" panose="02020603050405020304" pitchFamily="18" charset="0"/>
                <a:cs typeface="Times New Roman" panose="02020603050405020304" pitchFamily="18" charset="0"/>
              </a:rPr>
              <a:t>-</a:t>
            </a:r>
            <a:r>
              <a:rPr lang="vi-VN" sz="4800" dirty="0">
                <a:solidFill>
                  <a:srgbClr val="002060"/>
                </a:solidFill>
                <a:latin typeface="Times New Roman" panose="02020603050405020304" pitchFamily="18" charset="0"/>
                <a:cs typeface="Times New Roman" panose="02020603050405020304" pitchFamily="18" charset="0"/>
              </a:rPr>
              <a:t>Phấn đấu 100% trường trung học cơ sở và trung học phổ thông có giáo viên kiêm nhiệm làm nhiệm vụ tư vấn hướng nghiệp đáp ứng yêu cầu về chuyên môn, nghiệp vụ; đối với các địa phương có điều kiện kinh tế - xã hội đặc biệt khó khăn đạt ít nhất 80%;</a:t>
            </a:r>
            <a:endParaRPr lang="en-US" sz="4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98898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78939"/>
            <a:ext cx="8656320" cy="6740307"/>
          </a:xfrm>
          <a:prstGeom prst="rect">
            <a:avLst/>
          </a:prstGeom>
        </p:spPr>
        <p:txBody>
          <a:bodyPr wrap="square">
            <a:spAutoFit/>
          </a:bodyPr>
          <a:lstStyle/>
          <a:p>
            <a:pPr lvl="0"/>
            <a:r>
              <a:rPr lang="en-US" sz="4800" dirty="0">
                <a:solidFill>
                  <a:srgbClr val="002060"/>
                </a:solidFill>
                <a:latin typeface="Times New Roman" panose="02020603050405020304" pitchFamily="18" charset="0"/>
                <a:cs typeface="Times New Roman" panose="02020603050405020304" pitchFamily="18" charset="0"/>
              </a:rPr>
              <a:t>-</a:t>
            </a:r>
            <a:r>
              <a:rPr lang="vi-VN" sz="4800" dirty="0">
                <a:solidFill>
                  <a:srgbClr val="002060"/>
                </a:solidFill>
                <a:latin typeface="Times New Roman" panose="02020603050405020304" pitchFamily="18" charset="0"/>
                <a:cs typeface="Times New Roman" panose="02020603050405020304" pitchFamily="18" charset="0"/>
              </a:rPr>
              <a:t>Tỷ lệ học sinh sau khi tốt nghiệp trung học cơ sở học tiếp trình độ trung cấp đạt từ 55% trở lên trong tổng số học sinh thuộc diện phân luồng; tỷ lệ học sinh sau khi tốt nghiệp trung học phổ thông tiếp tục học tập trình độ cao đẳng đạt từ 15% trở lên tại các cơ sở GDNN trên địa bàn tỉnh.</a:t>
            </a:r>
            <a:endParaRPr lang="en-US" sz="4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96821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779164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3">
            <a:extLst>
              <a:ext uri="{FF2B5EF4-FFF2-40B4-BE49-F238E27FC236}">
                <a16:creationId xmlns:a16="http://schemas.microsoft.com/office/drawing/2014/main" id="{D911022F-F3A3-726D-DFC4-219A3DB2D1C7}"/>
              </a:ext>
            </a:extLst>
          </p:cNvPr>
          <p:cNvSpPr/>
          <p:nvPr/>
        </p:nvSpPr>
        <p:spPr>
          <a:xfrm>
            <a:off x="2973978" y="2317023"/>
            <a:ext cx="3472541" cy="1342211"/>
          </a:xfrm>
          <a:prstGeom prst="roundRect">
            <a:avLst/>
          </a:prstGeom>
          <a:solidFill>
            <a:schemeClr val="bg1"/>
          </a:solidFill>
          <a:ln w="57150">
            <a:solidFill>
              <a:schemeClr val="accent2">
                <a:lumMod val="75000"/>
              </a:schemeClr>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vi-VN" sz="3000" dirty="0">
                <a:solidFill>
                  <a:srgbClr val="002060"/>
                </a:solidFill>
                <a:latin typeface="+mj-lt"/>
                <a:cs typeface="Times New Roman" panose="02020603050405020304" pitchFamily="18" charset="0"/>
              </a:rPr>
              <a:t> </a:t>
            </a:r>
            <a:r>
              <a:rPr lang="en-US" sz="4050" b="1" dirty="0">
                <a:solidFill>
                  <a:srgbClr val="FF0000"/>
                </a:solidFill>
                <a:latin typeface="Times New Roman" panose="02020603050405020304" pitchFamily="18" charset="0"/>
                <a:cs typeface="Times New Roman" panose="02020603050405020304" pitchFamily="18" charset="0"/>
              </a:rPr>
              <a:t>LUYỆN TẬP</a:t>
            </a:r>
            <a:endParaRPr lang="vi-VN" sz="405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90174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2600" y="393700"/>
            <a:ext cx="1592263" cy="159702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Cloud Callout 6"/>
          <p:cNvSpPr/>
          <p:nvPr/>
        </p:nvSpPr>
        <p:spPr>
          <a:xfrm>
            <a:off x="1584960" y="520065"/>
            <a:ext cx="7330440" cy="4798695"/>
          </a:xfrm>
          <a:prstGeom prst="cloudCallout">
            <a:avLst>
              <a:gd name="adj1" fmla="val -66309"/>
              <a:gd name="adj2" fmla="val -14935"/>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anchor="ctr"/>
          <a:lstStyle/>
          <a:p>
            <a:pPr>
              <a:lnSpc>
                <a:spcPct val="120000"/>
              </a:lnSpc>
              <a:defRPr/>
            </a:pPr>
            <a:r>
              <a:rPr lang="en-US" sz="4400" dirty="0">
                <a:solidFill>
                  <a:srgbClr val="FF0000"/>
                </a:solidFill>
                <a:latin typeface="Times New Roman" panose="02020603050405020304" pitchFamily="18" charset="0"/>
                <a:cs typeface="Times New Roman" panose="02020603050405020304" pitchFamily="18" charset="0"/>
              </a:rPr>
              <a:t>1.</a:t>
            </a:r>
            <a:r>
              <a:rPr lang="vi-VN" sz="4400" dirty="0">
                <a:solidFill>
                  <a:srgbClr val="FF0000"/>
                </a:solidFill>
                <a:latin typeface="Times New Roman" panose="02020603050405020304" pitchFamily="18" charset="0"/>
                <a:cs typeface="Times New Roman" panose="02020603050405020304" pitchFamily="18" charset="0"/>
              </a:rPr>
              <a:t>Xác định cách tìm hiểu thông tin về nhóm ngành/nghề ở địa phương </a:t>
            </a:r>
            <a:endParaRPr lang="en-US" sz="4400" dirty="0">
              <a:solidFill>
                <a:srgbClr val="FF0000"/>
              </a:solidFill>
              <a:latin typeface="Times New Roman" panose="02020603050405020304" pitchFamily="18" charset="0"/>
              <a:cs typeface="Times New Roman" panose="02020603050405020304" pitchFamily="18" charset="0"/>
            </a:endParaRPr>
          </a:p>
        </p:txBody>
      </p:sp>
      <p:pic>
        <p:nvPicPr>
          <p:cNvPr id="13316"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5325" y="6175375"/>
            <a:ext cx="6175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33044"/>
      </p:ext>
    </p:extLst>
  </p:cSld>
  <p:clrMapOvr>
    <a:masterClrMapping/>
  </p:clrMapOvr>
  <p:transition spd="slow">
    <p:circl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72440" y="570547"/>
            <a:ext cx="8290560" cy="415498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r>
              <a:rPr lang="en-US" sz="4400" dirty="0">
                <a:solidFill>
                  <a:srgbClr val="FF0000"/>
                </a:solidFill>
                <a:latin typeface="Times New Roman" panose="02020603050405020304" pitchFamily="18" charset="0"/>
                <a:cs typeface="Times New Roman" panose="02020603050405020304" pitchFamily="18" charset="0"/>
              </a:rPr>
              <a:t>-</a:t>
            </a:r>
            <a:r>
              <a:rPr lang="vi-VN" sz="4400" dirty="0">
                <a:solidFill>
                  <a:srgbClr val="FF0000"/>
                </a:solidFill>
                <a:latin typeface="Times New Roman" panose="02020603050405020304" pitchFamily="18" charset="0"/>
                <a:cs typeface="Times New Roman" panose="02020603050405020304" pitchFamily="18" charset="0"/>
              </a:rPr>
              <a:t> Chỉ ra các kênh thông tin em có thể tìm hiểu về nhóm ngành/nghề. </a:t>
            </a:r>
            <a:endParaRPr lang="en-US" sz="4400" dirty="0">
              <a:solidFill>
                <a:srgbClr val="FF0000"/>
              </a:solidFill>
              <a:latin typeface="Times New Roman" panose="02020603050405020304" pitchFamily="18" charset="0"/>
              <a:cs typeface="Times New Roman" panose="02020603050405020304" pitchFamily="18" charset="0"/>
            </a:endParaRPr>
          </a:p>
          <a:p>
            <a:pPr lvl="0"/>
            <a:r>
              <a:rPr lang="vi-VN" sz="4400" dirty="0">
                <a:solidFill>
                  <a:srgbClr val="002060"/>
                </a:solidFill>
                <a:latin typeface="Times New Roman" panose="02020603050405020304" pitchFamily="18" charset="0"/>
                <a:cs typeface="Times New Roman" panose="02020603050405020304" pitchFamily="18" charset="0"/>
              </a:rPr>
              <a:t>Gợi ý:</a:t>
            </a:r>
            <a:endParaRPr lang="en-US" sz="4400" dirty="0">
              <a:solidFill>
                <a:srgbClr val="002060"/>
              </a:solidFill>
              <a:latin typeface="Times New Roman" panose="02020603050405020304" pitchFamily="18" charset="0"/>
              <a:cs typeface="Times New Roman" panose="02020603050405020304" pitchFamily="18" charset="0"/>
            </a:endParaRPr>
          </a:p>
          <a:p>
            <a:r>
              <a:rPr lang="vi-VN" sz="4400" dirty="0">
                <a:solidFill>
                  <a:srgbClr val="002060"/>
                </a:solidFill>
                <a:latin typeface="Times New Roman" panose="02020603050405020304" pitchFamily="18" charset="0"/>
                <a:cs typeface="Times New Roman" panose="02020603050405020304" pitchFamily="18" charset="0"/>
              </a:rPr>
              <a:t>+ Các chương trình hướng nghiệp của nhà trường.</a:t>
            </a:r>
            <a:endParaRPr lang="en-US" sz="4400" dirty="0">
              <a:solidFill>
                <a:srgbClr val="002060"/>
              </a:solidFill>
              <a:latin typeface="Times New Roman" panose="02020603050405020304" pitchFamily="18" charset="0"/>
              <a:cs typeface="Times New Roman" panose="02020603050405020304" pitchFamily="18" charset="0"/>
            </a:endParaRPr>
          </a:p>
          <a:p>
            <a:r>
              <a:rPr lang="vi-VN" sz="4400" dirty="0">
                <a:solidFill>
                  <a:srgbClr val="002060"/>
                </a:solidFill>
                <a:latin typeface="Times New Roman" panose="02020603050405020304" pitchFamily="18" charset="0"/>
                <a:cs typeface="Times New Roman" panose="02020603050405020304" pitchFamily="18" charset="0"/>
              </a:rPr>
              <a:t>+ Các chuyên gia hướng nghiệp.</a:t>
            </a:r>
            <a:endParaRPr lang="en-US" sz="4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167147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barn(inVertical)">
                                      <p:cBhvr>
                                        <p:cTn id="7" dur="500"/>
                                        <p:tgtEl>
                                          <p:spTgt spid="10">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0">
                                            <p:txEl>
                                              <p:pRg st="2" end="2"/>
                                            </p:txEl>
                                          </p:spTgt>
                                        </p:tgtEl>
                                        <p:attrNameLst>
                                          <p:attrName>style.visibility</p:attrName>
                                        </p:attrNameLst>
                                      </p:cBhvr>
                                      <p:to>
                                        <p:strVal val="visible"/>
                                      </p:to>
                                    </p:set>
                                    <p:animEffect transition="in" filter="barn(inVertical)">
                                      <p:cBhvr>
                                        <p:cTn id="10" dur="500"/>
                                        <p:tgtEl>
                                          <p:spTgt spid="10">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animEffect transition="in" filter="barn(inVertical)">
                                      <p:cBhvr>
                                        <p:cTn id="13"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370320"/>
          </a:xfrm>
          <a:prstGeom prst="rect">
            <a:avLst/>
          </a:prstGeom>
        </p:spPr>
      </p:pic>
    </p:spTree>
    <p:extLst>
      <p:ext uri="{BB962C8B-B14F-4D97-AF65-F5344CB8AC3E}">
        <p14:creationId xmlns:p14="http://schemas.microsoft.com/office/powerpoint/2010/main" val="36329356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89560" y="117693"/>
            <a:ext cx="8717280" cy="674030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3600" dirty="0">
                <a:solidFill>
                  <a:srgbClr val="FF0000"/>
                </a:solidFill>
                <a:latin typeface="Times New Roman" panose="02020603050405020304" pitchFamily="18" charset="0"/>
                <a:cs typeface="Times New Roman" panose="02020603050405020304" pitchFamily="18" charset="0"/>
              </a:rPr>
              <a:t>-</a:t>
            </a:r>
            <a:r>
              <a:rPr lang="vi-VN" sz="3600" dirty="0">
                <a:solidFill>
                  <a:srgbClr val="FF0000"/>
                </a:solidFill>
                <a:latin typeface="Times New Roman" panose="02020603050405020304" pitchFamily="18" charset="0"/>
                <a:cs typeface="Times New Roman" panose="02020603050405020304" pitchFamily="18" charset="0"/>
              </a:rPr>
              <a:t>Chia sẻ các cách tìm hiểu thông tin nghề nghiệp. </a:t>
            </a:r>
            <a:endParaRPr lang="en-US" sz="3600" dirty="0">
              <a:solidFill>
                <a:srgbClr val="FF0000"/>
              </a:solidFill>
              <a:latin typeface="Times New Roman" panose="02020603050405020304" pitchFamily="18" charset="0"/>
              <a:cs typeface="Times New Roman" panose="02020603050405020304" pitchFamily="18" charset="0"/>
            </a:endParaRPr>
          </a:p>
          <a:p>
            <a:r>
              <a:rPr lang="vi-VN" sz="3600" dirty="0">
                <a:solidFill>
                  <a:srgbClr val="002060"/>
                </a:solidFill>
                <a:latin typeface="Times New Roman" panose="02020603050405020304" pitchFamily="18" charset="0"/>
                <a:cs typeface="Times New Roman" panose="02020603050405020304" pitchFamily="18" charset="0"/>
              </a:rPr>
              <a:t>Gợi ý:</a:t>
            </a:r>
            <a:endParaRPr lang="en-US" sz="3600" dirty="0">
              <a:solidFill>
                <a:srgbClr val="002060"/>
              </a:solidFill>
              <a:latin typeface="Times New Roman" panose="02020603050405020304" pitchFamily="18" charset="0"/>
              <a:cs typeface="Times New Roman" panose="02020603050405020304" pitchFamily="18" charset="0"/>
            </a:endParaRPr>
          </a:p>
          <a:p>
            <a:r>
              <a:rPr lang="vi-VN" sz="3600" dirty="0">
                <a:solidFill>
                  <a:srgbClr val="002060"/>
                </a:solidFill>
                <a:latin typeface="Times New Roman" panose="02020603050405020304" pitchFamily="18" charset="0"/>
                <a:cs typeface="Times New Roman" panose="02020603050405020304" pitchFamily="18" charset="0"/>
              </a:rPr>
              <a:t>+ Phỏng vấn người làm nghề.</a:t>
            </a:r>
            <a:endParaRPr lang="en-US" sz="3600" dirty="0">
              <a:solidFill>
                <a:srgbClr val="002060"/>
              </a:solidFill>
              <a:latin typeface="Times New Roman" panose="02020603050405020304" pitchFamily="18" charset="0"/>
              <a:cs typeface="Times New Roman" panose="02020603050405020304" pitchFamily="18" charset="0"/>
            </a:endParaRPr>
          </a:p>
          <a:p>
            <a:r>
              <a:rPr lang="vi-VN" sz="3600" dirty="0">
                <a:solidFill>
                  <a:srgbClr val="002060"/>
                </a:solidFill>
                <a:latin typeface="Times New Roman" panose="02020603050405020304" pitchFamily="18" charset="0"/>
                <a:cs typeface="Times New Roman" panose="02020603050405020304" pitchFamily="18" charset="0"/>
              </a:rPr>
              <a:t>+ Xin tham vấn ý kiến từ chuyên gia hướng nghiệp.</a:t>
            </a:r>
            <a:endParaRPr lang="en-US" sz="3600" dirty="0">
              <a:solidFill>
                <a:srgbClr val="002060"/>
              </a:solidFill>
              <a:latin typeface="Times New Roman" panose="02020603050405020304" pitchFamily="18" charset="0"/>
              <a:cs typeface="Times New Roman" panose="02020603050405020304" pitchFamily="18" charset="0"/>
            </a:endParaRPr>
          </a:p>
          <a:p>
            <a:r>
              <a:rPr lang="vi-VN" sz="3600" dirty="0">
                <a:solidFill>
                  <a:srgbClr val="002060"/>
                </a:solidFill>
                <a:latin typeface="Times New Roman" panose="02020603050405020304" pitchFamily="18" charset="0"/>
                <a:cs typeface="Times New Roman" panose="02020603050405020304" pitchFamily="18" charset="0"/>
              </a:rPr>
              <a:t>+ Trao đổi, chia sẻ với thấy cô, người thân.</a:t>
            </a:r>
            <a:endParaRPr lang="en-US" sz="3600" dirty="0">
              <a:solidFill>
                <a:srgbClr val="002060"/>
              </a:solidFill>
              <a:latin typeface="Times New Roman" panose="02020603050405020304" pitchFamily="18" charset="0"/>
              <a:cs typeface="Times New Roman" panose="02020603050405020304" pitchFamily="18" charset="0"/>
            </a:endParaRPr>
          </a:p>
          <a:p>
            <a:r>
              <a:rPr lang="vi-VN" sz="3600" dirty="0">
                <a:solidFill>
                  <a:srgbClr val="002060"/>
                </a:solidFill>
                <a:latin typeface="Times New Roman" panose="02020603050405020304" pitchFamily="18" charset="0"/>
                <a:cs typeface="Times New Roman" panose="02020603050405020304" pitchFamily="18" charset="0"/>
              </a:rPr>
              <a:t>+ Tham quan và trải nghiệm với nghề.</a:t>
            </a:r>
            <a:endParaRPr lang="en-US" sz="3600" dirty="0">
              <a:solidFill>
                <a:srgbClr val="002060"/>
              </a:solidFill>
              <a:latin typeface="Times New Roman" panose="02020603050405020304" pitchFamily="18" charset="0"/>
              <a:cs typeface="Times New Roman" panose="02020603050405020304" pitchFamily="18" charset="0"/>
            </a:endParaRPr>
          </a:p>
          <a:p>
            <a:r>
              <a:rPr lang="vi-VN" sz="3600" dirty="0">
                <a:solidFill>
                  <a:srgbClr val="002060"/>
                </a:solidFill>
                <a:latin typeface="Times New Roman" panose="02020603050405020304" pitchFamily="18" charset="0"/>
                <a:cs typeface="Times New Roman" panose="02020603050405020304" pitchFamily="18" charset="0"/>
              </a:rPr>
              <a:t>+ Phân tích, đánh giá các thông tin nghề nghiệp.</a:t>
            </a:r>
            <a:endParaRPr lang="en-US" sz="3600" dirty="0">
              <a:solidFill>
                <a:srgbClr val="002060"/>
              </a:solidFill>
              <a:latin typeface="Times New Roman" panose="02020603050405020304" pitchFamily="18" charset="0"/>
              <a:cs typeface="Times New Roman" panose="02020603050405020304" pitchFamily="18" charset="0"/>
            </a:endParaRPr>
          </a:p>
          <a:p>
            <a:r>
              <a:rPr lang="vi-VN" sz="3600" dirty="0">
                <a:solidFill>
                  <a:srgbClr val="002060"/>
                </a:solidFill>
                <a:latin typeface="Times New Roman" panose="02020603050405020304" pitchFamily="18" charset="0"/>
                <a:cs typeface="Times New Roman" panose="02020603050405020304" pitchFamily="18" charset="0"/>
              </a:rPr>
              <a:t>+ Sử dụng phiếu hỏi để khảo sát những người làm nghề.</a:t>
            </a:r>
            <a:endParaRPr lang="en-US" sz="36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048880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barn(inVertical)">
                                      <p:cBhvr>
                                        <p:cTn id="7" dur="500"/>
                                        <p:tgtEl>
                                          <p:spTgt spid="10">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0">
                                            <p:txEl>
                                              <p:pRg st="2" end="2"/>
                                            </p:txEl>
                                          </p:spTgt>
                                        </p:tgtEl>
                                        <p:attrNameLst>
                                          <p:attrName>style.visibility</p:attrName>
                                        </p:attrNameLst>
                                      </p:cBhvr>
                                      <p:to>
                                        <p:strVal val="visible"/>
                                      </p:to>
                                    </p:set>
                                    <p:animEffect transition="in" filter="barn(inVertical)">
                                      <p:cBhvr>
                                        <p:cTn id="10" dur="500"/>
                                        <p:tgtEl>
                                          <p:spTgt spid="10">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animEffect transition="in" filter="barn(inVertical)">
                                      <p:cBhvr>
                                        <p:cTn id="13" dur="500"/>
                                        <p:tgtEl>
                                          <p:spTgt spid="10">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10">
                                            <p:txEl>
                                              <p:pRg st="4" end="4"/>
                                            </p:txEl>
                                          </p:spTgt>
                                        </p:tgtEl>
                                        <p:attrNameLst>
                                          <p:attrName>style.visibility</p:attrName>
                                        </p:attrNameLst>
                                      </p:cBhvr>
                                      <p:to>
                                        <p:strVal val="visible"/>
                                      </p:to>
                                    </p:set>
                                    <p:animEffect transition="in" filter="barn(inVertical)">
                                      <p:cBhvr>
                                        <p:cTn id="16" dur="500"/>
                                        <p:tgtEl>
                                          <p:spTgt spid="10">
                                            <p:txEl>
                                              <p:pRg st="4" end="4"/>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animEffect transition="in" filter="barn(inVertical)">
                                      <p:cBhvr>
                                        <p:cTn id="19" dur="500"/>
                                        <p:tgtEl>
                                          <p:spTgt spid="10">
                                            <p:txEl>
                                              <p:pRg st="5" end="5"/>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10">
                                            <p:txEl>
                                              <p:pRg st="6" end="6"/>
                                            </p:txEl>
                                          </p:spTgt>
                                        </p:tgtEl>
                                        <p:attrNameLst>
                                          <p:attrName>style.visibility</p:attrName>
                                        </p:attrNameLst>
                                      </p:cBhvr>
                                      <p:to>
                                        <p:strVal val="visible"/>
                                      </p:to>
                                    </p:set>
                                    <p:animEffect transition="in" filter="barn(inVertical)">
                                      <p:cBhvr>
                                        <p:cTn id="22" dur="500"/>
                                        <p:tgtEl>
                                          <p:spTgt spid="10">
                                            <p:txEl>
                                              <p:pRg st="6" end="6"/>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10">
                                            <p:txEl>
                                              <p:pRg st="7" end="7"/>
                                            </p:txEl>
                                          </p:spTgt>
                                        </p:tgtEl>
                                        <p:attrNameLst>
                                          <p:attrName>style.visibility</p:attrName>
                                        </p:attrNameLst>
                                      </p:cBhvr>
                                      <p:to>
                                        <p:strVal val="visible"/>
                                      </p:to>
                                    </p:set>
                                    <p:animEffect transition="in" filter="barn(inVertical)">
                                      <p:cBhvr>
                                        <p:cTn id="25"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89560" y="117693"/>
            <a:ext cx="8717280" cy="674030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3600" dirty="0">
                <a:solidFill>
                  <a:srgbClr val="FF0000"/>
                </a:solidFill>
                <a:latin typeface="Times New Roman" panose="02020603050405020304" pitchFamily="18" charset="0"/>
                <a:cs typeface="Times New Roman" panose="02020603050405020304" pitchFamily="18" charset="0"/>
              </a:rPr>
              <a:t>-</a:t>
            </a:r>
            <a:r>
              <a:rPr lang="vi-VN" sz="3600" dirty="0">
                <a:solidFill>
                  <a:srgbClr val="FF0000"/>
                </a:solidFill>
                <a:latin typeface="Times New Roman" panose="02020603050405020304" pitchFamily="18" charset="0"/>
                <a:cs typeface="Times New Roman" panose="02020603050405020304" pitchFamily="18" charset="0"/>
              </a:rPr>
              <a:t>Tìm hiểu những thông tin cần quan tâm về nhóm nghề em yêu thích. </a:t>
            </a:r>
            <a:endParaRPr lang="en-US" sz="3600" dirty="0">
              <a:solidFill>
                <a:srgbClr val="FF0000"/>
              </a:solidFill>
              <a:latin typeface="Times New Roman" panose="02020603050405020304" pitchFamily="18" charset="0"/>
              <a:cs typeface="Times New Roman" panose="02020603050405020304" pitchFamily="18" charset="0"/>
            </a:endParaRPr>
          </a:p>
          <a:p>
            <a:r>
              <a:rPr lang="vi-VN" sz="3600" dirty="0">
                <a:solidFill>
                  <a:srgbClr val="002060"/>
                </a:solidFill>
                <a:latin typeface="Times New Roman" panose="02020603050405020304" pitchFamily="18" charset="0"/>
                <a:cs typeface="Times New Roman" panose="02020603050405020304" pitchFamily="18" charset="0"/>
              </a:rPr>
              <a:t>Gợi ý:</a:t>
            </a:r>
            <a:endParaRPr lang="en-US" sz="3600" dirty="0">
              <a:solidFill>
                <a:srgbClr val="002060"/>
              </a:solidFill>
              <a:latin typeface="Times New Roman" panose="02020603050405020304" pitchFamily="18" charset="0"/>
              <a:cs typeface="Times New Roman" panose="02020603050405020304" pitchFamily="18" charset="0"/>
            </a:endParaRPr>
          </a:p>
          <a:p>
            <a:r>
              <a:rPr lang="vi-VN" sz="3600" dirty="0">
                <a:solidFill>
                  <a:srgbClr val="002060"/>
                </a:solidFill>
                <a:latin typeface="Times New Roman" panose="02020603050405020304" pitchFamily="18" charset="0"/>
                <a:cs typeface="Times New Roman" panose="02020603050405020304" pitchFamily="18" charset="0"/>
              </a:rPr>
              <a:t>+ Sự phát triển của ngành/nghề yêu thích.</a:t>
            </a:r>
            <a:endParaRPr lang="en-US" sz="3600" dirty="0">
              <a:solidFill>
                <a:srgbClr val="002060"/>
              </a:solidFill>
              <a:latin typeface="Times New Roman" panose="02020603050405020304" pitchFamily="18" charset="0"/>
              <a:cs typeface="Times New Roman" panose="02020603050405020304" pitchFamily="18" charset="0"/>
            </a:endParaRPr>
          </a:p>
          <a:p>
            <a:r>
              <a:rPr lang="vi-VN" sz="3600" dirty="0">
                <a:solidFill>
                  <a:srgbClr val="002060"/>
                </a:solidFill>
                <a:latin typeface="Times New Roman" panose="02020603050405020304" pitchFamily="18" charset="0"/>
                <a:cs typeface="Times New Roman" panose="02020603050405020304" pitchFamily="18" charset="0"/>
              </a:rPr>
              <a:t>+ Nhu cầu lao động xã hội.</a:t>
            </a:r>
            <a:endParaRPr lang="en-US" sz="3600" dirty="0">
              <a:solidFill>
                <a:srgbClr val="002060"/>
              </a:solidFill>
              <a:latin typeface="Times New Roman" panose="02020603050405020304" pitchFamily="18" charset="0"/>
              <a:cs typeface="Times New Roman" panose="02020603050405020304" pitchFamily="18" charset="0"/>
            </a:endParaRPr>
          </a:p>
          <a:p>
            <a:r>
              <a:rPr lang="vi-VN" sz="3600" dirty="0">
                <a:solidFill>
                  <a:srgbClr val="002060"/>
                </a:solidFill>
                <a:latin typeface="Times New Roman" panose="02020603050405020304" pitchFamily="18" charset="0"/>
                <a:cs typeface="Times New Roman" panose="02020603050405020304" pitchFamily="18" charset="0"/>
              </a:rPr>
              <a:t>+ Những công việc, hoạt động đặc trưng.</a:t>
            </a:r>
            <a:endParaRPr lang="en-US" sz="3600" dirty="0">
              <a:solidFill>
                <a:srgbClr val="002060"/>
              </a:solidFill>
              <a:latin typeface="Times New Roman" panose="02020603050405020304" pitchFamily="18" charset="0"/>
              <a:cs typeface="Times New Roman" panose="02020603050405020304" pitchFamily="18" charset="0"/>
            </a:endParaRPr>
          </a:p>
          <a:p>
            <a:r>
              <a:rPr lang="vi-VN" sz="3600" dirty="0">
                <a:solidFill>
                  <a:srgbClr val="002060"/>
                </a:solidFill>
                <a:latin typeface="Times New Roman" panose="02020603050405020304" pitchFamily="18" charset="0"/>
                <a:cs typeface="Times New Roman" panose="02020603050405020304" pitchFamily="18" charset="0"/>
              </a:rPr>
              <a:t>+ Điều kiện làm việc của các nhóm ngành/nghề.</a:t>
            </a:r>
            <a:endParaRPr lang="en-US" sz="3600" dirty="0">
              <a:solidFill>
                <a:srgbClr val="002060"/>
              </a:solidFill>
              <a:latin typeface="Times New Roman" panose="02020603050405020304" pitchFamily="18" charset="0"/>
              <a:cs typeface="Times New Roman" panose="02020603050405020304" pitchFamily="18" charset="0"/>
            </a:endParaRPr>
          </a:p>
          <a:p>
            <a:r>
              <a:rPr lang="vi-VN" sz="3600" dirty="0">
                <a:solidFill>
                  <a:srgbClr val="002060"/>
                </a:solidFill>
                <a:latin typeface="Times New Roman" panose="02020603050405020304" pitchFamily="18" charset="0"/>
                <a:cs typeface="Times New Roman" panose="02020603050405020304" pitchFamily="18" charset="0"/>
              </a:rPr>
              <a:t>+ Cơ hội phát triển nghề nghiệp và mức thu nhập đối với cá nhân.</a:t>
            </a:r>
            <a:endParaRPr lang="en-US" sz="3600" dirty="0">
              <a:solidFill>
                <a:srgbClr val="002060"/>
              </a:solidFill>
              <a:latin typeface="Times New Roman" panose="02020603050405020304" pitchFamily="18" charset="0"/>
              <a:cs typeface="Times New Roman" panose="02020603050405020304" pitchFamily="18" charset="0"/>
            </a:endParaRPr>
          </a:p>
          <a:p>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Những</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phẩm</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chất</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năng</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lực</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cần</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có</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của</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người</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lao</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động</a:t>
            </a:r>
            <a:r>
              <a:rPr lang="en-US" sz="360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9852551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barn(inVertical)">
                                      <p:cBhvr>
                                        <p:cTn id="7" dur="500"/>
                                        <p:tgtEl>
                                          <p:spTgt spid="10">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0">
                                            <p:txEl>
                                              <p:pRg st="2" end="2"/>
                                            </p:txEl>
                                          </p:spTgt>
                                        </p:tgtEl>
                                        <p:attrNameLst>
                                          <p:attrName>style.visibility</p:attrName>
                                        </p:attrNameLst>
                                      </p:cBhvr>
                                      <p:to>
                                        <p:strVal val="visible"/>
                                      </p:to>
                                    </p:set>
                                    <p:animEffect transition="in" filter="barn(inVertical)">
                                      <p:cBhvr>
                                        <p:cTn id="10" dur="500"/>
                                        <p:tgtEl>
                                          <p:spTgt spid="10">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animEffect transition="in" filter="barn(inVertical)">
                                      <p:cBhvr>
                                        <p:cTn id="13" dur="500"/>
                                        <p:tgtEl>
                                          <p:spTgt spid="10">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10">
                                            <p:txEl>
                                              <p:pRg st="4" end="4"/>
                                            </p:txEl>
                                          </p:spTgt>
                                        </p:tgtEl>
                                        <p:attrNameLst>
                                          <p:attrName>style.visibility</p:attrName>
                                        </p:attrNameLst>
                                      </p:cBhvr>
                                      <p:to>
                                        <p:strVal val="visible"/>
                                      </p:to>
                                    </p:set>
                                    <p:animEffect transition="in" filter="barn(inVertical)">
                                      <p:cBhvr>
                                        <p:cTn id="16" dur="500"/>
                                        <p:tgtEl>
                                          <p:spTgt spid="10">
                                            <p:txEl>
                                              <p:pRg st="4" end="4"/>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animEffect transition="in" filter="barn(inVertical)">
                                      <p:cBhvr>
                                        <p:cTn id="19" dur="500"/>
                                        <p:tgtEl>
                                          <p:spTgt spid="10">
                                            <p:txEl>
                                              <p:pRg st="5" end="5"/>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10">
                                            <p:txEl>
                                              <p:pRg st="6" end="6"/>
                                            </p:txEl>
                                          </p:spTgt>
                                        </p:tgtEl>
                                        <p:attrNameLst>
                                          <p:attrName>style.visibility</p:attrName>
                                        </p:attrNameLst>
                                      </p:cBhvr>
                                      <p:to>
                                        <p:strVal val="visible"/>
                                      </p:to>
                                    </p:set>
                                    <p:animEffect transition="in" filter="barn(inVertical)">
                                      <p:cBhvr>
                                        <p:cTn id="22" dur="500"/>
                                        <p:tgtEl>
                                          <p:spTgt spid="10">
                                            <p:txEl>
                                              <p:pRg st="6" end="6"/>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10">
                                            <p:txEl>
                                              <p:pRg st="7" end="7"/>
                                            </p:txEl>
                                          </p:spTgt>
                                        </p:tgtEl>
                                        <p:attrNameLst>
                                          <p:attrName>style.visibility</p:attrName>
                                        </p:attrNameLst>
                                      </p:cBhvr>
                                      <p:to>
                                        <p:strVal val="visible"/>
                                      </p:to>
                                    </p:set>
                                    <p:animEffect transition="in" filter="barn(inVertical)">
                                      <p:cBhvr>
                                        <p:cTn id="25"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85800" y="1728787"/>
            <a:ext cx="7970520" cy="280076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r>
              <a:rPr lang="en-US" sz="4400" dirty="0">
                <a:solidFill>
                  <a:srgbClr val="FF0000"/>
                </a:solidFill>
                <a:latin typeface="Times New Roman" panose="02020603050405020304" pitchFamily="18" charset="0"/>
                <a:cs typeface="Times New Roman" panose="02020603050405020304" pitchFamily="18" charset="0"/>
              </a:rPr>
              <a:t>2.</a:t>
            </a:r>
            <a:r>
              <a:rPr lang="vi-VN" sz="4400" dirty="0">
                <a:solidFill>
                  <a:srgbClr val="FF0000"/>
                </a:solidFill>
                <a:latin typeface="Times New Roman" panose="02020603050405020304" pitchFamily="18" charset="0"/>
                <a:cs typeface="Times New Roman" panose="02020603050405020304" pitchFamily="18" charset="0"/>
              </a:rPr>
              <a:t>Thực hành tìm hiểu thông tin về các nhóm nghề sản xuất, kinh doanh, dịch vụ của địa phương và nhóm ngành/nghề em quan tâm</a:t>
            </a:r>
            <a:endParaRPr lang="en-US" sz="4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4187703"/>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Freeform 16"/>
          <p:cNvSpPr>
            <a:spLocks/>
          </p:cNvSpPr>
          <p:nvPr/>
        </p:nvSpPr>
        <p:spPr bwMode="auto">
          <a:xfrm rot="-1069765">
            <a:off x="7680724" y="4951811"/>
            <a:ext cx="297656" cy="369094"/>
          </a:xfrm>
          <a:custGeom>
            <a:avLst/>
            <a:gdLst>
              <a:gd name="T0" fmla="*/ 0 w 1134974"/>
              <a:gd name="T1" fmla="*/ 0 h 1956852"/>
              <a:gd name="T2" fmla="*/ 396875 w 1134974"/>
              <a:gd name="T3" fmla="*/ 0 h 1956852"/>
              <a:gd name="T4" fmla="*/ 396875 w 1134974"/>
              <a:gd name="T5" fmla="*/ 492125 h 1956852"/>
              <a:gd name="T6" fmla="*/ 0 w 1134974"/>
              <a:gd name="T7" fmla="*/ 492125 h 1956852"/>
              <a:gd name="T8" fmla="*/ 0 w 1134974"/>
              <a:gd name="T9" fmla="*/ 0 h 19568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4974" h="1956852">
                <a:moveTo>
                  <a:pt x="0" y="0"/>
                </a:moveTo>
                <a:lnTo>
                  <a:pt x="1134974" y="0"/>
                </a:lnTo>
                <a:lnTo>
                  <a:pt x="1134974" y="1956851"/>
                </a:lnTo>
                <a:lnTo>
                  <a:pt x="0" y="1956851"/>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6" name="Rectangle: Rounded Corners 3">
            <a:extLst>
              <a:ext uri="{FF2B5EF4-FFF2-40B4-BE49-F238E27FC236}">
                <a16:creationId xmlns:a16="http://schemas.microsoft.com/office/drawing/2014/main" id="{D911022F-F3A3-726D-DFC4-219A3DB2D1C7}"/>
              </a:ext>
            </a:extLst>
          </p:cNvPr>
          <p:cNvSpPr/>
          <p:nvPr/>
        </p:nvSpPr>
        <p:spPr>
          <a:xfrm>
            <a:off x="670560" y="1103238"/>
            <a:ext cx="7924800" cy="2234322"/>
          </a:xfrm>
          <a:prstGeom prst="roundRect">
            <a:avLst/>
          </a:prstGeom>
          <a:solidFill>
            <a:schemeClr val="bg1"/>
          </a:solidFill>
          <a:ln w="57150">
            <a:solidFill>
              <a:srgbClr val="C00000"/>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Thực</a:t>
            </a:r>
            <a:r>
              <a:rPr lang="vi-VN" sz="40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hành</a:t>
            </a:r>
            <a:r>
              <a:rPr lang="vi-VN" sz="40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tìm</a:t>
            </a:r>
            <a:r>
              <a:rPr lang="vi-VN" sz="40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hiểu</a:t>
            </a:r>
            <a:r>
              <a:rPr lang="vi-VN" sz="40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thông</a:t>
            </a:r>
            <a:r>
              <a:rPr lang="vi-VN" sz="40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tin</a:t>
            </a:r>
            <a:r>
              <a:rPr lang="vi-VN" sz="40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về</a:t>
            </a:r>
            <a:r>
              <a:rPr lang="vi-VN" sz="40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các</a:t>
            </a:r>
            <a:r>
              <a:rPr lang="vi-VN" sz="40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nhóm</a:t>
            </a:r>
            <a:r>
              <a:rPr lang="vi-VN" sz="40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ngành/nghề</a:t>
            </a:r>
            <a:r>
              <a:rPr lang="vi-VN" sz="40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sản</a:t>
            </a:r>
            <a:r>
              <a:rPr lang="vi-VN" sz="40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xuất,</a:t>
            </a:r>
            <a:r>
              <a:rPr lang="vi-VN" sz="40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kinh</a:t>
            </a:r>
            <a:r>
              <a:rPr lang="vi-VN" sz="40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doanh</a:t>
            </a:r>
            <a:r>
              <a:rPr lang="vi-VN" sz="4000" spc="-3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và dịch vụ ở địa phương</a:t>
            </a:r>
            <a:r>
              <a:rPr lang="en-US" sz="4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p>
        </p:txBody>
      </p:sp>
      <p:sp>
        <p:nvSpPr>
          <p:cNvPr id="2" name="Rectangle 1"/>
          <p:cNvSpPr/>
          <p:nvPr/>
        </p:nvSpPr>
        <p:spPr>
          <a:xfrm>
            <a:off x="3991380" y="3457694"/>
            <a:ext cx="1338828" cy="707886"/>
          </a:xfrm>
          <a:prstGeom prst="rect">
            <a:avLst/>
          </a:prstGeom>
        </p:spPr>
        <p:txBody>
          <a:bodyPr wrap="none">
            <a:spAutoFit/>
          </a:bodyPr>
          <a:lstStyle/>
          <a:p>
            <a:r>
              <a:rPr lang="en-US" sz="40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Ví</a:t>
            </a:r>
            <a:r>
              <a:rPr lang="en-US" sz="40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0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dụ</a:t>
            </a:r>
            <a:endParaRPr lang="en-US" sz="4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120687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16191927"/>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Freeform 16"/>
          <p:cNvSpPr>
            <a:spLocks/>
          </p:cNvSpPr>
          <p:nvPr/>
        </p:nvSpPr>
        <p:spPr bwMode="auto">
          <a:xfrm rot="-1069765">
            <a:off x="7680724" y="4951811"/>
            <a:ext cx="297656" cy="369094"/>
          </a:xfrm>
          <a:custGeom>
            <a:avLst/>
            <a:gdLst>
              <a:gd name="T0" fmla="*/ 0 w 1134974"/>
              <a:gd name="T1" fmla="*/ 0 h 1956852"/>
              <a:gd name="T2" fmla="*/ 396875 w 1134974"/>
              <a:gd name="T3" fmla="*/ 0 h 1956852"/>
              <a:gd name="T4" fmla="*/ 396875 w 1134974"/>
              <a:gd name="T5" fmla="*/ 492125 h 1956852"/>
              <a:gd name="T6" fmla="*/ 0 w 1134974"/>
              <a:gd name="T7" fmla="*/ 492125 h 1956852"/>
              <a:gd name="T8" fmla="*/ 0 w 1134974"/>
              <a:gd name="T9" fmla="*/ 0 h 19568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4974" h="1956852">
                <a:moveTo>
                  <a:pt x="0" y="0"/>
                </a:moveTo>
                <a:lnTo>
                  <a:pt x="1134974" y="0"/>
                </a:lnTo>
                <a:lnTo>
                  <a:pt x="1134974" y="1956851"/>
                </a:lnTo>
                <a:lnTo>
                  <a:pt x="0" y="1956851"/>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6" name="Rectangle: Rounded Corners 3">
            <a:extLst>
              <a:ext uri="{FF2B5EF4-FFF2-40B4-BE49-F238E27FC236}">
                <a16:creationId xmlns:a16="http://schemas.microsoft.com/office/drawing/2014/main" id="{D911022F-F3A3-726D-DFC4-219A3DB2D1C7}"/>
              </a:ext>
            </a:extLst>
          </p:cNvPr>
          <p:cNvSpPr/>
          <p:nvPr/>
        </p:nvSpPr>
        <p:spPr>
          <a:xfrm>
            <a:off x="670560" y="1103238"/>
            <a:ext cx="7924800" cy="2234322"/>
          </a:xfrm>
          <a:prstGeom prst="roundRect">
            <a:avLst/>
          </a:prstGeom>
          <a:solidFill>
            <a:schemeClr val="bg1"/>
          </a:solidFill>
          <a:ln w="57150">
            <a:solidFill>
              <a:srgbClr val="C00000"/>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48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a:t>
            </a:r>
            <a:r>
              <a:rPr lang="vi-VN" sz="48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Thực</a:t>
            </a:r>
            <a:r>
              <a:rPr lang="vi-VN" sz="4800" spc="-7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8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hành</a:t>
            </a:r>
            <a:r>
              <a:rPr lang="vi-VN" sz="4800" spc="-7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8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tìm</a:t>
            </a:r>
            <a:r>
              <a:rPr lang="vi-VN" sz="4800" spc="-7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8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hiểu</a:t>
            </a:r>
            <a:r>
              <a:rPr lang="vi-VN" sz="4800" spc="-7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8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thông</a:t>
            </a:r>
            <a:r>
              <a:rPr lang="vi-VN" sz="4800" spc="-7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8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tin,</a:t>
            </a:r>
            <a:r>
              <a:rPr lang="vi-VN" sz="4800" spc="-7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8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yêu</a:t>
            </a:r>
            <a:r>
              <a:rPr lang="vi-VN" sz="4800" spc="-7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8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cầu</a:t>
            </a:r>
            <a:r>
              <a:rPr lang="vi-VN" sz="4800" spc="-7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8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cơ</a:t>
            </a:r>
            <a:r>
              <a:rPr lang="vi-VN" sz="4800" spc="-7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8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bản</a:t>
            </a:r>
            <a:r>
              <a:rPr lang="vi-VN" sz="4800" spc="-7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8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về</a:t>
            </a:r>
            <a:r>
              <a:rPr lang="vi-VN" sz="4800" spc="-7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8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nhóm</a:t>
            </a:r>
            <a:r>
              <a:rPr lang="vi-VN" sz="4800" spc="-7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8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ngành</a:t>
            </a:r>
            <a:endParaRPr lang="en-US" sz="48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endParaRPr>
          </a:p>
          <a:p>
            <a:r>
              <a:rPr lang="vi-VN" sz="48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/nghề</a:t>
            </a:r>
            <a:r>
              <a:rPr lang="vi-VN" sz="4800" spc="-7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8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em</a:t>
            </a:r>
            <a:r>
              <a:rPr lang="vi-VN" sz="4800" spc="-7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8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quan</a:t>
            </a:r>
            <a:r>
              <a:rPr lang="vi-VN" sz="4800" spc="-7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8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tâm</a:t>
            </a:r>
            <a:r>
              <a:rPr lang="en-US" sz="4800" spc="-1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a:t>
            </a:r>
            <a:endParaRPr lang="en-US" sz="4800" dirty="0">
              <a:solidFill>
                <a:srgbClr val="00206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2" name="Rectangle 1"/>
          <p:cNvSpPr/>
          <p:nvPr/>
        </p:nvSpPr>
        <p:spPr>
          <a:xfrm>
            <a:off x="3991380" y="3457694"/>
            <a:ext cx="1338828" cy="707886"/>
          </a:xfrm>
          <a:prstGeom prst="rect">
            <a:avLst/>
          </a:prstGeom>
        </p:spPr>
        <p:txBody>
          <a:bodyPr wrap="none">
            <a:spAutoFit/>
          </a:bodyPr>
          <a:lstStyle/>
          <a:p>
            <a:r>
              <a:rPr lang="en-US" sz="40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Ví</a:t>
            </a:r>
            <a:r>
              <a:rPr lang="en-US" sz="40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0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dụ</a:t>
            </a:r>
            <a:endParaRPr lang="en-US" sz="4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567616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 y="198120"/>
            <a:ext cx="9037320" cy="6659879"/>
          </a:xfrm>
          <a:prstGeom prst="rect">
            <a:avLst/>
          </a:prstGeom>
        </p:spPr>
      </p:pic>
    </p:spTree>
    <p:extLst>
      <p:ext uri="{BB962C8B-B14F-4D97-AF65-F5344CB8AC3E}">
        <p14:creationId xmlns:p14="http://schemas.microsoft.com/office/powerpoint/2010/main" val="25520580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Freeform 16"/>
          <p:cNvSpPr>
            <a:spLocks/>
          </p:cNvSpPr>
          <p:nvPr/>
        </p:nvSpPr>
        <p:spPr bwMode="auto">
          <a:xfrm rot="-1069765">
            <a:off x="7680724" y="4951811"/>
            <a:ext cx="297656" cy="369094"/>
          </a:xfrm>
          <a:custGeom>
            <a:avLst/>
            <a:gdLst>
              <a:gd name="T0" fmla="*/ 0 w 1134974"/>
              <a:gd name="T1" fmla="*/ 0 h 1956852"/>
              <a:gd name="T2" fmla="*/ 396875 w 1134974"/>
              <a:gd name="T3" fmla="*/ 0 h 1956852"/>
              <a:gd name="T4" fmla="*/ 396875 w 1134974"/>
              <a:gd name="T5" fmla="*/ 492125 h 1956852"/>
              <a:gd name="T6" fmla="*/ 0 w 1134974"/>
              <a:gd name="T7" fmla="*/ 492125 h 1956852"/>
              <a:gd name="T8" fmla="*/ 0 w 1134974"/>
              <a:gd name="T9" fmla="*/ 0 h 19568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4974" h="1956852">
                <a:moveTo>
                  <a:pt x="0" y="0"/>
                </a:moveTo>
                <a:lnTo>
                  <a:pt x="1134974" y="0"/>
                </a:lnTo>
                <a:lnTo>
                  <a:pt x="1134974" y="1956851"/>
                </a:lnTo>
                <a:lnTo>
                  <a:pt x="0" y="1956851"/>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6" name="Rectangle: Rounded Corners 3">
            <a:extLst>
              <a:ext uri="{FF2B5EF4-FFF2-40B4-BE49-F238E27FC236}">
                <a16:creationId xmlns:a16="http://schemas.microsoft.com/office/drawing/2014/main" id="{D911022F-F3A3-726D-DFC4-219A3DB2D1C7}"/>
              </a:ext>
            </a:extLst>
          </p:cNvPr>
          <p:cNvSpPr/>
          <p:nvPr/>
        </p:nvSpPr>
        <p:spPr>
          <a:xfrm>
            <a:off x="624840" y="914400"/>
            <a:ext cx="7924800" cy="4465320"/>
          </a:xfrm>
          <a:prstGeom prst="roundRect">
            <a:avLst/>
          </a:prstGeom>
          <a:solidFill>
            <a:schemeClr val="bg1"/>
          </a:solidFill>
          <a:ln w="57150">
            <a:solidFill>
              <a:srgbClr val="002060"/>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vi-VN" sz="48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Chia</a:t>
            </a:r>
            <a:r>
              <a:rPr lang="vi-VN" sz="4800" spc="-4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8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sẻ</a:t>
            </a:r>
            <a:r>
              <a:rPr lang="vi-VN" sz="4800" spc="-4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8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với</a:t>
            </a:r>
            <a:r>
              <a:rPr lang="vi-VN" sz="4800" spc="-4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8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thầy</a:t>
            </a:r>
            <a:r>
              <a:rPr lang="vi-VN" sz="4800" spc="-4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8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cô,</a:t>
            </a:r>
            <a:r>
              <a:rPr lang="vi-VN" sz="4800" spc="-4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8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các</a:t>
            </a:r>
            <a:r>
              <a:rPr lang="vi-VN" sz="4800" spc="-4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8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bạn</a:t>
            </a:r>
            <a:r>
              <a:rPr lang="vi-VN" sz="4800" spc="-4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8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về</a:t>
            </a:r>
            <a:r>
              <a:rPr lang="vi-VN" sz="4800" spc="-4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8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những</a:t>
            </a:r>
            <a:r>
              <a:rPr lang="vi-VN" sz="4800" spc="-4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8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thông</a:t>
            </a:r>
            <a:r>
              <a:rPr lang="vi-VN" sz="4800" spc="-4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8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tin</a:t>
            </a:r>
            <a:r>
              <a:rPr lang="vi-VN" sz="4800" spc="-4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8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em</a:t>
            </a:r>
            <a:r>
              <a:rPr lang="vi-VN" sz="4800" spc="-4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8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tìm</a:t>
            </a:r>
            <a:r>
              <a:rPr lang="vi-VN" sz="4800" spc="-4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8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được</a:t>
            </a:r>
            <a:r>
              <a:rPr lang="vi-VN" sz="4800" spc="-4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8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liên</a:t>
            </a:r>
            <a:r>
              <a:rPr lang="vi-VN" sz="4800" spc="-4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8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quan</a:t>
            </a:r>
            <a:r>
              <a:rPr lang="vi-VN" sz="4800" spc="-4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8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đến</a:t>
            </a:r>
            <a:r>
              <a:rPr lang="vi-VN" sz="4800" spc="-4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8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các nhóm</a:t>
            </a:r>
            <a:r>
              <a:rPr lang="vi-VN" sz="48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8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ngành/nghề</a:t>
            </a:r>
            <a:r>
              <a:rPr lang="vi-VN" sz="48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8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sản</a:t>
            </a:r>
            <a:r>
              <a:rPr lang="vi-VN" sz="48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8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xuất,</a:t>
            </a:r>
            <a:r>
              <a:rPr lang="vi-VN" sz="48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8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kinh</a:t>
            </a:r>
            <a:r>
              <a:rPr lang="vi-VN" sz="48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8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doanh,</a:t>
            </a:r>
            <a:r>
              <a:rPr lang="vi-VN" sz="48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8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dịch</a:t>
            </a:r>
            <a:r>
              <a:rPr lang="vi-VN" sz="48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8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vụ</a:t>
            </a:r>
            <a:r>
              <a:rPr lang="vi-VN" sz="48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8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và</a:t>
            </a:r>
            <a:r>
              <a:rPr lang="vi-VN" sz="48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8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nhóm</a:t>
            </a:r>
            <a:r>
              <a:rPr lang="vi-VN" sz="48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8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nghề</a:t>
            </a:r>
            <a:r>
              <a:rPr lang="vi-VN" sz="48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8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em</a:t>
            </a:r>
            <a:r>
              <a:rPr lang="vi-VN" sz="48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8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quan</a:t>
            </a:r>
            <a:r>
              <a:rPr lang="vi-VN" sz="4800" spc="-2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48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tâm</a:t>
            </a:r>
            <a:endParaRPr lang="en-US" sz="4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7126474"/>
      </p:ext>
    </p:extLst>
  </p:cSld>
  <p:clrMapOvr>
    <a:masterClrMapping/>
  </p:clrMapOvr>
  <p:transition spd="med">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21920" y="174307"/>
            <a:ext cx="8945880" cy="686341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r>
              <a:rPr lang="en-US" sz="4000" dirty="0">
                <a:solidFill>
                  <a:srgbClr val="002060"/>
                </a:solidFill>
                <a:latin typeface="Times New Roman" panose="02020603050405020304" pitchFamily="18" charset="0"/>
                <a:cs typeface="Times New Roman" panose="02020603050405020304" pitchFamily="18" charset="0"/>
              </a:rPr>
              <a:t>3.</a:t>
            </a:r>
            <a:r>
              <a:rPr lang="vi-VN" sz="4000" dirty="0">
                <a:solidFill>
                  <a:srgbClr val="002060"/>
                </a:solidFill>
                <a:latin typeface="Times New Roman" panose="02020603050405020304" pitchFamily="18" charset="0"/>
                <a:cs typeface="Times New Roman" panose="02020603050405020304" pitchFamily="18" charset="0"/>
              </a:rPr>
              <a:t>Sắp xếp theo nhóm các ngành/nghề thuộc hoạt động sản xuất, kinh doanh và dịch vụ của địa phương.</a:t>
            </a:r>
            <a:endParaRPr lang="en-US" sz="4000" dirty="0">
              <a:solidFill>
                <a:srgbClr val="002060"/>
              </a:solidFill>
              <a:latin typeface="Times New Roman" panose="02020603050405020304" pitchFamily="18" charset="0"/>
              <a:cs typeface="Times New Roman" panose="02020603050405020304" pitchFamily="18" charset="0"/>
            </a:endParaRPr>
          </a:p>
          <a:p>
            <a:pPr lvl="0"/>
            <a:r>
              <a:rPr lang="en-US" sz="4000" dirty="0">
                <a:solidFill>
                  <a:srgbClr val="FF0000"/>
                </a:solidFill>
                <a:latin typeface="Times New Roman" panose="02020603050405020304" pitchFamily="18" charset="0"/>
                <a:cs typeface="Times New Roman" panose="02020603050405020304" pitchFamily="18" charset="0"/>
              </a:rPr>
              <a:t>-</a:t>
            </a:r>
            <a:r>
              <a:rPr lang="vi-VN" sz="4000" dirty="0">
                <a:solidFill>
                  <a:srgbClr val="FF0000"/>
                </a:solidFill>
                <a:latin typeface="Times New Roman" panose="02020603050405020304" pitchFamily="18" charset="0"/>
                <a:cs typeface="Times New Roman" panose="02020603050405020304" pitchFamily="18" charset="0"/>
              </a:rPr>
              <a:t>Chọn nhóm ngành nghề ở địa phương sắp xếp vào các nhóm trên.</a:t>
            </a:r>
            <a:endParaRPr lang="en-US" sz="4000" dirty="0">
              <a:solidFill>
                <a:srgbClr val="FF0000"/>
              </a:solidFill>
              <a:latin typeface="Times New Roman" panose="02020603050405020304" pitchFamily="18" charset="0"/>
              <a:cs typeface="Times New Roman" panose="02020603050405020304" pitchFamily="18" charset="0"/>
            </a:endParaRPr>
          </a:p>
          <a:p>
            <a:r>
              <a:rPr lang="vi-VN" sz="4000" dirty="0">
                <a:solidFill>
                  <a:srgbClr val="002060"/>
                </a:solidFill>
                <a:latin typeface="Times New Roman" panose="02020603050405020304" pitchFamily="18" charset="0"/>
                <a:cs typeface="Times New Roman" panose="02020603050405020304" pitchFamily="18" charset="0"/>
              </a:rPr>
              <a:t>+ Nhóm hoạt động sản xuất:</a:t>
            </a:r>
            <a:endParaRPr lang="en-US" sz="4000" dirty="0">
              <a:solidFill>
                <a:srgbClr val="002060"/>
              </a:solidFill>
              <a:latin typeface="Times New Roman" panose="02020603050405020304" pitchFamily="18" charset="0"/>
              <a:cs typeface="Times New Roman" panose="02020603050405020304" pitchFamily="18" charset="0"/>
            </a:endParaRPr>
          </a:p>
          <a:p>
            <a:r>
              <a:rPr lang="vi-VN" sz="4000" dirty="0">
                <a:solidFill>
                  <a:srgbClr val="002060"/>
                </a:solidFill>
                <a:latin typeface="Times New Roman" panose="02020603050405020304" pitchFamily="18" charset="0"/>
                <a:cs typeface="Times New Roman" panose="02020603050405020304" pitchFamily="18" charset="0"/>
              </a:rPr>
              <a:t>+ Nhóm hoạt động kinh doanh:</a:t>
            </a:r>
            <a:endParaRPr lang="en-US" sz="4000" dirty="0">
              <a:solidFill>
                <a:srgbClr val="002060"/>
              </a:solidFill>
              <a:latin typeface="Times New Roman" panose="02020603050405020304" pitchFamily="18" charset="0"/>
              <a:cs typeface="Times New Roman" panose="02020603050405020304" pitchFamily="18" charset="0"/>
            </a:endParaRPr>
          </a:p>
          <a:p>
            <a:r>
              <a:rPr lang="vi-VN" sz="4000" dirty="0">
                <a:solidFill>
                  <a:srgbClr val="002060"/>
                </a:solidFill>
                <a:latin typeface="Times New Roman" panose="02020603050405020304" pitchFamily="18" charset="0"/>
                <a:cs typeface="Times New Roman" panose="02020603050405020304" pitchFamily="18" charset="0"/>
              </a:rPr>
              <a:t>+ Nhóm hoạt động dịch vụ:</a:t>
            </a:r>
            <a:endParaRPr lang="en-US" sz="4000" dirty="0">
              <a:solidFill>
                <a:srgbClr val="002060"/>
              </a:solidFill>
              <a:latin typeface="Times New Roman" panose="02020603050405020304" pitchFamily="18" charset="0"/>
              <a:cs typeface="Times New Roman" panose="02020603050405020304" pitchFamily="18" charset="0"/>
            </a:endParaRPr>
          </a:p>
          <a:p>
            <a:r>
              <a:rPr lang="en-US" sz="4000" dirty="0">
                <a:solidFill>
                  <a:srgbClr val="FF0000"/>
                </a:solidFill>
                <a:latin typeface="Times New Roman" panose="02020603050405020304" pitchFamily="18" charset="0"/>
                <a:cs typeface="Times New Roman" panose="02020603050405020304" pitchFamily="18" charset="0"/>
              </a:rPr>
              <a:t>-</a:t>
            </a:r>
            <a:r>
              <a:rPr lang="vi-VN" sz="4000" dirty="0">
                <a:solidFill>
                  <a:srgbClr val="FF0000"/>
                </a:solidFill>
                <a:latin typeface="Times New Roman" panose="02020603050405020304" pitchFamily="18" charset="0"/>
                <a:cs typeface="Times New Roman" panose="02020603050405020304" pitchFamily="18" charset="0"/>
              </a:rPr>
              <a:t> Mô tả lĩnh vực nghề nghiệp thể hiện mối quan hệ giữa hoạt động sản xuất, kinh doanh và dịch vụ ở địa phương.</a:t>
            </a:r>
            <a:endParaRPr lang="en-US" sz="4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7086687"/>
      </p:ext>
    </p:extLst>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85800" y="1728787"/>
            <a:ext cx="7658100" cy="2800767"/>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lvl="0"/>
            <a:r>
              <a:rPr lang="en-US" sz="4400" dirty="0">
                <a:solidFill>
                  <a:srgbClr val="FF0000"/>
                </a:solidFill>
                <a:latin typeface="Times New Roman" panose="02020603050405020304" pitchFamily="18" charset="0"/>
                <a:cs typeface="Times New Roman" panose="02020603050405020304" pitchFamily="18" charset="0"/>
              </a:rPr>
              <a:t>4.</a:t>
            </a:r>
            <a:r>
              <a:rPr lang="vi-VN" sz="4400" dirty="0">
                <a:solidFill>
                  <a:srgbClr val="FF0000"/>
                </a:solidFill>
                <a:latin typeface="Times New Roman" panose="02020603050405020304" pitchFamily="18" charset="0"/>
                <a:cs typeface="Times New Roman" panose="02020603050405020304" pitchFamily="18" charset="0"/>
              </a:rPr>
              <a:t>Trao đổi về những điều kiện đảm bảo an toàn và sức khỏe nghề nghiệp trong các lĩnh vực nghề nghiệp ở địa phương</a:t>
            </a:r>
            <a:r>
              <a:rPr lang="en-US" sz="44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71346789"/>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 y="0"/>
            <a:ext cx="8854440" cy="6858000"/>
          </a:xfrm>
          <a:prstGeom prst="rect">
            <a:avLst/>
          </a:prstGeom>
        </p:spPr>
      </p:pic>
    </p:spTree>
    <p:extLst>
      <p:ext uri="{BB962C8B-B14F-4D97-AF65-F5344CB8AC3E}">
        <p14:creationId xmlns:p14="http://schemas.microsoft.com/office/powerpoint/2010/main" val="37247421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28600" y="0"/>
            <a:ext cx="8671560" cy="6740307"/>
          </a:xfrm>
          <a:prstGeom prst="rect">
            <a:avLst/>
          </a:prstGeom>
          <a:ln w="38100">
            <a:solidFill>
              <a:schemeClr val="tx2"/>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0" lvl="1"/>
            <a:r>
              <a:rPr lang="en-US" sz="3600" dirty="0">
                <a:solidFill>
                  <a:srgbClr val="FF0000"/>
                </a:solidFill>
                <a:latin typeface="Times New Roman" panose="02020603050405020304" pitchFamily="18" charset="0"/>
                <a:cs typeface="Times New Roman" panose="02020603050405020304" pitchFamily="18" charset="0"/>
              </a:rPr>
              <a:t>-</a:t>
            </a:r>
            <a:r>
              <a:rPr lang="vi-VN" sz="3600" dirty="0">
                <a:solidFill>
                  <a:srgbClr val="FF0000"/>
                </a:solidFill>
                <a:latin typeface="Times New Roman" panose="02020603050405020304" pitchFamily="18" charset="0"/>
                <a:cs typeface="Times New Roman" panose="02020603050405020304" pitchFamily="18" charset="0"/>
              </a:rPr>
              <a:t>Thảo luận về những yêu cầu đảm bảo an toàn và sức khoẻ nghề nghiệp trong hoạt động sản xuất, kinh doanh, dịch vụ ở địa phương.</a:t>
            </a:r>
            <a:endParaRPr lang="en-US" sz="3600" dirty="0">
              <a:solidFill>
                <a:srgbClr val="FF0000"/>
              </a:solidFill>
              <a:latin typeface="Times New Roman" panose="02020603050405020304" pitchFamily="18" charset="0"/>
              <a:cs typeface="Times New Roman" panose="02020603050405020304" pitchFamily="18" charset="0"/>
            </a:endParaRPr>
          </a:p>
          <a:p>
            <a:r>
              <a:rPr lang="vi-VN" sz="3600" dirty="0">
                <a:solidFill>
                  <a:srgbClr val="002060"/>
                </a:solidFill>
                <a:latin typeface="Times New Roman" panose="02020603050405020304" pitchFamily="18" charset="0"/>
                <a:cs typeface="Times New Roman" panose="02020603050405020304" pitchFamily="18" charset="0"/>
              </a:rPr>
              <a:t>Gợi ý</a:t>
            </a:r>
            <a:endParaRPr lang="en-US" sz="3600" dirty="0">
              <a:solidFill>
                <a:srgbClr val="002060"/>
              </a:solidFill>
              <a:latin typeface="Times New Roman" panose="02020603050405020304" pitchFamily="18" charset="0"/>
              <a:cs typeface="Times New Roman" panose="02020603050405020304" pitchFamily="18" charset="0"/>
            </a:endParaRPr>
          </a:p>
          <a:p>
            <a:r>
              <a:rPr lang="vi-VN" sz="3600" dirty="0">
                <a:solidFill>
                  <a:srgbClr val="002060"/>
                </a:solidFill>
                <a:latin typeface="Times New Roman" panose="02020603050405020304" pitchFamily="18" charset="0"/>
                <a:cs typeface="Times New Roman" panose="02020603050405020304" pitchFamily="18" charset="0"/>
              </a:rPr>
              <a:t>+ Quy định thời gian và môi trường làm việc.</a:t>
            </a:r>
            <a:endParaRPr lang="en-US" sz="3600" dirty="0">
              <a:solidFill>
                <a:srgbClr val="002060"/>
              </a:solidFill>
              <a:latin typeface="Times New Roman" panose="02020603050405020304" pitchFamily="18" charset="0"/>
              <a:cs typeface="Times New Roman" panose="02020603050405020304" pitchFamily="18" charset="0"/>
            </a:endParaRPr>
          </a:p>
          <a:p>
            <a:r>
              <a:rPr lang="vi-VN" sz="3600" dirty="0">
                <a:solidFill>
                  <a:srgbClr val="002060"/>
                </a:solidFill>
                <a:latin typeface="Times New Roman" panose="02020603050405020304" pitchFamily="18" charset="0"/>
                <a:cs typeface="Times New Roman" panose="02020603050405020304" pitchFamily="18" charset="0"/>
              </a:rPr>
              <a:t>+ Các dụng cụ sản xuất.</a:t>
            </a:r>
            <a:endParaRPr lang="en-US" sz="3600" dirty="0">
              <a:solidFill>
                <a:srgbClr val="002060"/>
              </a:solidFill>
              <a:latin typeface="Times New Roman" panose="02020603050405020304" pitchFamily="18" charset="0"/>
              <a:cs typeface="Times New Roman" panose="02020603050405020304" pitchFamily="18" charset="0"/>
            </a:endParaRPr>
          </a:p>
          <a:p>
            <a:r>
              <a:rPr lang="vi-VN" sz="3600" dirty="0">
                <a:solidFill>
                  <a:srgbClr val="002060"/>
                </a:solidFill>
                <a:latin typeface="Times New Roman" panose="02020603050405020304" pitchFamily="18" charset="0"/>
                <a:cs typeface="Times New Roman" panose="02020603050405020304" pitchFamily="18" charset="0"/>
              </a:rPr>
              <a:t>+ Chính sách đảm bảo an toàn và sức khoẻ nghề nghiệp.</a:t>
            </a:r>
            <a:endParaRPr lang="en-US" sz="3600" dirty="0">
              <a:solidFill>
                <a:srgbClr val="002060"/>
              </a:solidFill>
              <a:latin typeface="Times New Roman" panose="02020603050405020304" pitchFamily="18" charset="0"/>
              <a:cs typeface="Times New Roman" panose="02020603050405020304" pitchFamily="18" charset="0"/>
            </a:endParaRPr>
          </a:p>
          <a:p>
            <a:r>
              <a:rPr lang="vi-VN" sz="3600" dirty="0">
                <a:solidFill>
                  <a:srgbClr val="002060"/>
                </a:solidFill>
                <a:latin typeface="Times New Roman" panose="02020603050405020304" pitchFamily="18" charset="0"/>
                <a:cs typeface="Times New Roman" panose="02020603050405020304" pitchFamily="18" charset="0"/>
              </a:rPr>
              <a:t>+ Bồi dưỡng, tập huấn an toàn và sức khoẻ nghề nghiệp.</a:t>
            </a:r>
            <a:endParaRPr lang="en-US" sz="3600" dirty="0">
              <a:solidFill>
                <a:srgbClr val="002060"/>
              </a:solidFill>
              <a:latin typeface="Times New Roman" panose="02020603050405020304" pitchFamily="18" charset="0"/>
              <a:cs typeface="Times New Roman" panose="02020603050405020304" pitchFamily="18" charset="0"/>
            </a:endParaRPr>
          </a:p>
          <a:p>
            <a:r>
              <a:rPr lang="vi-VN" sz="3600" dirty="0">
                <a:solidFill>
                  <a:srgbClr val="002060"/>
                </a:solidFill>
                <a:latin typeface="Times New Roman" panose="02020603050405020304" pitchFamily="18" charset="0"/>
                <a:cs typeface="Times New Roman" panose="02020603050405020304" pitchFamily="18" charset="0"/>
              </a:rPr>
              <a:t>+ Năng lực thực hiện an toàn và sức khoẻ nghề nghiệp.</a:t>
            </a:r>
            <a:r>
              <a:rPr lang="en-US" sz="3600" dirty="0">
                <a:solidFill>
                  <a:srgbClr val="002060"/>
                </a:solidFill>
                <a:latin typeface="Times New Roman" panose="02020603050405020304" pitchFamily="18" charset="0"/>
                <a:cs typeface="Times New Roman" panose="02020603050405020304" pitchFamily="18" charset="0"/>
              </a:rPr>
              <a:t>        </a:t>
            </a:r>
            <a:r>
              <a:rPr lang="vi-VN" sz="3600" dirty="0">
                <a:solidFill>
                  <a:srgbClr val="002060"/>
                </a:solidFill>
                <a:latin typeface="Times New Roman" panose="02020603050405020304" pitchFamily="18" charset="0"/>
                <a:cs typeface="Times New Roman" panose="02020603050405020304" pitchFamily="18" charset="0"/>
              </a:rPr>
              <a:t>+ Những yêu cầu khác,...</a:t>
            </a:r>
            <a:endParaRPr lang="en-US" sz="36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5749842"/>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Freeform 16"/>
          <p:cNvSpPr>
            <a:spLocks/>
          </p:cNvSpPr>
          <p:nvPr/>
        </p:nvSpPr>
        <p:spPr bwMode="auto">
          <a:xfrm rot="-1069765">
            <a:off x="7680724" y="4951811"/>
            <a:ext cx="297656" cy="369094"/>
          </a:xfrm>
          <a:custGeom>
            <a:avLst/>
            <a:gdLst>
              <a:gd name="T0" fmla="*/ 0 w 1134974"/>
              <a:gd name="T1" fmla="*/ 0 h 1956852"/>
              <a:gd name="T2" fmla="*/ 396875 w 1134974"/>
              <a:gd name="T3" fmla="*/ 0 h 1956852"/>
              <a:gd name="T4" fmla="*/ 396875 w 1134974"/>
              <a:gd name="T5" fmla="*/ 492125 h 1956852"/>
              <a:gd name="T6" fmla="*/ 0 w 1134974"/>
              <a:gd name="T7" fmla="*/ 492125 h 1956852"/>
              <a:gd name="T8" fmla="*/ 0 w 1134974"/>
              <a:gd name="T9" fmla="*/ 0 h 19568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4974" h="1956852">
                <a:moveTo>
                  <a:pt x="0" y="0"/>
                </a:moveTo>
                <a:lnTo>
                  <a:pt x="1134974" y="0"/>
                </a:lnTo>
                <a:lnTo>
                  <a:pt x="1134974" y="1956851"/>
                </a:lnTo>
                <a:lnTo>
                  <a:pt x="0" y="1956851"/>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6" name="Rectangle: Rounded Corners 3">
            <a:extLst>
              <a:ext uri="{FF2B5EF4-FFF2-40B4-BE49-F238E27FC236}">
                <a16:creationId xmlns:a16="http://schemas.microsoft.com/office/drawing/2014/main" id="{D911022F-F3A3-726D-DFC4-219A3DB2D1C7}"/>
              </a:ext>
            </a:extLst>
          </p:cNvPr>
          <p:cNvSpPr/>
          <p:nvPr/>
        </p:nvSpPr>
        <p:spPr>
          <a:xfrm>
            <a:off x="624840" y="914400"/>
            <a:ext cx="7924800" cy="3307080"/>
          </a:xfrm>
          <a:prstGeom prst="roundRect">
            <a:avLst/>
          </a:prstGeom>
          <a:solidFill>
            <a:schemeClr val="bg1"/>
          </a:solidFill>
          <a:ln w="57150">
            <a:solidFill>
              <a:srgbClr val="FFC000"/>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1"/>
            <a:r>
              <a:rPr lang="vi-VN" sz="4800" dirty="0">
                <a:solidFill>
                  <a:srgbClr val="002060"/>
                </a:solidFill>
                <a:latin typeface="Times New Roman" panose="02020603050405020304" pitchFamily="18" charset="0"/>
                <a:cs typeface="Times New Roman" panose="02020603050405020304" pitchFamily="18" charset="0"/>
              </a:rPr>
              <a:t>Trao đổi với người thân việc thực hiện an toàn và đảm bảo sức khoẻ trong lĩnh vực nghề nghiệp của họ.</a:t>
            </a:r>
            <a:endParaRPr lang="en-US" sz="4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0199390"/>
      </p:ext>
    </p:extLst>
  </p:cSld>
  <p:clrMapOvr>
    <a:masterClrMapping/>
  </p:clrMapOvr>
  <p:transition spd="med">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3">
            <a:extLst>
              <a:ext uri="{FF2B5EF4-FFF2-40B4-BE49-F238E27FC236}">
                <a16:creationId xmlns:a16="http://schemas.microsoft.com/office/drawing/2014/main" id="{D911022F-F3A3-726D-DFC4-219A3DB2D1C7}"/>
              </a:ext>
            </a:extLst>
          </p:cNvPr>
          <p:cNvSpPr/>
          <p:nvPr/>
        </p:nvSpPr>
        <p:spPr>
          <a:xfrm>
            <a:off x="2973978" y="2317023"/>
            <a:ext cx="3472541" cy="1342211"/>
          </a:xfrm>
          <a:prstGeom prst="roundRect">
            <a:avLst/>
          </a:prstGeom>
          <a:solidFill>
            <a:schemeClr val="bg1"/>
          </a:solidFill>
          <a:ln w="57150">
            <a:solidFill>
              <a:schemeClr val="accent2">
                <a:lumMod val="75000"/>
              </a:schemeClr>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vi-VN" sz="3000" dirty="0">
                <a:solidFill>
                  <a:srgbClr val="002060"/>
                </a:solidFill>
                <a:latin typeface="+mj-lt"/>
                <a:cs typeface="Times New Roman" panose="02020603050405020304" pitchFamily="18" charset="0"/>
              </a:rPr>
              <a:t> </a:t>
            </a:r>
            <a:r>
              <a:rPr lang="en-US" sz="4050" b="1" dirty="0">
                <a:solidFill>
                  <a:srgbClr val="FF0000"/>
                </a:solidFill>
                <a:latin typeface="Times New Roman" panose="02020603050405020304" pitchFamily="18" charset="0"/>
                <a:cs typeface="Times New Roman" panose="02020603050405020304" pitchFamily="18" charset="0"/>
              </a:rPr>
              <a:t>VẬN DỤNG</a:t>
            </a:r>
            <a:endParaRPr lang="vi-VN" sz="405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24837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3">
            <a:extLst>
              <a:ext uri="{FF2B5EF4-FFF2-40B4-BE49-F238E27FC236}">
                <a16:creationId xmlns:a16="http://schemas.microsoft.com/office/drawing/2014/main" id="{D911022F-F3A3-726D-DFC4-219A3DB2D1C7}"/>
              </a:ext>
            </a:extLst>
          </p:cNvPr>
          <p:cNvSpPr/>
          <p:nvPr/>
        </p:nvSpPr>
        <p:spPr>
          <a:xfrm>
            <a:off x="1661160" y="2317023"/>
            <a:ext cx="5760720" cy="1523457"/>
          </a:xfrm>
          <a:prstGeom prst="roundRect">
            <a:avLst/>
          </a:prstGeom>
          <a:solidFill>
            <a:schemeClr val="bg1"/>
          </a:solidFill>
          <a:ln w="57150">
            <a:solidFill>
              <a:srgbClr val="002060"/>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vi-VN" sz="3000" dirty="0">
                <a:solidFill>
                  <a:srgbClr val="002060"/>
                </a:solidFill>
                <a:latin typeface="+mj-lt"/>
                <a:cs typeface="Times New Roman" panose="02020603050405020304" pitchFamily="18" charset="0"/>
              </a:rPr>
              <a:t> </a:t>
            </a:r>
            <a:r>
              <a:rPr lang="en-US" sz="4400" dirty="0">
                <a:solidFill>
                  <a:srgbClr val="FF0000"/>
                </a:solidFill>
                <a:latin typeface="Times New Roman" panose="02020603050405020304" pitchFamily="18" charset="0"/>
                <a:cs typeface="Times New Roman" panose="02020603050405020304" pitchFamily="18" charset="0"/>
              </a:rPr>
              <a:t>1.</a:t>
            </a:r>
            <a:r>
              <a:rPr lang="vi-VN" sz="4400" dirty="0">
                <a:solidFill>
                  <a:srgbClr val="FF0000"/>
                </a:solidFill>
                <a:latin typeface="Times New Roman" panose="02020603050405020304" pitchFamily="18" charset="0"/>
                <a:cs typeface="Times New Roman" panose="02020603050405020304" pitchFamily="18" charset="0"/>
              </a:rPr>
              <a:t>Trải nghiệm thực tế nghề nghiệp</a:t>
            </a:r>
            <a:endParaRPr lang="en-US" sz="4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77425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ine Callout 1 (Border and Accent Bar) 3">
            <a:extLst>
              <a:ext uri="{FF2B5EF4-FFF2-40B4-BE49-F238E27FC236}">
                <a16:creationId xmlns:a16="http://schemas.microsoft.com/office/drawing/2014/main" id="{565AE775-0F39-6A5F-24F8-1849A055D891}"/>
              </a:ext>
            </a:extLst>
          </p:cNvPr>
          <p:cNvSpPr/>
          <p:nvPr/>
        </p:nvSpPr>
        <p:spPr>
          <a:xfrm>
            <a:off x="350520" y="106680"/>
            <a:ext cx="8656320" cy="6675120"/>
          </a:xfrm>
          <a:prstGeom prst="accentBorderCallout1">
            <a:avLst>
              <a:gd name="adj1" fmla="val 18750"/>
              <a:gd name="adj2" fmla="val -3127"/>
              <a:gd name="adj3" fmla="val 17954"/>
              <a:gd name="adj4" fmla="val -17509"/>
            </a:avLst>
          </a:prstGeom>
          <a:solidFill>
            <a:schemeClr val="bg1"/>
          </a:solidFill>
          <a:ln>
            <a:solidFill>
              <a:srgbClr val="00206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nSpc>
                <a:spcPct val="110000"/>
              </a:lnSpc>
            </a:pPr>
            <a:r>
              <a:rPr lang="en-US" sz="4000" dirty="0">
                <a:solidFill>
                  <a:srgbClr val="FF0000"/>
                </a:solidFill>
                <a:latin typeface="Times New Roman" panose="02020603050405020304" pitchFamily="18" charset="0"/>
                <a:cs typeface="Times New Roman" panose="02020603050405020304" pitchFamily="18" charset="0"/>
              </a:rPr>
              <a:t>-</a:t>
            </a:r>
            <a:r>
              <a:rPr lang="vi-VN" sz="4000" dirty="0">
                <a:solidFill>
                  <a:srgbClr val="FF0000"/>
                </a:solidFill>
                <a:latin typeface="Times New Roman" panose="02020603050405020304" pitchFamily="18" charset="0"/>
                <a:cs typeface="Times New Roman" panose="02020603050405020304" pitchFamily="18" charset="0"/>
              </a:rPr>
              <a:t>Lập kế hoạch trải nghiệm của em theo định hướng sau:</a:t>
            </a:r>
            <a:endParaRPr lang="en-US" sz="4000" dirty="0">
              <a:solidFill>
                <a:srgbClr val="FF0000"/>
              </a:solidFill>
              <a:latin typeface="Times New Roman" panose="02020603050405020304" pitchFamily="18" charset="0"/>
              <a:cs typeface="Times New Roman" panose="02020603050405020304" pitchFamily="18" charset="0"/>
            </a:endParaRPr>
          </a:p>
          <a:p>
            <a:pPr>
              <a:lnSpc>
                <a:spcPct val="110000"/>
              </a:lnSpc>
            </a:pPr>
            <a:r>
              <a:rPr lang="vi-VN" sz="4000" dirty="0">
                <a:solidFill>
                  <a:srgbClr val="002060"/>
                </a:solidFill>
                <a:latin typeface="Times New Roman" panose="02020603050405020304" pitchFamily="18" charset="0"/>
                <a:cs typeface="Times New Roman" panose="02020603050405020304" pitchFamily="18" charset="0"/>
              </a:rPr>
              <a:t>+ Xác định nghề em có thể trải nghiệm ở địa phương.</a:t>
            </a:r>
            <a:endParaRPr lang="en-US" sz="4000" dirty="0">
              <a:solidFill>
                <a:srgbClr val="002060"/>
              </a:solidFill>
              <a:latin typeface="Times New Roman" panose="02020603050405020304" pitchFamily="18" charset="0"/>
              <a:cs typeface="Times New Roman" panose="02020603050405020304" pitchFamily="18" charset="0"/>
            </a:endParaRPr>
          </a:p>
          <a:p>
            <a:pPr>
              <a:lnSpc>
                <a:spcPct val="110000"/>
              </a:lnSpc>
            </a:pPr>
            <a:r>
              <a:rPr lang="vi-VN" sz="4000" dirty="0">
                <a:solidFill>
                  <a:srgbClr val="002060"/>
                </a:solidFill>
                <a:latin typeface="Times New Roman" panose="02020603050405020304" pitchFamily="18" charset="0"/>
                <a:cs typeface="Times New Roman" panose="02020603050405020304" pitchFamily="18" charset="0"/>
              </a:rPr>
              <a:t>+ Xác định địa điểm, thời gian, công cụ và phương tiện hoạt động.</a:t>
            </a:r>
            <a:endParaRPr lang="en-US" sz="4000" dirty="0">
              <a:solidFill>
                <a:srgbClr val="002060"/>
              </a:solidFill>
              <a:latin typeface="Times New Roman" panose="02020603050405020304" pitchFamily="18" charset="0"/>
              <a:cs typeface="Times New Roman" panose="02020603050405020304" pitchFamily="18" charset="0"/>
            </a:endParaRPr>
          </a:p>
          <a:p>
            <a:pPr>
              <a:lnSpc>
                <a:spcPct val="110000"/>
              </a:lnSpc>
            </a:pPr>
            <a:r>
              <a:rPr lang="vi-VN" sz="4000" dirty="0">
                <a:solidFill>
                  <a:srgbClr val="002060"/>
                </a:solidFill>
                <a:latin typeface="Times New Roman" panose="02020603050405020304" pitchFamily="18" charset="0"/>
                <a:cs typeface="Times New Roman" panose="02020603050405020304" pitchFamily="18" charset="0"/>
              </a:rPr>
              <a:t>+ Xác định công việc cụ thể mà em muốn trải nghiệm.</a:t>
            </a:r>
            <a:endParaRPr lang="en-US" sz="4000" dirty="0">
              <a:solidFill>
                <a:srgbClr val="002060"/>
              </a:solidFill>
              <a:latin typeface="Times New Roman" panose="02020603050405020304" pitchFamily="18" charset="0"/>
              <a:cs typeface="Times New Roman" panose="02020603050405020304" pitchFamily="18" charset="0"/>
            </a:endParaRPr>
          </a:p>
          <a:p>
            <a:pPr>
              <a:lnSpc>
                <a:spcPct val="110000"/>
              </a:lnSpc>
            </a:pPr>
            <a:r>
              <a:rPr lang="vi-VN" sz="4000" dirty="0">
                <a:solidFill>
                  <a:srgbClr val="002060"/>
                </a:solidFill>
                <a:latin typeface="Times New Roman" panose="02020603050405020304" pitchFamily="18" charset="0"/>
                <a:cs typeface="Times New Roman" panose="02020603050405020304" pitchFamily="18" charset="0"/>
              </a:rPr>
              <a:t>+ Tìm hiểu các thông tin liên quan đến công việc sẽ trải nghiệm.</a:t>
            </a:r>
            <a:endParaRPr lang="en-US" sz="4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881682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 y="441960"/>
            <a:ext cx="8808719" cy="6416040"/>
          </a:xfrm>
          <a:prstGeom prst="rect">
            <a:avLst/>
          </a:prstGeom>
        </p:spPr>
      </p:pic>
      <p:sp>
        <p:nvSpPr>
          <p:cNvPr id="3" name="Rectangle 2"/>
          <p:cNvSpPr/>
          <p:nvPr/>
        </p:nvSpPr>
        <p:spPr>
          <a:xfrm>
            <a:off x="2580049" y="-60960"/>
            <a:ext cx="3986989" cy="646331"/>
          </a:xfrm>
          <a:prstGeom prst="rect">
            <a:avLst/>
          </a:prstGeom>
        </p:spPr>
        <p:txBody>
          <a:bodyPr wrap="none">
            <a:spAutoFit/>
          </a:bodyPr>
          <a:lstStyle/>
          <a:p>
            <a:r>
              <a:rPr lang="en-US" sz="3600" dirty="0">
                <a:solidFill>
                  <a:srgbClr val="FF0000"/>
                </a:solidFill>
                <a:latin typeface="Times New Roman" panose="02020603050405020304" pitchFamily="18" charset="0"/>
                <a:cs typeface="Times New Roman" panose="02020603050405020304" pitchFamily="18" charset="0"/>
              </a:rPr>
              <a:t>-</a:t>
            </a:r>
            <a:r>
              <a:rPr lang="en-US" sz="3600" dirty="0" err="1">
                <a:solidFill>
                  <a:srgbClr val="FF0000"/>
                </a:solidFill>
                <a:latin typeface="Times New Roman" panose="02020603050405020304" pitchFamily="18" charset="0"/>
                <a:cs typeface="Times New Roman" panose="02020603050405020304" pitchFamily="18" charset="0"/>
              </a:rPr>
              <a:t>Thực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hiện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kế</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hoạch</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387167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ine Callout 1 (Border and Accent Bar) 3">
            <a:extLst>
              <a:ext uri="{FF2B5EF4-FFF2-40B4-BE49-F238E27FC236}">
                <a16:creationId xmlns:a16="http://schemas.microsoft.com/office/drawing/2014/main" id="{565AE775-0F39-6A5F-24F8-1849A055D891}"/>
              </a:ext>
            </a:extLst>
          </p:cNvPr>
          <p:cNvSpPr/>
          <p:nvPr/>
        </p:nvSpPr>
        <p:spPr>
          <a:xfrm>
            <a:off x="414452" y="167640"/>
            <a:ext cx="8577148" cy="6583680"/>
          </a:xfrm>
          <a:prstGeom prst="accentBorderCallout1">
            <a:avLst>
              <a:gd name="adj1" fmla="val 18750"/>
              <a:gd name="adj2" fmla="val -3127"/>
              <a:gd name="adj3" fmla="val 17954"/>
              <a:gd name="adj4" fmla="val -17509"/>
            </a:avLst>
          </a:prstGeom>
          <a:solidFill>
            <a:schemeClr val="bg1"/>
          </a:solidFill>
          <a:ln>
            <a:solidFill>
              <a:srgbClr val="00206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rgbClr val="FF0000"/>
                </a:solidFill>
                <a:latin typeface="Times New Roman" panose="02020603050405020304" pitchFamily="18" charset="0"/>
                <a:cs typeface="Times New Roman" panose="02020603050405020304" pitchFamily="18" charset="0"/>
              </a:rPr>
              <a:t>-</a:t>
            </a:r>
            <a:r>
              <a:rPr lang="vi-VN" sz="4000" dirty="0">
                <a:solidFill>
                  <a:srgbClr val="FF0000"/>
                </a:solidFill>
                <a:latin typeface="Times New Roman" panose="02020603050405020304" pitchFamily="18" charset="0"/>
                <a:cs typeface="Times New Roman" panose="02020603050405020304" pitchFamily="18" charset="0"/>
              </a:rPr>
              <a:t>Trao đổi, trò chuyện </a:t>
            </a:r>
            <a:r>
              <a:rPr lang="vi-VN" sz="4000" dirty="0">
                <a:solidFill>
                  <a:srgbClr val="002060"/>
                </a:solidFill>
                <a:latin typeface="Times New Roman" panose="02020603050405020304" pitchFamily="18" charset="0"/>
                <a:cs typeface="Times New Roman" panose="02020603050405020304" pitchFamily="18" charset="0"/>
              </a:rPr>
              <a:t>với nhà tuyển dụng về ngành/nghề quan tâm để tìm hiểu thêm thông tin về nghề</a:t>
            </a:r>
            <a:endParaRPr lang="en-US" sz="4000" dirty="0">
              <a:solidFill>
                <a:srgbClr val="002060"/>
              </a:solidFill>
              <a:latin typeface="Times New Roman" panose="02020603050405020304" pitchFamily="18" charset="0"/>
              <a:cs typeface="Times New Roman" panose="02020603050405020304" pitchFamily="18" charset="0"/>
            </a:endParaRPr>
          </a:p>
          <a:p>
            <a:r>
              <a:rPr lang="vi-VN" sz="4000" dirty="0">
                <a:solidFill>
                  <a:srgbClr val="002060"/>
                </a:solidFill>
                <a:latin typeface="Times New Roman" panose="02020603050405020304" pitchFamily="18" charset="0"/>
                <a:cs typeface="Times New Roman" panose="02020603050405020304" pitchFamily="18" charset="0"/>
              </a:rPr>
              <a:t>Gợi ý:</a:t>
            </a:r>
            <a:endParaRPr lang="en-US" sz="4000" dirty="0">
              <a:solidFill>
                <a:srgbClr val="002060"/>
              </a:solidFill>
              <a:latin typeface="Times New Roman" panose="02020603050405020304" pitchFamily="18" charset="0"/>
              <a:cs typeface="Times New Roman" panose="02020603050405020304" pitchFamily="18" charset="0"/>
            </a:endParaRPr>
          </a:p>
          <a:p>
            <a:r>
              <a:rPr lang="vi-VN" sz="4000" dirty="0">
                <a:solidFill>
                  <a:srgbClr val="002060"/>
                </a:solidFill>
                <a:latin typeface="Times New Roman" panose="02020603050405020304" pitchFamily="18" charset="0"/>
                <a:cs typeface="Times New Roman" panose="02020603050405020304" pitchFamily="18" charset="0"/>
              </a:rPr>
              <a:t>+ Những thuận lợi và khó khăn trong công việc.</a:t>
            </a:r>
            <a:endParaRPr lang="en-US" sz="4000" dirty="0">
              <a:solidFill>
                <a:srgbClr val="002060"/>
              </a:solidFill>
              <a:latin typeface="Times New Roman" panose="02020603050405020304" pitchFamily="18" charset="0"/>
              <a:cs typeface="Times New Roman" panose="02020603050405020304" pitchFamily="18" charset="0"/>
            </a:endParaRPr>
          </a:p>
          <a:p>
            <a:r>
              <a:rPr lang="vi-VN" sz="4000" dirty="0">
                <a:solidFill>
                  <a:srgbClr val="002060"/>
                </a:solidFill>
                <a:latin typeface="Times New Roman" panose="02020603050405020304" pitchFamily="18" charset="0"/>
                <a:cs typeface="Times New Roman" panose="02020603050405020304" pitchFamily="18" charset="0"/>
              </a:rPr>
              <a:t>+ Những điều thú vị và những điều có thể gây nhàm chán từ công việc.</a:t>
            </a:r>
            <a:endParaRPr lang="en-US" sz="4000" dirty="0">
              <a:solidFill>
                <a:srgbClr val="002060"/>
              </a:solidFill>
              <a:latin typeface="Times New Roman" panose="02020603050405020304" pitchFamily="18" charset="0"/>
              <a:cs typeface="Times New Roman" panose="02020603050405020304" pitchFamily="18" charset="0"/>
            </a:endParaRPr>
          </a:p>
          <a:p>
            <a:r>
              <a:rPr lang="vi-VN" sz="4000" dirty="0">
                <a:solidFill>
                  <a:srgbClr val="002060"/>
                </a:solidFill>
                <a:latin typeface="Times New Roman" panose="02020603050405020304" pitchFamily="18" charset="0"/>
                <a:cs typeface="Times New Roman" panose="02020603050405020304" pitchFamily="18" charset="0"/>
              </a:rPr>
              <a:t>+ Cách vượt qua khó khăn.</a:t>
            </a:r>
            <a:endParaRPr lang="en-US" sz="4000" dirty="0">
              <a:solidFill>
                <a:srgbClr val="002060"/>
              </a:solidFill>
              <a:latin typeface="Times New Roman" panose="02020603050405020304" pitchFamily="18" charset="0"/>
              <a:cs typeface="Times New Roman" panose="02020603050405020304" pitchFamily="18" charset="0"/>
            </a:endParaRPr>
          </a:p>
          <a:p>
            <a:r>
              <a:rPr lang="vi-VN" sz="4000" dirty="0">
                <a:solidFill>
                  <a:srgbClr val="002060"/>
                </a:solidFill>
                <a:latin typeface="Times New Roman" panose="02020603050405020304" pitchFamily="18" charset="0"/>
                <a:cs typeface="Times New Roman" panose="02020603050405020304" pitchFamily="18" charset="0"/>
              </a:rPr>
              <a:t>+ Các yêu cầu về năng lực và phẩm chất của người làm ngành/nghề đó.</a:t>
            </a:r>
            <a:endParaRPr lang="en-US" sz="4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460090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ine Callout 1 (Border and Accent Bar) 3">
            <a:extLst>
              <a:ext uri="{FF2B5EF4-FFF2-40B4-BE49-F238E27FC236}">
                <a16:creationId xmlns:a16="http://schemas.microsoft.com/office/drawing/2014/main" id="{565AE775-0F39-6A5F-24F8-1849A055D891}"/>
              </a:ext>
            </a:extLst>
          </p:cNvPr>
          <p:cNvSpPr/>
          <p:nvPr/>
        </p:nvSpPr>
        <p:spPr>
          <a:xfrm>
            <a:off x="399212" y="289560"/>
            <a:ext cx="8470468" cy="5852160"/>
          </a:xfrm>
          <a:prstGeom prst="accentBorderCallout1">
            <a:avLst>
              <a:gd name="adj1" fmla="val 18750"/>
              <a:gd name="adj2" fmla="val -3127"/>
              <a:gd name="adj3" fmla="val 17954"/>
              <a:gd name="adj4" fmla="val -17509"/>
            </a:avLst>
          </a:prstGeom>
          <a:solidFill>
            <a:schemeClr val="bg1"/>
          </a:solidFill>
          <a:ln>
            <a:solidFill>
              <a:srgbClr val="00206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en-US" sz="4400" dirty="0">
                <a:solidFill>
                  <a:srgbClr val="FF0000"/>
                </a:solidFill>
                <a:latin typeface="Times New Roman" panose="02020603050405020304" pitchFamily="18" charset="0"/>
                <a:cs typeface="Times New Roman" panose="02020603050405020304" pitchFamily="18" charset="0"/>
              </a:rPr>
              <a:t>-</a:t>
            </a:r>
            <a:r>
              <a:rPr lang="vi-VN" sz="4400" dirty="0">
                <a:solidFill>
                  <a:srgbClr val="FF0000"/>
                </a:solidFill>
                <a:latin typeface="Times New Roman" panose="02020603050405020304" pitchFamily="18" charset="0"/>
                <a:cs typeface="Times New Roman" panose="02020603050405020304" pitchFamily="18" charset="0"/>
              </a:rPr>
              <a:t>Chia sẻ bài học hữu ích cho bản thân từ trải nghiệm nghề nghiệp. </a:t>
            </a:r>
            <a:endParaRPr lang="en-US" sz="4400" dirty="0">
              <a:solidFill>
                <a:srgbClr val="FF0000"/>
              </a:solidFill>
              <a:latin typeface="Times New Roman" panose="02020603050405020304" pitchFamily="18" charset="0"/>
              <a:cs typeface="Times New Roman" panose="02020603050405020304" pitchFamily="18" charset="0"/>
            </a:endParaRPr>
          </a:p>
          <a:p>
            <a:pPr>
              <a:lnSpc>
                <a:spcPct val="110000"/>
              </a:lnSpc>
            </a:pPr>
            <a:r>
              <a:rPr lang="vi-VN" sz="4400" dirty="0">
                <a:solidFill>
                  <a:srgbClr val="002060"/>
                </a:solidFill>
                <a:latin typeface="Times New Roman" panose="02020603050405020304" pitchFamily="18" charset="0"/>
                <a:cs typeface="Times New Roman" panose="02020603050405020304" pitchFamily="18" charset="0"/>
              </a:rPr>
              <a:t>Gợi ý:</a:t>
            </a:r>
            <a:endParaRPr lang="en-US" sz="4400" dirty="0">
              <a:solidFill>
                <a:srgbClr val="002060"/>
              </a:solidFill>
              <a:latin typeface="Times New Roman" panose="02020603050405020304" pitchFamily="18" charset="0"/>
              <a:cs typeface="Times New Roman" panose="02020603050405020304" pitchFamily="18" charset="0"/>
            </a:endParaRPr>
          </a:p>
          <a:p>
            <a:pPr>
              <a:lnSpc>
                <a:spcPct val="110000"/>
              </a:lnSpc>
            </a:pPr>
            <a:r>
              <a:rPr lang="vi-VN" sz="4400" dirty="0">
                <a:solidFill>
                  <a:srgbClr val="002060"/>
                </a:solidFill>
                <a:latin typeface="Times New Roman" panose="02020603050405020304" pitchFamily="18" charset="0"/>
                <a:cs typeface="Times New Roman" panose="02020603050405020304" pitchFamily="18" charset="0"/>
              </a:rPr>
              <a:t>+ Chỉ ra những phẩm chất và năng lực cần thiết cho ngành/nghề em vừa trải nghiệm.</a:t>
            </a:r>
            <a:endParaRPr lang="en-US" sz="4400" dirty="0">
              <a:solidFill>
                <a:srgbClr val="002060"/>
              </a:solidFill>
              <a:latin typeface="Times New Roman" panose="02020603050405020304" pitchFamily="18" charset="0"/>
              <a:cs typeface="Times New Roman" panose="02020603050405020304" pitchFamily="18" charset="0"/>
            </a:endParaRPr>
          </a:p>
          <a:p>
            <a:pPr>
              <a:lnSpc>
                <a:spcPct val="110000"/>
              </a:lnSpc>
            </a:pPr>
            <a:r>
              <a:rPr lang="vi-VN" sz="4400" dirty="0">
                <a:solidFill>
                  <a:srgbClr val="002060"/>
                </a:solidFill>
                <a:latin typeface="Times New Roman" panose="02020603050405020304" pitchFamily="18" charset="0"/>
                <a:cs typeface="Times New Roman" panose="02020603050405020304" pitchFamily="18" charset="0"/>
              </a:rPr>
              <a:t>+ Giải thích và đưa ra dẫn chứng thực tế.</a:t>
            </a:r>
            <a:endParaRPr lang="en-US" sz="4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667496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3">
            <a:extLst>
              <a:ext uri="{FF2B5EF4-FFF2-40B4-BE49-F238E27FC236}">
                <a16:creationId xmlns:a16="http://schemas.microsoft.com/office/drawing/2014/main" id="{D911022F-F3A3-726D-DFC4-219A3DB2D1C7}"/>
              </a:ext>
            </a:extLst>
          </p:cNvPr>
          <p:cNvSpPr/>
          <p:nvPr/>
        </p:nvSpPr>
        <p:spPr>
          <a:xfrm>
            <a:off x="457200" y="1524001"/>
            <a:ext cx="8244840" cy="2407919"/>
          </a:xfrm>
          <a:prstGeom prst="roundRect">
            <a:avLst/>
          </a:prstGeom>
          <a:solidFill>
            <a:schemeClr val="bg1"/>
          </a:solidFill>
          <a:ln w="57150">
            <a:solidFill>
              <a:schemeClr val="accent2">
                <a:lumMod val="75000"/>
              </a:schemeClr>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just"/>
            <a:r>
              <a:rPr lang="vi-VN" sz="4400" dirty="0">
                <a:solidFill>
                  <a:srgbClr val="FF0000"/>
                </a:solidFill>
                <a:latin typeface="Times New Roman" panose="02020603050405020304" pitchFamily="18" charset="0"/>
                <a:cs typeface="Times New Roman" panose="02020603050405020304" pitchFamily="18" charset="0"/>
              </a:rPr>
              <a:t> </a:t>
            </a:r>
            <a:r>
              <a:rPr lang="en-US" sz="4400" dirty="0">
                <a:solidFill>
                  <a:srgbClr val="FF0000"/>
                </a:solidFill>
                <a:latin typeface="Times New Roman" panose="02020603050405020304" pitchFamily="18" charset="0"/>
                <a:cs typeface="Times New Roman" panose="02020603050405020304" pitchFamily="18" charset="0"/>
              </a:rPr>
              <a:t>2.</a:t>
            </a:r>
            <a:r>
              <a:rPr lang="vi-VN" sz="4400" dirty="0">
                <a:solidFill>
                  <a:srgbClr val="FF0000"/>
                </a:solidFill>
                <a:latin typeface="Times New Roman" panose="02020603050405020304" pitchFamily="18" charset="0"/>
                <a:cs typeface="Times New Roman" panose="02020603050405020304" pitchFamily="18" charset="0"/>
              </a:rPr>
              <a:t>Thuyết trình về ngành/nghề em mong muốn được làm và cách mang lại lợi ích cho địa phương</a:t>
            </a:r>
            <a:r>
              <a:rPr lang="en-US" sz="44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698773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85800" y="1088707"/>
            <a:ext cx="7658100" cy="3785652"/>
          </a:xfrm>
          <a:prstGeom prst="rect">
            <a:avLst/>
          </a:prstGeom>
          <a:ln w="38100"/>
        </p:spPr>
        <p:style>
          <a:lnRef idx="2">
            <a:schemeClr val="accent2"/>
          </a:lnRef>
          <a:fillRef idx="1">
            <a:schemeClr val="lt1"/>
          </a:fillRef>
          <a:effectRef idx="0">
            <a:schemeClr val="accent2"/>
          </a:effectRef>
          <a:fontRef idx="minor">
            <a:schemeClr val="dk1"/>
          </a:fontRef>
        </p:style>
        <p:txBody>
          <a:bodyPr>
            <a:spAutoFit/>
          </a:bodyPr>
          <a:lstStyle/>
          <a:p>
            <a:r>
              <a:rPr lang="en-US" sz="4800" dirty="0">
                <a:solidFill>
                  <a:srgbClr val="FF0000"/>
                </a:solidFill>
                <a:latin typeface="Times New Roman" panose="02020603050405020304" pitchFamily="18" charset="0"/>
                <a:cs typeface="Times New Roman" panose="02020603050405020304" pitchFamily="18" charset="0"/>
              </a:rPr>
              <a:t>-</a:t>
            </a:r>
            <a:r>
              <a:rPr lang="vi-VN" sz="4800" dirty="0">
                <a:solidFill>
                  <a:srgbClr val="FF0000"/>
                </a:solidFill>
                <a:latin typeface="Times New Roman" panose="02020603050405020304" pitchFamily="18" charset="0"/>
                <a:cs typeface="Times New Roman" panose="02020603050405020304" pitchFamily="18" charset="0"/>
              </a:rPr>
              <a:t>Thuyết trình </a:t>
            </a:r>
            <a:r>
              <a:rPr lang="vi-VN" sz="4800" dirty="0">
                <a:solidFill>
                  <a:srgbClr val="002060"/>
                </a:solidFill>
                <a:latin typeface="Times New Roman" panose="02020603050405020304" pitchFamily="18" charset="0"/>
                <a:cs typeface="Times New Roman" panose="02020603050405020304" pitchFamily="18" charset="0"/>
              </a:rPr>
              <a:t>về ngành/nghề em muốn làm trong tương lai</a:t>
            </a:r>
            <a:endParaRPr lang="en-US" sz="4800" dirty="0">
              <a:solidFill>
                <a:srgbClr val="002060"/>
              </a:solidFill>
              <a:latin typeface="Times New Roman" panose="02020603050405020304" pitchFamily="18" charset="0"/>
              <a:cs typeface="Times New Roman" panose="02020603050405020304" pitchFamily="18" charset="0"/>
            </a:endParaRPr>
          </a:p>
          <a:p>
            <a:r>
              <a:rPr lang="vi-VN" sz="4800" dirty="0">
                <a:solidFill>
                  <a:srgbClr val="002060"/>
                </a:solidFill>
                <a:latin typeface="Times New Roman" panose="02020603050405020304" pitchFamily="18" charset="0"/>
                <a:cs typeface="Times New Roman" panose="02020603050405020304" pitchFamily="18" charset="0"/>
              </a:rPr>
              <a:t>+ Nghề em thích...</a:t>
            </a:r>
            <a:endParaRPr lang="en-US" sz="4800" dirty="0">
              <a:solidFill>
                <a:srgbClr val="002060"/>
              </a:solidFill>
              <a:latin typeface="Times New Roman" panose="02020603050405020304" pitchFamily="18" charset="0"/>
              <a:cs typeface="Times New Roman" panose="02020603050405020304" pitchFamily="18" charset="0"/>
            </a:endParaRPr>
          </a:p>
          <a:p>
            <a:r>
              <a:rPr lang="vi-VN" sz="4800" dirty="0">
                <a:solidFill>
                  <a:srgbClr val="002060"/>
                </a:solidFill>
                <a:latin typeface="Times New Roman" panose="02020603050405020304" pitchFamily="18" charset="0"/>
                <a:cs typeface="Times New Roman" panose="02020603050405020304" pitchFamily="18" charset="0"/>
              </a:rPr>
              <a:t>+ Nghề em có khả năng...</a:t>
            </a:r>
            <a:endParaRPr lang="en-US" sz="4800" dirty="0">
              <a:solidFill>
                <a:srgbClr val="002060"/>
              </a:solidFill>
              <a:latin typeface="Times New Roman" panose="02020603050405020304" pitchFamily="18" charset="0"/>
              <a:cs typeface="Times New Roman" panose="02020603050405020304" pitchFamily="18" charset="0"/>
            </a:endParaRPr>
          </a:p>
          <a:p>
            <a:r>
              <a:rPr lang="vi-VN" sz="4800" dirty="0">
                <a:solidFill>
                  <a:srgbClr val="002060"/>
                </a:solidFill>
                <a:latin typeface="Times New Roman" panose="02020603050405020304" pitchFamily="18" charset="0"/>
                <a:cs typeface="Times New Roman" panose="02020603050405020304" pitchFamily="18" charset="0"/>
              </a:rPr>
              <a:t>+ Nghề xã hội cần...</a:t>
            </a:r>
            <a:endParaRPr lang="en-US" sz="4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0760259"/>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 y="0"/>
            <a:ext cx="9022079" cy="6858000"/>
          </a:xfrm>
          <a:prstGeom prst="rect">
            <a:avLst/>
          </a:prstGeom>
        </p:spPr>
      </p:pic>
    </p:spTree>
    <p:extLst>
      <p:ext uri="{BB962C8B-B14F-4D97-AF65-F5344CB8AC3E}">
        <p14:creationId xmlns:p14="http://schemas.microsoft.com/office/powerpoint/2010/main" val="29568406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82880" y="174307"/>
            <a:ext cx="8625840" cy="6801862"/>
          </a:xfrm>
          <a:prstGeom prst="rect">
            <a:avLst/>
          </a:prstGeom>
          <a:ln w="38100"/>
        </p:spPr>
        <p:style>
          <a:lnRef idx="2">
            <a:schemeClr val="accent2"/>
          </a:lnRef>
          <a:fillRef idx="1">
            <a:schemeClr val="lt1"/>
          </a:fillRef>
          <a:effectRef idx="0">
            <a:schemeClr val="accent2"/>
          </a:effectRef>
          <a:fontRef idx="minor">
            <a:schemeClr val="dk1"/>
          </a:fontRef>
        </p:style>
        <p:txBody>
          <a:bodyPr wrap="square">
            <a:spAutoFit/>
          </a:bodyPr>
          <a:lstStyle/>
          <a:p>
            <a:pPr marL="0" lvl="1"/>
            <a:r>
              <a:rPr lang="en-US" sz="4000" dirty="0">
                <a:solidFill>
                  <a:srgbClr val="FF0000"/>
                </a:solidFill>
                <a:latin typeface="Times New Roman" panose="02020603050405020304" pitchFamily="18" charset="0"/>
                <a:cs typeface="Times New Roman" panose="02020603050405020304" pitchFamily="18" charset="0"/>
              </a:rPr>
              <a:t>-</a:t>
            </a:r>
            <a:r>
              <a:rPr lang="vi-VN" sz="4000" dirty="0">
                <a:solidFill>
                  <a:srgbClr val="FF0000"/>
                </a:solidFill>
                <a:latin typeface="Times New Roman" panose="02020603050405020304" pitchFamily="18" charset="0"/>
                <a:cs typeface="Times New Roman" panose="02020603050405020304" pitchFamily="18" charset="0"/>
              </a:rPr>
              <a:t>Trao đổi </a:t>
            </a:r>
            <a:r>
              <a:rPr lang="vi-VN" sz="4000" dirty="0">
                <a:solidFill>
                  <a:srgbClr val="002060"/>
                </a:solidFill>
                <a:latin typeface="Times New Roman" panose="02020603050405020304" pitchFamily="18" charset="0"/>
                <a:cs typeface="Times New Roman" panose="02020603050405020304" pitchFamily="18" charset="0"/>
              </a:rPr>
              <a:t>về cách em có thể mang lại lợi ích cho địa phương từ ngành/nghề em </a:t>
            </a:r>
            <a:r>
              <a:rPr lang="en-US" sz="4000" dirty="0" err="1">
                <a:solidFill>
                  <a:srgbClr val="002060"/>
                </a:solidFill>
                <a:latin typeface="Times New Roman" panose="02020603050405020304" pitchFamily="18" charset="0"/>
                <a:cs typeface="Times New Roman" panose="02020603050405020304" pitchFamily="18" charset="0"/>
              </a:rPr>
              <a:t>mong</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muốn</a:t>
            </a:r>
            <a:endParaRPr lang="en-US" sz="4000" dirty="0">
              <a:solidFill>
                <a:srgbClr val="002060"/>
              </a:solidFill>
              <a:latin typeface="Times New Roman" panose="02020603050405020304" pitchFamily="18" charset="0"/>
              <a:cs typeface="Times New Roman" panose="02020603050405020304" pitchFamily="18" charset="0"/>
            </a:endParaRPr>
          </a:p>
          <a:p>
            <a:pPr marL="0" lvl="1"/>
            <a:r>
              <a:rPr lang="vi-VN" sz="4000" dirty="0">
                <a:solidFill>
                  <a:srgbClr val="002060"/>
                </a:solidFill>
                <a:latin typeface="Times New Roman" panose="02020603050405020304" pitchFamily="18" charset="0"/>
                <a:cs typeface="Times New Roman" panose="02020603050405020304" pitchFamily="18" charset="0"/>
              </a:rPr>
              <a:t>Gợi ý</a:t>
            </a:r>
            <a:endParaRPr lang="en-US" sz="4000" dirty="0">
              <a:solidFill>
                <a:srgbClr val="002060"/>
              </a:solidFill>
              <a:latin typeface="Times New Roman" panose="02020603050405020304" pitchFamily="18" charset="0"/>
              <a:cs typeface="Times New Roman" panose="02020603050405020304" pitchFamily="18" charset="0"/>
            </a:endParaRPr>
          </a:p>
          <a:p>
            <a:pPr marL="0" lvl="1"/>
            <a:r>
              <a:rPr lang="en-US" sz="4000" dirty="0">
                <a:solidFill>
                  <a:srgbClr val="002060"/>
                </a:solidFill>
                <a:latin typeface="Times New Roman" panose="02020603050405020304" pitchFamily="18" charset="0"/>
                <a:cs typeface="Times New Roman" panose="02020603050405020304" pitchFamily="18" charset="0"/>
              </a:rPr>
              <a:t>+ </a:t>
            </a:r>
            <a:r>
              <a:rPr lang="vi-VN" sz="4000" dirty="0">
                <a:solidFill>
                  <a:srgbClr val="002060"/>
                </a:solidFill>
                <a:latin typeface="Times New Roman" panose="02020603050405020304" pitchFamily="18" charset="0"/>
                <a:cs typeface="Times New Roman" panose="02020603050405020304" pitchFamily="18" charset="0"/>
              </a:rPr>
              <a:t>Đảm bảo chất lượng sản phẩm của nghề bằng quy trình thực hiện và quản lí khoa học.</a:t>
            </a:r>
            <a:endParaRPr lang="en-US" sz="4000" dirty="0">
              <a:solidFill>
                <a:srgbClr val="002060"/>
              </a:solidFill>
              <a:latin typeface="Times New Roman" panose="02020603050405020304" pitchFamily="18" charset="0"/>
              <a:cs typeface="Times New Roman" panose="02020603050405020304" pitchFamily="18" charset="0"/>
            </a:endParaRPr>
          </a:p>
          <a:p>
            <a:pPr marL="0" lvl="1"/>
            <a:r>
              <a:rPr lang="en-US" sz="4000" dirty="0">
                <a:solidFill>
                  <a:srgbClr val="002060"/>
                </a:solidFill>
                <a:latin typeface="Times New Roman" panose="02020603050405020304" pitchFamily="18" charset="0"/>
                <a:cs typeface="Times New Roman" panose="02020603050405020304" pitchFamily="18" charset="0"/>
              </a:rPr>
              <a:t>+ </a:t>
            </a:r>
            <a:r>
              <a:rPr lang="vi-VN" sz="4000" dirty="0">
                <a:solidFill>
                  <a:srgbClr val="002060"/>
                </a:solidFill>
                <a:latin typeface="Times New Roman" panose="02020603050405020304" pitchFamily="18" charset="0"/>
                <a:cs typeface="Times New Roman" panose="02020603050405020304" pitchFamily="18" charset="0"/>
              </a:rPr>
              <a:t>Đẩy mạnh truyền thông, quảng bá về sản phẩm trong và ngoài nước.</a:t>
            </a:r>
            <a:endParaRPr lang="en-US" sz="4000" dirty="0">
              <a:solidFill>
                <a:srgbClr val="002060"/>
              </a:solidFill>
              <a:latin typeface="Times New Roman" panose="02020603050405020304" pitchFamily="18" charset="0"/>
              <a:cs typeface="Times New Roman" panose="02020603050405020304" pitchFamily="18" charset="0"/>
            </a:endParaRPr>
          </a:p>
          <a:p>
            <a:r>
              <a:rPr lang="en-US" sz="4000" dirty="0">
                <a:solidFill>
                  <a:srgbClr val="002060"/>
                </a:solidFill>
                <a:latin typeface="Times New Roman" panose="02020603050405020304" pitchFamily="18" charset="0"/>
                <a:cs typeface="Times New Roman" panose="02020603050405020304" pitchFamily="18" charset="0"/>
              </a:rPr>
              <a:t>+</a:t>
            </a:r>
            <a:r>
              <a:rPr lang="vi-VN" sz="4000" dirty="0">
                <a:solidFill>
                  <a:srgbClr val="002060"/>
                </a:solidFill>
                <a:latin typeface="Times New Roman" panose="02020603050405020304" pitchFamily="18" charset="0"/>
                <a:cs typeface="Times New Roman" panose="02020603050405020304" pitchFamily="18" charset="0"/>
              </a:rPr>
              <a:t>Thu hút lao động tại địa phư</a:t>
            </a:r>
            <a:r>
              <a:rPr lang="vi-VN" sz="3600" dirty="0">
                <a:solidFill>
                  <a:srgbClr val="002060"/>
                </a:solidFill>
                <a:latin typeface="Times New Roman" panose="02020603050405020304" pitchFamily="18" charset="0"/>
                <a:cs typeface="Times New Roman" panose="02020603050405020304" pitchFamily="18" charset="0"/>
              </a:rPr>
              <a:t>ơng, tạo việc làm, góp phần ổn định xã hội</a:t>
            </a:r>
            <a:endParaRPr lang="en-US" sz="36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5033387"/>
      </p:ext>
    </p:extLst>
  </p:cSld>
  <p:clrMapOvr>
    <a:masterClrMapping/>
  </p:clrMapOvr>
  <p:transition spd="slow"/>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037320" cy="6858000"/>
          </a:xfrm>
          <a:prstGeom prst="rect">
            <a:avLst/>
          </a:prstGeom>
        </p:spPr>
      </p:pic>
    </p:spTree>
    <p:extLst>
      <p:ext uri="{BB962C8B-B14F-4D97-AF65-F5344CB8AC3E}">
        <p14:creationId xmlns:p14="http://schemas.microsoft.com/office/powerpoint/2010/main" val="379838757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3">
            <a:extLst>
              <a:ext uri="{FF2B5EF4-FFF2-40B4-BE49-F238E27FC236}">
                <a16:creationId xmlns:a16="http://schemas.microsoft.com/office/drawing/2014/main" id="{D911022F-F3A3-726D-DFC4-219A3DB2D1C7}"/>
              </a:ext>
            </a:extLst>
          </p:cNvPr>
          <p:cNvSpPr/>
          <p:nvPr/>
        </p:nvSpPr>
        <p:spPr>
          <a:xfrm>
            <a:off x="2621280" y="1965961"/>
            <a:ext cx="4328160" cy="1310639"/>
          </a:xfrm>
          <a:prstGeom prst="roundRect">
            <a:avLst/>
          </a:prstGeom>
          <a:solidFill>
            <a:schemeClr val="bg1"/>
          </a:solidFill>
          <a:ln w="57150">
            <a:solidFill>
              <a:srgbClr val="FF0000"/>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vi-VN" sz="4400" dirty="0">
                <a:solidFill>
                  <a:srgbClr val="FF0000"/>
                </a:solidFill>
                <a:latin typeface="Times New Roman" panose="02020603050405020304" pitchFamily="18" charset="0"/>
                <a:cs typeface="Times New Roman" panose="02020603050405020304" pitchFamily="18" charset="0"/>
              </a:rPr>
              <a:t> </a:t>
            </a:r>
            <a:r>
              <a:rPr lang="en-US" sz="4800" dirty="0">
                <a:solidFill>
                  <a:srgbClr val="002060"/>
                </a:solidFill>
                <a:latin typeface="Times New Roman" panose="02020603050405020304" pitchFamily="18" charset="0"/>
                <a:cs typeface="Times New Roman" panose="02020603050405020304" pitchFamily="18" charset="0"/>
              </a:rPr>
              <a:t>3.</a:t>
            </a:r>
            <a:r>
              <a:rPr lang="vi-VN" sz="4800" dirty="0">
                <a:solidFill>
                  <a:srgbClr val="002060"/>
                </a:solidFill>
                <a:latin typeface="Times New Roman" panose="02020603050405020304" pitchFamily="18" charset="0"/>
                <a:cs typeface="Times New Roman" panose="02020603050405020304" pitchFamily="18" charset="0"/>
              </a:rPr>
              <a:t> Tự đánh giá</a:t>
            </a:r>
            <a:endParaRPr lang="en-US" sz="4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833187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85800" y="1088707"/>
            <a:ext cx="7658100" cy="4524315"/>
          </a:xfrm>
          <a:prstGeom prst="rect">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a:spAutoFit/>
          </a:bodyPr>
          <a:lstStyle/>
          <a:p>
            <a:r>
              <a:rPr lang="en-US" sz="4800" dirty="0">
                <a:solidFill>
                  <a:srgbClr val="FF0000"/>
                </a:solidFill>
                <a:latin typeface="Times New Roman" panose="02020603050405020304" pitchFamily="18" charset="0"/>
                <a:cs typeface="Times New Roman" panose="02020603050405020304" pitchFamily="18" charset="0"/>
              </a:rPr>
              <a:t>-</a:t>
            </a:r>
            <a:r>
              <a:rPr lang="vi-VN" sz="4800" dirty="0">
                <a:solidFill>
                  <a:srgbClr val="FF0000"/>
                </a:solidFill>
                <a:latin typeface="Times New Roman" panose="02020603050405020304" pitchFamily="18" charset="0"/>
                <a:cs typeface="Times New Roman" panose="02020603050405020304" pitchFamily="18" charset="0"/>
              </a:rPr>
              <a:t> Đánh giá </a:t>
            </a:r>
            <a:r>
              <a:rPr lang="vi-VN" sz="4800" dirty="0">
                <a:solidFill>
                  <a:srgbClr val="002060"/>
                </a:solidFill>
                <a:latin typeface="Times New Roman" panose="02020603050405020304" pitchFamily="18" charset="0"/>
                <a:cs typeface="Times New Roman" panose="02020603050405020304" pitchFamily="18" charset="0"/>
              </a:rPr>
              <a:t>mức độ đạt được trong việc thực hiện các mục tiêu của chủ đ</a:t>
            </a:r>
            <a:r>
              <a:rPr lang="en-US" sz="4800" dirty="0">
                <a:solidFill>
                  <a:srgbClr val="002060"/>
                </a:solidFill>
                <a:latin typeface="Times New Roman" panose="02020603050405020304" pitchFamily="18" charset="0"/>
                <a:cs typeface="Times New Roman" panose="02020603050405020304" pitchFamily="18" charset="0"/>
              </a:rPr>
              <a:t>ề</a:t>
            </a:r>
            <a:r>
              <a:rPr lang="vi-VN" sz="4800" dirty="0">
                <a:solidFill>
                  <a:srgbClr val="002060"/>
                </a:solidFill>
                <a:latin typeface="Times New Roman" panose="02020603050405020304" pitchFamily="18" charset="0"/>
                <a:cs typeface="Times New Roman" panose="02020603050405020304" pitchFamily="18" charset="0"/>
              </a:rPr>
              <a:t>.</a:t>
            </a:r>
            <a:endParaRPr lang="en-US" sz="4800" dirty="0">
              <a:solidFill>
                <a:srgbClr val="002060"/>
              </a:solidFill>
              <a:latin typeface="Times New Roman" panose="02020603050405020304" pitchFamily="18" charset="0"/>
              <a:cs typeface="Times New Roman" panose="02020603050405020304" pitchFamily="18" charset="0"/>
            </a:endParaRPr>
          </a:p>
          <a:p>
            <a:r>
              <a:rPr lang="vi-VN" sz="4800" dirty="0">
                <a:solidFill>
                  <a:srgbClr val="002060"/>
                </a:solidFill>
                <a:latin typeface="Times New Roman" panose="02020603050405020304" pitchFamily="18" charset="0"/>
                <a:cs typeface="Times New Roman" panose="02020603050405020304" pitchFamily="18" charset="0"/>
              </a:rPr>
              <a:t>+ Tốt</a:t>
            </a:r>
            <a:endParaRPr lang="en-US" sz="4800" dirty="0">
              <a:solidFill>
                <a:srgbClr val="002060"/>
              </a:solidFill>
              <a:latin typeface="Times New Roman" panose="02020603050405020304" pitchFamily="18" charset="0"/>
              <a:cs typeface="Times New Roman" panose="02020603050405020304" pitchFamily="18" charset="0"/>
            </a:endParaRPr>
          </a:p>
          <a:p>
            <a:r>
              <a:rPr lang="vi-VN" sz="4800" dirty="0">
                <a:solidFill>
                  <a:srgbClr val="002060"/>
                </a:solidFill>
                <a:latin typeface="Times New Roman" panose="02020603050405020304" pitchFamily="18" charset="0"/>
                <a:cs typeface="Times New Roman" panose="02020603050405020304" pitchFamily="18" charset="0"/>
              </a:rPr>
              <a:t>+ Đạt</a:t>
            </a:r>
            <a:endParaRPr lang="en-US" sz="4800" dirty="0">
              <a:solidFill>
                <a:srgbClr val="002060"/>
              </a:solidFill>
              <a:latin typeface="Times New Roman" panose="02020603050405020304" pitchFamily="18" charset="0"/>
              <a:cs typeface="Times New Roman" panose="02020603050405020304" pitchFamily="18" charset="0"/>
            </a:endParaRPr>
          </a:p>
          <a:p>
            <a:r>
              <a:rPr lang="vi-VN" sz="4800" dirty="0">
                <a:solidFill>
                  <a:srgbClr val="002060"/>
                </a:solidFill>
                <a:latin typeface="Times New Roman" panose="02020603050405020304" pitchFamily="18" charset="0"/>
                <a:cs typeface="Times New Roman" panose="02020603050405020304" pitchFamily="18" charset="0"/>
              </a:rPr>
              <a:t>+ Chưa đạt</a:t>
            </a:r>
            <a:endParaRPr lang="en-US" sz="4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5616992"/>
      </p:ext>
    </p:extLst>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67640"/>
            <a:ext cx="8869680" cy="6690359"/>
          </a:xfrm>
          <a:prstGeom prst="rect">
            <a:avLst/>
          </a:prstGeom>
        </p:spPr>
      </p:pic>
    </p:spTree>
    <p:extLst>
      <p:ext uri="{BB962C8B-B14F-4D97-AF65-F5344CB8AC3E}">
        <p14:creationId xmlns:p14="http://schemas.microsoft.com/office/powerpoint/2010/main" val="263163413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85800" y="1088707"/>
            <a:ext cx="7940040" cy="3046988"/>
          </a:xfrm>
          <a:prstGeom prst="rect">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n-US" sz="4800" dirty="0">
                <a:solidFill>
                  <a:srgbClr val="FF0000"/>
                </a:solidFill>
                <a:latin typeface="Times New Roman" panose="02020603050405020304" pitchFamily="18" charset="0"/>
                <a:cs typeface="Times New Roman" panose="02020603050405020304" pitchFamily="18" charset="0"/>
              </a:rPr>
              <a:t>-</a:t>
            </a:r>
            <a:r>
              <a:rPr lang="vi-VN"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Xác</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định</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và</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tiếp</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tục</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rèn</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luyện</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những</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kĩ</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năng</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liên</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quan</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đến</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hoạt</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động</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sản</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xuất</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kinh</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doanh</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và</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dịch</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vụ</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của</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địa</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phương</a:t>
            </a:r>
            <a:r>
              <a:rPr lang="en-US" sz="480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28593580"/>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3559099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855628E-E22A-5F19-4912-55A018C30437}"/>
              </a:ext>
            </a:extLst>
          </p:cNvPr>
          <p:cNvGrpSpPr/>
          <p:nvPr/>
        </p:nvGrpSpPr>
        <p:grpSpPr>
          <a:xfrm>
            <a:off x="1502262" y="2057400"/>
            <a:ext cx="5965337" cy="2333677"/>
            <a:chOff x="470728" y="3443302"/>
            <a:chExt cx="1341075" cy="862860"/>
          </a:xfrm>
          <a:solidFill>
            <a:schemeClr val="accent2">
              <a:lumMod val="75000"/>
            </a:schemeClr>
          </a:solidFill>
        </p:grpSpPr>
        <p:sp>
          <p:nvSpPr>
            <p:cNvPr id="6" name="Oval 5">
              <a:extLst>
                <a:ext uri="{FF2B5EF4-FFF2-40B4-BE49-F238E27FC236}">
                  <a16:creationId xmlns:a16="http://schemas.microsoft.com/office/drawing/2014/main" id="{B68C908C-DFAE-6D49-BD0B-BB5AE475980D}"/>
                </a:ext>
              </a:extLst>
            </p:cNvPr>
            <p:cNvSpPr/>
            <p:nvPr/>
          </p:nvSpPr>
          <p:spPr>
            <a:xfrm>
              <a:off x="470728" y="3443302"/>
              <a:ext cx="1341075" cy="862860"/>
            </a:xfrm>
            <a:prstGeom prst="ellipse">
              <a:avLst/>
            </a:prstGeom>
            <a:gr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b="1" dirty="0">
                <a:solidFill>
                  <a:schemeClr val="bg1"/>
                </a:solidFill>
              </a:endParaRPr>
            </a:p>
          </p:txBody>
        </p:sp>
        <p:sp>
          <p:nvSpPr>
            <p:cNvPr id="7" name="Google Shape;333;p34">
              <a:extLst>
                <a:ext uri="{FF2B5EF4-FFF2-40B4-BE49-F238E27FC236}">
                  <a16:creationId xmlns:a16="http://schemas.microsoft.com/office/drawing/2014/main" id="{23B43FA1-0F80-1CD0-0C02-7FE5D48EC547}"/>
                </a:ext>
              </a:extLst>
            </p:cNvPr>
            <p:cNvSpPr txBox="1">
              <a:spLocks/>
            </p:cNvSpPr>
            <p:nvPr/>
          </p:nvSpPr>
          <p:spPr>
            <a:xfrm flipH="1">
              <a:off x="646921" y="3753220"/>
              <a:ext cx="1079229" cy="327547"/>
            </a:xfrm>
            <a:prstGeom prst="rect">
              <a:avLst/>
            </a:prstGeom>
            <a:grp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100"/>
                <a:buFont typeface="Nunito Light"/>
                <a:buAutoNum type="arabicPeriod"/>
                <a:defRPr sz="1400" b="0" i="0" u="none" strike="noStrike" cap="none">
                  <a:solidFill>
                    <a:schemeClr val="dk2"/>
                  </a:solidFill>
                  <a:latin typeface="Montserrat"/>
                  <a:ea typeface="Montserrat"/>
                  <a:cs typeface="Montserrat"/>
                  <a:sym typeface="Montserrat"/>
                </a:defRPr>
              </a:lvl1pPr>
              <a:lvl2pPr marL="914400" marR="0" lvl="1" indent="-317500" algn="ctr" rtl="0">
                <a:lnSpc>
                  <a:spcPct val="100000"/>
                </a:lnSpc>
                <a:spcBef>
                  <a:spcPts val="1000"/>
                </a:spcBef>
                <a:spcAft>
                  <a:spcPts val="0"/>
                </a:spcAft>
                <a:buClr>
                  <a:srgbClr val="E76A28"/>
                </a:buClr>
                <a:buSzPts val="1600"/>
                <a:buFont typeface="Nunito Light"/>
                <a:buAutoNum type="alphaLcPeriod"/>
                <a:defRPr sz="1400" b="0" i="0" u="none" strike="noStrike" cap="none">
                  <a:solidFill>
                    <a:schemeClr val="dk2"/>
                  </a:solidFill>
                  <a:latin typeface="Montserrat"/>
                  <a:ea typeface="Montserrat"/>
                  <a:cs typeface="Montserrat"/>
                  <a:sym typeface="Montserrat"/>
                </a:defRPr>
              </a:lvl2pPr>
              <a:lvl3pPr marL="1371600" marR="0" lvl="2" indent="-317500" algn="ctr" rtl="0">
                <a:lnSpc>
                  <a:spcPct val="100000"/>
                </a:lnSpc>
                <a:spcBef>
                  <a:spcPts val="1600"/>
                </a:spcBef>
                <a:spcAft>
                  <a:spcPts val="0"/>
                </a:spcAft>
                <a:buClr>
                  <a:srgbClr val="E76A28"/>
                </a:buClr>
                <a:buSzPts val="1500"/>
                <a:buFont typeface="Nunito Light"/>
                <a:buAutoNum type="romanLcPeriod"/>
                <a:defRPr sz="1400" b="0" i="0" u="none" strike="noStrike" cap="none">
                  <a:solidFill>
                    <a:schemeClr val="dk2"/>
                  </a:solidFill>
                  <a:latin typeface="Montserrat"/>
                  <a:ea typeface="Montserrat"/>
                  <a:cs typeface="Montserrat"/>
                  <a:sym typeface="Montserrat"/>
                </a:defRPr>
              </a:lvl3pPr>
              <a:lvl4pPr marL="1828800" marR="0" lvl="3" indent="-317500" algn="ctr" rtl="0">
                <a:lnSpc>
                  <a:spcPct val="100000"/>
                </a:lnSpc>
                <a:spcBef>
                  <a:spcPts val="1600"/>
                </a:spcBef>
                <a:spcAft>
                  <a:spcPts val="0"/>
                </a:spcAft>
                <a:buClr>
                  <a:srgbClr val="E76A28"/>
                </a:buClr>
                <a:buSzPts val="1500"/>
                <a:buFont typeface="Nunito Light"/>
                <a:buAutoNum type="arabicPeriod"/>
                <a:defRPr sz="1400" b="0" i="0" u="none" strike="noStrike" cap="none">
                  <a:solidFill>
                    <a:schemeClr val="dk2"/>
                  </a:solidFill>
                  <a:latin typeface="Montserrat"/>
                  <a:ea typeface="Montserrat"/>
                  <a:cs typeface="Montserrat"/>
                  <a:sym typeface="Montserrat"/>
                </a:defRPr>
              </a:lvl4pPr>
              <a:lvl5pPr marL="2286000" marR="0" lvl="4" indent="-317500" algn="ctr" rtl="0">
                <a:lnSpc>
                  <a:spcPct val="100000"/>
                </a:lnSpc>
                <a:spcBef>
                  <a:spcPts val="1600"/>
                </a:spcBef>
                <a:spcAft>
                  <a:spcPts val="0"/>
                </a:spcAft>
                <a:buClr>
                  <a:srgbClr val="E76A28"/>
                </a:buClr>
                <a:buSzPts val="1400"/>
                <a:buFont typeface="Nunito Light"/>
                <a:buAutoNum type="alphaLcPeriod"/>
                <a:defRPr sz="1400" b="0" i="0" u="none" strike="noStrike" cap="none">
                  <a:solidFill>
                    <a:schemeClr val="dk2"/>
                  </a:solidFill>
                  <a:latin typeface="Montserrat"/>
                  <a:ea typeface="Montserrat"/>
                  <a:cs typeface="Montserrat"/>
                  <a:sym typeface="Montserrat"/>
                </a:defRPr>
              </a:lvl5pPr>
              <a:lvl6pPr marL="2743200" marR="0" lvl="5" indent="-317500" algn="ctr" rtl="0">
                <a:lnSpc>
                  <a:spcPct val="100000"/>
                </a:lnSpc>
                <a:spcBef>
                  <a:spcPts val="1600"/>
                </a:spcBef>
                <a:spcAft>
                  <a:spcPts val="0"/>
                </a:spcAft>
                <a:buClr>
                  <a:srgbClr val="999999"/>
                </a:buClr>
                <a:buSzPts val="1400"/>
                <a:buFont typeface="Nunito Light"/>
                <a:buAutoNum type="romanLcPeriod"/>
                <a:defRPr sz="1400" b="0" i="0" u="none" strike="noStrike" cap="none">
                  <a:solidFill>
                    <a:schemeClr val="dk2"/>
                  </a:solidFill>
                  <a:latin typeface="Montserrat"/>
                  <a:ea typeface="Montserrat"/>
                  <a:cs typeface="Montserrat"/>
                  <a:sym typeface="Montserrat"/>
                </a:defRPr>
              </a:lvl6pPr>
              <a:lvl7pPr marL="3200400" marR="0" lvl="6" indent="-317500" algn="ctr" rtl="0">
                <a:lnSpc>
                  <a:spcPct val="100000"/>
                </a:lnSpc>
                <a:spcBef>
                  <a:spcPts val="1600"/>
                </a:spcBef>
                <a:spcAft>
                  <a:spcPts val="0"/>
                </a:spcAft>
                <a:buClr>
                  <a:srgbClr val="999999"/>
                </a:buClr>
                <a:buSzPts val="1300"/>
                <a:buFont typeface="Nunito Light"/>
                <a:buAutoNum type="arabicPeriod"/>
                <a:defRPr sz="1400" b="0" i="0" u="none" strike="noStrike" cap="none">
                  <a:solidFill>
                    <a:schemeClr val="dk2"/>
                  </a:solidFill>
                  <a:latin typeface="Montserrat"/>
                  <a:ea typeface="Montserrat"/>
                  <a:cs typeface="Montserrat"/>
                  <a:sym typeface="Montserrat"/>
                </a:defRPr>
              </a:lvl7pPr>
              <a:lvl8pPr marL="3657600" marR="0" lvl="7" indent="-317500" algn="ctr" rtl="0">
                <a:lnSpc>
                  <a:spcPct val="100000"/>
                </a:lnSpc>
                <a:spcBef>
                  <a:spcPts val="1600"/>
                </a:spcBef>
                <a:spcAft>
                  <a:spcPts val="0"/>
                </a:spcAft>
                <a:buClr>
                  <a:srgbClr val="999999"/>
                </a:buClr>
                <a:buSzPts val="1300"/>
                <a:buFont typeface="Nunito Light"/>
                <a:buAutoNum type="alphaLcPeriod"/>
                <a:defRPr sz="1400" b="0" i="0" u="none" strike="noStrike" cap="none">
                  <a:solidFill>
                    <a:schemeClr val="dk2"/>
                  </a:solidFill>
                  <a:latin typeface="Montserrat"/>
                  <a:ea typeface="Montserrat"/>
                  <a:cs typeface="Montserrat"/>
                  <a:sym typeface="Montserrat"/>
                </a:defRPr>
              </a:lvl8pPr>
              <a:lvl9pPr marL="4114800" marR="0" lvl="8" indent="-317500" algn="ctr" rtl="0">
                <a:lnSpc>
                  <a:spcPct val="100000"/>
                </a:lnSpc>
                <a:spcBef>
                  <a:spcPts val="1600"/>
                </a:spcBef>
                <a:spcAft>
                  <a:spcPts val="1600"/>
                </a:spcAft>
                <a:buClr>
                  <a:srgbClr val="999999"/>
                </a:buClr>
                <a:buSzPts val="1400"/>
                <a:buFont typeface="Nunito Light"/>
                <a:buAutoNum type="romanLcPeriod"/>
                <a:defRPr sz="1400" b="0" i="0" u="none" strike="noStrike" cap="none">
                  <a:solidFill>
                    <a:schemeClr val="dk2"/>
                  </a:solidFill>
                  <a:latin typeface="Montserrat"/>
                  <a:ea typeface="Montserrat"/>
                  <a:cs typeface="Montserrat"/>
                  <a:sym typeface="Montserrat"/>
                </a:defRPr>
              </a:lvl9pPr>
            </a:lstStyle>
            <a:p>
              <a:pPr marL="0" indent="0">
                <a:buNone/>
              </a:pPr>
              <a:r>
                <a:rPr lang="en-US" sz="4400" b="1" dirty="0">
                  <a:solidFill>
                    <a:srgbClr val="FF0000"/>
                  </a:solidFill>
                  <a:latin typeface="Times New Roman" panose="02020603050405020304" pitchFamily="18" charset="0"/>
                  <a:cs typeface="Times New Roman" panose="02020603050405020304" pitchFamily="18" charset="0"/>
                </a:rPr>
                <a:t>KIẾN THỨC MỚI</a:t>
              </a:r>
            </a:p>
          </p:txBody>
        </p:sp>
      </p:grpSp>
    </p:spTree>
    <p:extLst>
      <p:ext uri="{BB962C8B-B14F-4D97-AF65-F5344CB8AC3E}">
        <p14:creationId xmlns:p14="http://schemas.microsoft.com/office/powerpoint/2010/main" val="3947841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6214528</TotalTime>
  <Words>2790</Words>
  <Application>Microsoft Office PowerPoint</Application>
  <PresentationFormat>On-screen Show (4:3)</PresentationFormat>
  <Paragraphs>129</Paragraphs>
  <Slides>75</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75</vt:i4>
      </vt:variant>
    </vt:vector>
  </HeadingPairs>
  <TitlesOfParts>
    <vt:vector size="84" baseType="lpstr">
      <vt:lpstr>等线</vt:lpstr>
      <vt:lpstr>Arial</vt:lpstr>
      <vt:lpstr>Calibri</vt:lpstr>
      <vt:lpstr>Calibri Light</vt:lpstr>
      <vt:lpstr>Krona One</vt:lpstr>
      <vt:lpstr>Roboto</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Quốc Ngô Phi</cp:lastModifiedBy>
  <cp:revision>464</cp:revision>
  <cp:lastPrinted>2007-04-25T23:03:38Z</cp:lastPrinted>
  <dcterms:created xsi:type="dcterms:W3CDTF">2013-08-05T12:45:55Z</dcterms:created>
  <dcterms:modified xsi:type="dcterms:W3CDTF">2025-01-21T02:01:42Z</dcterms:modified>
</cp:coreProperties>
</file>