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4" r:id="rId2"/>
  </p:sldMasterIdLst>
  <p:notesMasterIdLst>
    <p:notesMasterId r:id="rId28"/>
  </p:notesMasterIdLst>
  <p:sldIdLst>
    <p:sldId id="313" r:id="rId3"/>
    <p:sldId id="301" r:id="rId4"/>
    <p:sldId id="315" r:id="rId5"/>
    <p:sldId id="318" r:id="rId6"/>
    <p:sldId id="331" r:id="rId7"/>
    <p:sldId id="332" r:id="rId8"/>
    <p:sldId id="333" r:id="rId9"/>
    <p:sldId id="334" r:id="rId10"/>
    <p:sldId id="319" r:id="rId11"/>
    <p:sldId id="335" r:id="rId12"/>
    <p:sldId id="317" r:id="rId13"/>
    <p:sldId id="336" r:id="rId14"/>
    <p:sldId id="320" r:id="rId15"/>
    <p:sldId id="337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8" r:id="rId27"/>
  </p:sldIdLst>
  <p:sldSz cx="24384000" cy="13716000"/>
  <p:notesSz cx="6858000" cy="9144000"/>
  <p:custDataLst>
    <p:tags r:id="rId29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E7F7FF"/>
    <a:srgbClr val="D6F7FE"/>
    <a:srgbClr val="EEF7E9"/>
    <a:srgbClr val="0000FF"/>
    <a:srgbClr val="135F82"/>
    <a:srgbClr val="FFFFFF"/>
    <a:srgbClr val="008000"/>
    <a:srgbClr val="242452"/>
    <a:srgbClr val="270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98" autoAdjust="0"/>
    <p:restoredTop sz="94139" autoAdjust="0"/>
  </p:normalViewPr>
  <p:slideViewPr>
    <p:cSldViewPr>
      <p:cViewPr varScale="1">
        <p:scale>
          <a:sx n="36" d="100"/>
          <a:sy n="36" d="100"/>
        </p:scale>
        <p:origin x="130" y="28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209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17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5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3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59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3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1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1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96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4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6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5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3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2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11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25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5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727" y="1781954"/>
            <a:ext cx="21031200" cy="2651126"/>
          </a:xfrm>
          <a:prstGeom prst="rect">
            <a:avLst/>
          </a:prstGeom>
        </p:spPr>
        <p:txBody>
          <a:bodyPr/>
          <a:lstStyle>
            <a:lvl1pPr algn="l">
              <a:defRPr sz="5400">
                <a:latin typeface="Tomah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9727" y="4702953"/>
            <a:ext cx="10363200" cy="8702676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Tomaho"/>
              </a:defRPr>
            </a:lvl1pPr>
            <a:lvl2pPr algn="l">
              <a:defRPr sz="4800">
                <a:latin typeface="Tomaho"/>
              </a:defRPr>
            </a:lvl2pPr>
            <a:lvl3pPr algn="l">
              <a:defRPr sz="4800">
                <a:latin typeface="Tomaho"/>
              </a:defRPr>
            </a:lvl3pPr>
            <a:lvl4pPr algn="l">
              <a:defRPr sz="4800">
                <a:latin typeface="Tomaho"/>
              </a:defRPr>
            </a:lvl4pPr>
            <a:lvl5pPr algn="l">
              <a:defRPr sz="4800">
                <a:latin typeface="Tomah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67727" y="4702953"/>
            <a:ext cx="10363200" cy="8702676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Tomaho"/>
              </a:defRPr>
            </a:lvl1pPr>
            <a:lvl2pPr algn="l">
              <a:defRPr sz="4800">
                <a:latin typeface="Tomaho"/>
              </a:defRPr>
            </a:lvl2pPr>
            <a:lvl3pPr algn="l">
              <a:defRPr sz="4800">
                <a:latin typeface="Tomaho"/>
              </a:defRPr>
            </a:lvl3pPr>
            <a:lvl4pPr algn="l">
              <a:defRPr sz="4800">
                <a:latin typeface="Tomaho"/>
              </a:defRPr>
            </a:lvl4pPr>
            <a:lvl5pPr algn="l">
              <a:defRPr sz="4800">
                <a:latin typeface="Tomah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83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95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4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0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1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2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2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1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4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D4328-148B-4547-A4ED-C0C479A0C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51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14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0" r:id="rId3"/>
    <p:sldLayoutId id="2147483741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8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2D81D6-6C80-4AD7-8303-A19CA280861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44203" y="1065704"/>
            <a:ext cx="24239797" cy="12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0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FF6797-9084-4088-B03C-F68BB0D6D29D}"/>
              </a:ext>
            </a:extLst>
          </p:cNvPr>
          <p:cNvGrpSpPr/>
          <p:nvPr/>
        </p:nvGrpSpPr>
        <p:grpSpPr>
          <a:xfrm>
            <a:off x="9677400" y="1676400"/>
            <a:ext cx="14401800" cy="11181523"/>
            <a:chOff x="9851187" y="2126503"/>
            <a:chExt cx="14401800" cy="11181523"/>
          </a:xfrm>
        </p:grpSpPr>
        <p:grpSp>
          <p:nvGrpSpPr>
            <p:cNvPr id="8" name="Group 7"/>
            <p:cNvGrpSpPr/>
            <p:nvPr/>
          </p:nvGrpSpPr>
          <p:grpSpPr>
            <a:xfrm>
              <a:off x="9851187" y="2126503"/>
              <a:ext cx="14401800" cy="11181523"/>
              <a:chOff x="1339699" y="3448230"/>
              <a:chExt cx="14401800" cy="11181523"/>
            </a:xfrm>
          </p:grpSpPr>
          <p:sp>
            <p:nvSpPr>
              <p:cNvPr id="10" name="Right Triangle 9"/>
              <p:cNvSpPr/>
              <p:nvPr/>
            </p:nvSpPr>
            <p:spPr>
              <a:xfrm flipH="1">
                <a:off x="8958821" y="3486542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339699" y="3448230"/>
                <a:ext cx="14401800" cy="11181523"/>
                <a:chOff x="1339699" y="3448230"/>
                <a:chExt cx="14401800" cy="11181523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1339699" y="3696072"/>
                  <a:ext cx="14401800" cy="10933681"/>
                </a:xfrm>
                <a:prstGeom prst="roundRect">
                  <a:avLst>
                    <a:gd name="adj" fmla="val 2374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rgbClr val="0999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8000" rIns="36000" bIns="18000" rtlCol="0" anchor="ctr"/>
                <a:lstStyle/>
                <a:p>
                  <a:pPr algn="ctr"/>
                  <a:endParaRPr lang="en-US" sz="4600" dirty="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759299" y="3448230"/>
                  <a:ext cx="389080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5400" b="1" cap="all" dirty="0">
                      <a:ln w="0"/>
                      <a:solidFill>
                        <a:schemeClr val="bg1"/>
                      </a:solidFill>
                      <a:effectLst>
                        <a:reflection blurRad="12700" stA="50000" endPos="50000" dist="5000" dir="5400000" sy="-100000" rotWithShape="0"/>
                      </a:effectLst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CHƯƠNG I</a:t>
                  </a:r>
                </a:p>
              </p:txBody>
            </p:sp>
          </p:grpSp>
        </p:grpSp>
        <p:sp>
          <p:nvSpPr>
            <p:cNvPr id="15" name="Right Triangle 14"/>
            <p:cNvSpPr/>
            <p:nvPr/>
          </p:nvSpPr>
          <p:spPr>
            <a:xfrm flipH="1">
              <a:off x="11477625" y="2164818"/>
              <a:ext cx="193377" cy="212342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 Side Corner Rectangle 15"/>
            <p:cNvSpPr/>
            <p:nvPr/>
          </p:nvSpPr>
          <p:spPr>
            <a:xfrm flipV="1">
              <a:off x="10003587" y="2164806"/>
              <a:ext cx="14020800" cy="13332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0155987" y="5288484"/>
              <a:ext cx="13868400" cy="5105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§5.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trị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lượng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từ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0</a:t>
              </a:r>
              <a:r>
                <a:rPr lang="en-US" sz="6000" b="1" baseline="30000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đến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180</a:t>
              </a:r>
              <a:r>
                <a:rPr lang="en-US" sz="6000" b="1" baseline="30000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endParaRPr lang="en-US" sz="6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§6.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Hệ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lượng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tam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endPara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tập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cuối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chương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3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384587" y="2428363"/>
              <a:ext cx="133970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CHƯƠNG </a:t>
              </a:r>
              <a:r>
                <a:rPr lang="en-US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r>
                <a:rPr lang="vi-VN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HỆ THỨC LƯỢNG TRONG TAM GIÁC</a:t>
              </a:r>
              <a:endParaRPr lang="vi-VN" sz="4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FF52DF-8AC8-4DAD-B751-39601E57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34" y="1924240"/>
            <a:ext cx="8813299" cy="109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1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799" y="1879601"/>
            <a:ext cx="5334001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636668"/>
                <a:ext cx="99060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36668"/>
                <a:ext cx="9906000" cy="10760076"/>
              </a:xfrm>
              <a:prstGeom prst="rect">
                <a:avLst/>
              </a:prstGeom>
              <a:blipFill>
                <a:blip r:embed="rId5"/>
                <a:stretch>
                  <a:fillRect l="-245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0152" y="1447800"/>
                <a:ext cx="13663127" cy="120554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Chú ý.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Người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chứng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minh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được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kết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quả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trong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HĐ2d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đối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với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vuông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hoặc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nhọn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    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hay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không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ctr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bởi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vì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152" y="1447800"/>
                <a:ext cx="13663127" cy="12055476"/>
              </a:xfrm>
              <a:prstGeom prst="rect">
                <a:avLst/>
              </a:prstGeom>
              <a:blipFill>
                <a:blip r:embed="rId6"/>
                <a:stretch>
                  <a:fillRect l="-1828" t="-1668" r="-1382" b="-257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26903"/>
                  </p:ext>
                </p:extLst>
              </p:nvPr>
            </p:nvGraphicFramePr>
            <p:xfrm>
              <a:off x="14240769" y="27432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2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26903"/>
                  </p:ext>
                </p:extLst>
              </p:nvPr>
            </p:nvGraphicFramePr>
            <p:xfrm>
              <a:off x="14240769" y="27432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" t="-3888" r="-273" b="-9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2557" y="5300479"/>
            <a:ext cx="1085850" cy="98144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7158" y="9677400"/>
            <a:ext cx="7360990" cy="3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53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2743200"/>
                <a:ext cx="11839966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4600" b="1" dirty="0"/>
                  <a:t>Cho tam </a:t>
                </a:r>
                <a:r>
                  <a:rPr lang="en-US" sz="4600" b="1" dirty="0" err="1"/>
                  <a:t>giác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600" b="1" dirty="0"/>
                  <a:t> </a:t>
                </a:r>
                <a:r>
                  <a:rPr lang="en-US" sz="4600" b="1" dirty="0" err="1"/>
                  <a:t>có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600" b="1" dirty="0"/>
                  <a:t> và</a:t>
                </a:r>
              </a:p>
              <a:p>
                <a:pPr marL="0" indent="0">
                  <a:buNone/>
                </a:pP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4600" b="1" dirty="0"/>
                  <a:t>. </a:t>
                </a:r>
                <a:r>
                  <a:rPr lang="en-US" sz="4600" b="1" dirty="0" err="1"/>
                  <a:t>Tính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độ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dài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cạnh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600" b="1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sz="1400" b="1" dirty="0"/>
              </a:p>
              <a:p>
                <a:r>
                  <a:rPr lang="en-US" sz="4600" b="1" dirty="0" err="1"/>
                  <a:t>Giải</a:t>
                </a:r>
                <a:r>
                  <a:rPr lang="en-US" sz="4600" b="1" dirty="0"/>
                  <a:t> (H.3.9)</a:t>
                </a:r>
              </a:p>
              <a:p>
                <a:r>
                  <a:rPr lang="en-US" sz="4600" b="1" dirty="0" err="1"/>
                  <a:t>Áp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dụng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Định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lí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côsin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cho</a:t>
                </a:r>
                <a:r>
                  <a:rPr lang="en-US" sz="4600" b="1" dirty="0"/>
                  <a:t> tam </a:t>
                </a:r>
                <a:r>
                  <a:rPr lang="en-US" sz="4600" b="1" dirty="0" err="1"/>
                  <a:t>giác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600" b="1" dirty="0"/>
                  <a:t>, ta </a:t>
                </a:r>
                <a:r>
                  <a:rPr lang="en-US" sz="4600" b="1" dirty="0" err="1"/>
                  <a:t>có</a:t>
                </a:r>
                <a:r>
                  <a:rPr lang="en-US" sz="4600" b="1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46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4600" b="1" dirty="0"/>
                  <a:t>           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6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𝟏𝟐𝟗</m:t>
                    </m:r>
                  </m:oMath>
                </a14:m>
                <a:r>
                  <a:rPr lang="en-US" sz="4600" b="1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43200"/>
                <a:ext cx="11839966" cy="10760076"/>
              </a:xfrm>
              <a:prstGeom prst="rect">
                <a:avLst/>
              </a:prstGeom>
              <a:blipFill>
                <a:blip r:embed="rId5"/>
                <a:stretch>
                  <a:fillRect l="-2160" r="-200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09350" y="2667001"/>
                <a:ext cx="11791792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		    </a:t>
                </a:r>
                <a:r>
                  <a:rPr lang="en-US" b="1" dirty="0" err="1"/>
                  <a:t>Từ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, </a:t>
                </a:r>
                <a:r>
                  <a:rPr lang="en-US" b="1" dirty="0" err="1"/>
                  <a:t>hãy</a:t>
                </a:r>
                <a:r>
                  <a:rPr lang="en-US" b="1" dirty="0"/>
                  <a:t> </a:t>
                </a:r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func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350" y="2667001"/>
                <a:ext cx="11791792" cy="10760076"/>
              </a:xfrm>
              <a:prstGeom prst="rect">
                <a:avLst/>
              </a:prstGeom>
              <a:blipFill>
                <a:blip r:embed="rId6"/>
                <a:stretch>
                  <a:fillRect l="-2324" t="-186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953727" y="2791521"/>
            <a:ext cx="3010701" cy="1018479"/>
            <a:chOff x="22440" y="16831"/>
            <a:chExt cx="913236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747568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12220353" y="2673537"/>
            <a:ext cx="4648200" cy="780864"/>
            <a:chOff x="22440" y="44437"/>
            <a:chExt cx="1046652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926633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Khám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F1FBC87-6011-8E8B-B622-4654D1CFE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6362" y="5334000"/>
            <a:ext cx="8720638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41DF84-8290-7B7E-D405-A17368E68C4A}"/>
                  </a:ext>
                </a:extLst>
              </p:cNvPr>
              <p:cNvSpPr txBox="1"/>
              <p:nvPr/>
            </p:nvSpPr>
            <p:spPr>
              <a:xfrm>
                <a:off x="12068566" y="4795055"/>
                <a:ext cx="11839966" cy="8151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𝒃𝒄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𝒂𝒄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𝒂𝒃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41DF84-8290-7B7E-D405-A17368E68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8566" y="4795055"/>
                <a:ext cx="11839966" cy="8151334"/>
              </a:xfrm>
              <a:prstGeom prst="rect">
                <a:avLst/>
              </a:prstGeom>
              <a:blipFill>
                <a:blip r:embed="rId8"/>
                <a:stretch>
                  <a:fillRect t="-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/>
              <p:nvPr/>
            </p:nvSpPr>
            <p:spPr>
              <a:xfrm>
                <a:off x="1191102" y="12393915"/>
                <a:ext cx="5546651" cy="816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𝟏𝟐𝟗</m:t>
                        </m:r>
                      </m:e>
                    </m:rad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2" y="12393915"/>
                <a:ext cx="5546651" cy="816314"/>
              </a:xfrm>
              <a:prstGeom prst="rect">
                <a:avLst/>
              </a:prstGeom>
              <a:blipFill>
                <a:blip r:embed="rId9"/>
                <a:stretch>
                  <a:fillRect l="-4176" t="-5970" b="-32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87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Cho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sup>
                    </m:sSup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độ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dài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cạnh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và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độ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còn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Áp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dụng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lý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cosin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: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func>
                      <m:func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e>
                    </m:func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sup>
                    </m:sSup>
                  </m:oMath>
                </a14:m>
                <a:endPara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𝟖𝟗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𝟒𝟎</m:t>
                      </m:r>
                      <m:rad>
                        <m:radPr>
                          <m:degHide m:val="on"/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𝟖𝟗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  <m:rad>
                          <m:radPr>
                            <m:degHide m:val="on"/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e>
                        </m:rad>
                      </m:e>
                    </m:rad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Áp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dụng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lý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cosin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: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3"/>
                <a:stretch>
                  <a:fillRect l="-2083" r="-30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𝟐𝟔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′′</m:t>
                        </m:r>
                      </m:sup>
                    </m:sSup>
                  </m:oMath>
                </a14:m>
                <a:endPara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𝟓𝟎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𝟑𝟑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𝟏𝟕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′′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Vẽ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tam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sau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độ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dài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cạnh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số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góc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và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kiểm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tra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tính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đắn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tại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đỉnh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đối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với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tam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blipFill>
                <a:blip r:embed="rId4"/>
                <a:stretch>
                  <a:fillRect l="-17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953727" y="2791521"/>
            <a:ext cx="4340182" cy="1018479"/>
            <a:chOff x="22440" y="16831"/>
            <a:chExt cx="857758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692090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1.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12420600" y="4249447"/>
            <a:ext cx="4572000" cy="780864"/>
            <a:chOff x="22440" y="44437"/>
            <a:chExt cx="978019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858000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7512E76-D471-25DF-E715-F6568A400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0" y="6618201"/>
            <a:ext cx="11272635" cy="6048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2F328E-E086-4BCB-0778-37F9C0AEC3D9}"/>
                  </a:ext>
                </a:extLst>
              </p:cNvPr>
              <p:cNvSpPr txBox="1"/>
              <p:nvPr/>
            </p:nvSpPr>
            <p:spPr>
              <a:xfrm>
                <a:off x="-954806" y="10182668"/>
                <a:ext cx="14573456" cy="3510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𝒂𝒄</m:t>
                          </m:r>
                        </m:den>
                      </m:f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𝟖𝟗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d>
                            <m:d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𝟖𝟗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≈−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𝟎𝟐𝟎𝟐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2F328E-E086-4BCB-0778-37F9C0AEC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4806" y="10182668"/>
                <a:ext cx="14573456" cy="3510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163D778-F10A-FD27-D94B-0A09AE03BC2F}"/>
              </a:ext>
            </a:extLst>
          </p:cNvPr>
          <p:cNvSpPr txBox="1"/>
          <p:nvPr/>
        </p:nvSpPr>
        <p:spPr>
          <a:xfrm>
            <a:off x="15849600" y="9601200"/>
            <a:ext cx="533400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8" y="2743200"/>
            <a:ext cx="12815245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3289310" y="2743200"/>
            <a:ext cx="1077447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320219" y="2743200"/>
            <a:ext cx="4572000" cy="780864"/>
            <a:chOff x="22440" y="44437"/>
            <a:chExt cx="978019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858000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780D82-8BF2-DBB6-3108-58FFC3D25BEF}"/>
                  </a:ext>
                </a:extLst>
              </p:cNvPr>
              <p:cNvSpPr txBox="1"/>
              <p:nvPr/>
            </p:nvSpPr>
            <p:spPr>
              <a:xfrm>
                <a:off x="320219" y="3563615"/>
                <a:ext cx="12418826" cy="2077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Vẽ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một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tam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đó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đo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dài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cạnh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số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đo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góc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và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kiểm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tính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đắn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của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Định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lí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côsin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tại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đỉnh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đối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với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tam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đó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780D82-8BF2-DBB6-3108-58FFC3D25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3563615"/>
                <a:ext cx="12418826" cy="2077492"/>
              </a:xfrm>
              <a:prstGeom prst="rect">
                <a:avLst/>
              </a:prstGeom>
              <a:blipFill>
                <a:blip r:embed="rId3"/>
                <a:stretch>
                  <a:fillRect l="-1964" t="-5882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F70BF-80D1-16C0-1F17-6F6D0ABC612F}"/>
                  </a:ext>
                </a:extLst>
              </p:cNvPr>
              <p:cNvSpPr txBox="1"/>
              <p:nvPr/>
            </p:nvSpPr>
            <p:spPr>
              <a:xfrm>
                <a:off x="-76200" y="5562600"/>
                <a:ext cx="13521144" cy="7860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𝑨𝑪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𝟖𝟗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</m:func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br>
                  <a:rPr lang="en-US" sz="4200" b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F70BF-80D1-16C0-1F17-6F6D0ABC6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5562600"/>
                <a:ext cx="13521144" cy="7860100"/>
              </a:xfrm>
              <a:prstGeom prst="rect">
                <a:avLst/>
              </a:prstGeom>
              <a:blipFill>
                <a:blip r:embed="rId4"/>
                <a:stretch>
                  <a:fillRect t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D0D386-602B-C9CC-B33A-790D78816191}"/>
                  </a:ext>
                </a:extLst>
              </p:cNvPr>
              <p:cNvSpPr txBox="1"/>
              <p:nvPr/>
            </p:nvSpPr>
            <p:spPr>
              <a:xfrm>
                <a:off x="13399693" y="3489029"/>
                <a:ext cx="10984307" cy="3032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𝟖𝟓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𝟖𝟒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𝟐𝟔</m:t>
                    </m:r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xấp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xỉ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D0D386-602B-C9CC-B33A-790D78816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9693" y="3489029"/>
                <a:ext cx="10984307" cy="3032818"/>
              </a:xfrm>
              <a:prstGeom prst="rect">
                <a:avLst/>
              </a:prstGeom>
              <a:blipFill>
                <a:blip r:embed="rId5"/>
                <a:stretch>
                  <a:fillRect b="-8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AC6E707E-EA11-4075-579A-D695538B7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167" y="6313761"/>
            <a:ext cx="8769833" cy="4705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936ED-9286-EA97-B1F5-257C0B67EDB9}"/>
              </a:ext>
            </a:extLst>
          </p:cNvPr>
          <p:cNvSpPr txBox="1"/>
          <p:nvPr/>
        </p:nvSpPr>
        <p:spPr>
          <a:xfrm>
            <a:off x="4495800" y="8610600"/>
            <a:ext cx="282528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8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172964" y="2743200"/>
            <a:ext cx="11890818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D1A26E-1A62-4A6D-BF8F-E7C53EA357C0}"/>
              </a:ext>
            </a:extLst>
          </p:cNvPr>
          <p:cNvGrpSpPr/>
          <p:nvPr/>
        </p:nvGrpSpPr>
        <p:grpSpPr>
          <a:xfrm>
            <a:off x="320219" y="2829083"/>
            <a:ext cx="4781380" cy="1209517"/>
            <a:chOff x="22440" y="45826"/>
            <a:chExt cx="1297409" cy="265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82B122-E2D9-4F35-BAE4-ADCDEFFDB72F}"/>
                </a:ext>
              </a:extLst>
            </p:cNvPr>
            <p:cNvGrpSpPr/>
            <p:nvPr/>
          </p:nvGrpSpPr>
          <p:grpSpPr>
            <a:xfrm>
              <a:off x="22440" y="59288"/>
              <a:ext cx="1105787" cy="158481"/>
              <a:chOff x="31572" y="60276"/>
              <a:chExt cx="1555862" cy="196127"/>
            </a:xfrm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FC05AA50-3857-4263-85A5-3294CC569BF1}"/>
                  </a:ext>
                </a:extLst>
              </p:cNvPr>
              <p:cNvSpPr/>
              <p:nvPr/>
            </p:nvSpPr>
            <p:spPr>
              <a:xfrm>
                <a:off x="204445" y="61808"/>
                <a:ext cx="1382989" cy="194025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077B76CA-8316-4937-9C05-7130070B5043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12E201EC-25D6-4AA0-8863-44B23897E023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56">
              <a:extLst>
                <a:ext uri="{FF2B5EF4-FFF2-40B4-BE49-F238E27FC236}">
                  <a16:creationId xmlns:a16="http://schemas.microsoft.com/office/drawing/2014/main" id="{13B442FB-5D8F-4244-8376-9EDFCCEA69DD}"/>
                </a:ext>
              </a:extLst>
            </p:cNvPr>
            <p:cNvSpPr txBox="1"/>
            <p:nvPr/>
          </p:nvSpPr>
          <p:spPr>
            <a:xfrm>
              <a:off x="211532" y="45826"/>
              <a:ext cx="1108317" cy="26581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6A5DFFF-3BFD-AB9C-A575-FC7557676A95}"/>
              </a:ext>
            </a:extLst>
          </p:cNvPr>
          <p:cNvSpPr txBox="1"/>
          <p:nvPr/>
        </p:nvSpPr>
        <p:spPr>
          <a:xfrm>
            <a:off x="357433" y="3758363"/>
            <a:ext cx="11682167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Định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côsin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khoảng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HĐ1b.</a:t>
            </a:r>
          </a:p>
        </p:txBody>
      </p:sp>
      <p:pic>
        <p:nvPicPr>
          <p:cNvPr id="2050" name="Picture 233">
            <a:extLst>
              <a:ext uri="{FF2B5EF4-FFF2-40B4-BE49-F238E27FC236}">
                <a16:creationId xmlns:a16="http://schemas.microsoft.com/office/drawing/2014/main" id="{50076859-F00B-C126-F83C-7F1A1E13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49" y="5238983"/>
            <a:ext cx="8915400" cy="513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6A2C5B3-BF2A-D83A-FE89-60EEEF58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7" y="5053763"/>
            <a:ext cx="22910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altLang="en-US" sz="4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kumimoji="0" lang="en-US" altLang="en-US" sz="4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altLang="en-US" sz="4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ED60D4-F9E2-3182-36F6-0B79015D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36" y="553558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C14CDF-CB72-F8C2-2A2D-E0A9FB647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2" y="10601537"/>
            <a:ext cx="1151725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 xuất phát từ cảng Vân Phong, đi theo thướng Đông với vận tốc 20km/h. Sau khi đi 1 giờ, tàu chuyển sang hướng đông nam rồi giữ nguyên vận tốc.</a:t>
            </a:r>
            <a:endParaRPr kumimoji="0" lang="en-US" altLang="en-US" sz="4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7950F2FB-AF3A-B1B3-6D14-F8B77F225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3669" y="2743200"/>
                <a:ext cx="12150278" cy="10200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 sử sau 1,5 giờ tàu ở vị trí điểm B.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quảng đường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OA=20km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quảng đường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AB=10km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 cách giữa tàu và cảng Vân Phong chính là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quảng đường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OB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 khác,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𝑶𝑨𝑩</m:t>
                        </m:r>
                      </m:e>
                    </m:acc>
                    <m:r>
                      <a:rPr lang="vi-VN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(do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côsin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OAB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en-US" alt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𝑶𝑨𝑩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US" b="1" i="1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br>
                  <a:rPr lang="en-US" b="1" dirty="0"/>
                </a:b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𝑶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𝟕𝟖𝟐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Phong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xấp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xỉ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27,98km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7950F2FB-AF3A-B1B3-6D14-F8B77F225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83669" y="2743200"/>
                <a:ext cx="12150278" cy="10200228"/>
              </a:xfrm>
              <a:prstGeom prst="rect">
                <a:avLst/>
              </a:prstGeom>
              <a:blipFill>
                <a:blip r:embed="rId4"/>
                <a:stretch>
                  <a:fillRect l="-1756" t="-598" b="-20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08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1676401"/>
                <a:ext cx="13705371" cy="11826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 err="1"/>
                  <a:t>Trong</a:t>
                </a:r>
                <a:r>
                  <a:rPr lang="en-US" b="1" dirty="0"/>
                  <a:t> </a:t>
                </a:r>
                <a:r>
                  <a:rPr lang="en-US" b="1" dirty="0" err="1"/>
                  <a:t>mỗi</a:t>
                </a:r>
                <a:r>
                  <a:rPr lang="en-US" b="1" dirty="0"/>
                  <a:t> </a:t>
                </a:r>
                <a:r>
                  <a:rPr lang="en-US" b="1" dirty="0" err="1"/>
                  <a:t>hình</a:t>
                </a:r>
                <a:r>
                  <a:rPr lang="en-US" b="1" dirty="0"/>
                  <a:t> </a:t>
                </a:r>
                <a:r>
                  <a:rPr lang="en-US" b="1" dirty="0" err="1"/>
                  <a:t>dưới</a:t>
                </a:r>
                <a:r>
                  <a:rPr lang="en-US" b="1" dirty="0"/>
                  <a:t> </a:t>
                </a:r>
                <a:r>
                  <a:rPr lang="en-US" b="1" dirty="0" err="1"/>
                  <a:t>đây</a:t>
                </a:r>
                <a:r>
                  <a:rPr lang="en-US" b="1" dirty="0"/>
                  <a:t>, </a:t>
                </a:r>
                <a:r>
                  <a:rPr lang="en-US" b="1" dirty="0" err="1"/>
                  <a:t>hãy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. 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676401"/>
                <a:ext cx="13705371" cy="11826876"/>
              </a:xfrm>
              <a:prstGeom prst="rect">
                <a:avLst/>
              </a:prstGeom>
              <a:blipFill>
                <a:blip r:embed="rId5"/>
                <a:stretch>
                  <a:fillRect l="-18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4014630" y="1600201"/>
            <a:ext cx="10049151" cy="11903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298953" y="2538894"/>
            <a:ext cx="2462639" cy="1018479"/>
            <a:chOff x="22440" y="31731"/>
            <a:chExt cx="664573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610119" cy="159855"/>
              <a:chOff x="31572" y="60276"/>
              <a:chExt cx="85844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68543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99859" y="31731"/>
              <a:ext cx="487154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HĐ3.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383014"/>
                  </p:ext>
                </p:extLst>
              </p:nvPr>
            </p:nvGraphicFramePr>
            <p:xfrm>
              <a:off x="14248544" y="11131419"/>
              <a:ext cx="9581322" cy="2092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81322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16129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Định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lí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sin.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Trong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tam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5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5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 </a:t>
                          </a: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383014"/>
                  </p:ext>
                </p:extLst>
              </p:nvPr>
            </p:nvGraphicFramePr>
            <p:xfrm>
              <a:off x="14248544" y="11131419"/>
              <a:ext cx="9581322" cy="2092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81322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2092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4" t="-7849" r="-254" b="-5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01DF41B-3059-2855-A3DC-8388CDBA0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856" y="6324600"/>
            <a:ext cx="12481144" cy="708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/>
              <p:nvPr/>
            </p:nvSpPr>
            <p:spPr>
              <a:xfrm>
                <a:off x="13716000" y="1676400"/>
                <a:ext cx="10439400" cy="9458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MBC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𝑩𝑴</m:t>
                        </m:r>
                      </m:den>
                    </m:f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den>
                    </m:f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a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fr-FR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chắn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b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tứ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ABMC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0" y="1676400"/>
                <a:ext cx="10439400" cy="9458680"/>
              </a:xfrm>
              <a:prstGeom prst="rect">
                <a:avLst/>
              </a:prstGeom>
              <a:blipFill>
                <a:blip r:embed="rId8"/>
                <a:stretch>
                  <a:fillRect t="-1482" b="-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9586" y="1779219"/>
            <a:ext cx="46482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9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9" grpId="0" animBg="1"/>
      <p:bldP spid="7" grpId="0" animBg="1"/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số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 H.3.11) </a:t>
                </a:r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sin, ta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5"/>
                <a:stretch>
                  <a:fillRect l="-22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𝟐𝟒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≃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𝟐𝟏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blipFill>
                <a:blip r:embed="rId6"/>
                <a:stretch>
                  <a:fillRect l="-214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11783" y="2777007"/>
            <a:ext cx="3084873" cy="1018479"/>
            <a:chOff x="22440" y="31731"/>
            <a:chExt cx="609669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06801" cy="160779"/>
              <a:chOff x="31572" y="57432"/>
              <a:chExt cx="853779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84802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31731"/>
              <a:ext cx="444001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2.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4187B581-D5BD-E65D-3668-0E63D415B5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5334000"/>
            <a:ext cx="7010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/>
                  <a:t>. </a:t>
                </a:r>
                <a:r>
                  <a:rPr lang="en-US" b="1" dirty="0" err="1"/>
                  <a:t>Tính</a:t>
                </a:r>
                <a:r>
                  <a:rPr lang="en-US" b="1" dirty="0"/>
                  <a:t> số </a:t>
                </a:r>
                <a:r>
                  <a:rPr lang="en-US" b="1" dirty="0" err="1"/>
                  <a:t>đo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, </a:t>
                </a:r>
                <a:r>
                  <a:rPr lang="en-US" b="1" dirty="0" err="1"/>
                  <a:t>bán</a:t>
                </a:r>
                <a:r>
                  <a:rPr lang="en-US" b="1" dirty="0"/>
                  <a:t> </a:t>
                </a:r>
                <a:r>
                  <a:rPr lang="en-US" b="1" dirty="0" err="1"/>
                  <a:t>kính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tròn</a:t>
                </a:r>
                <a:r>
                  <a:rPr lang="en-US" b="1" dirty="0"/>
                  <a:t> </a:t>
                </a:r>
                <a:r>
                  <a:rPr lang="en-US" b="1" dirty="0" err="1"/>
                  <a:t>ngoại</a:t>
                </a:r>
                <a:r>
                  <a:rPr lang="en-US" b="1" dirty="0"/>
                  <a:t> </a:t>
                </a:r>
                <a:r>
                  <a:rPr lang="en-US" b="1" dirty="0" err="1"/>
                  <a:t>tiếp</a:t>
                </a:r>
                <a:r>
                  <a:rPr lang="en-US" b="1" dirty="0"/>
                  <a:t> và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còn</a:t>
                </a:r>
                <a:r>
                  <a:rPr lang="en-US" b="1" dirty="0"/>
                  <a:t> </a:t>
                </a:r>
                <a:r>
                  <a:rPr lang="en-US" b="1" dirty="0" err="1"/>
                  <a:t>lại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.</a:t>
                </a:r>
              </a:p>
              <a:p>
                <a:pPr marL="0" indent="0" algn="ctr">
                  <a:buNone/>
                </a:pPr>
                <a:r>
                  <a:rPr lang="en-US" b="1" dirty="0" err="1">
                    <a:solidFill>
                      <a:srgbClr val="FF0000"/>
                    </a:solidFill>
                  </a:rPr>
                  <a:t>Giải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ta </a:t>
                </a:r>
                <a:r>
                  <a:rPr lang="en-US" b="1" dirty="0" err="1"/>
                  <a:t>có</a:t>
                </a:r>
                <a:r>
                  <a:rPr lang="en-US" b="1" dirty="0"/>
                  <a:t>: 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b="1" i="1" dirty="0"/>
              </a:p>
              <a:p>
                <a:pPr marL="0" indent="0">
                  <a:buNone/>
                </a:pPr>
                <a:endParaRPr lang="en-US" b="1" i="1" dirty="0"/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3"/>
                <a:stretch>
                  <a:fillRect l="-2083" r="-233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32890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11783" y="2732173"/>
            <a:ext cx="4322215" cy="782181"/>
            <a:chOff x="22440" y="20224"/>
            <a:chExt cx="991272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991272" cy="160779"/>
              <a:chOff x="31572" y="57432"/>
              <a:chExt cx="1394736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1225759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1341" y="20224"/>
              <a:ext cx="783797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2.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8E84C-37CC-7A66-5921-0A02F4ECDC86}"/>
                  </a:ext>
                </a:extLst>
              </p:cNvPr>
              <p:cNvSpPr txBox="1"/>
              <p:nvPr/>
            </p:nvSpPr>
            <p:spPr>
              <a:xfrm>
                <a:off x="12150780" y="3514354"/>
                <a:ext cx="12195110" cy="3075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3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43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𝒔𝒊𝒏</m:t>
                                  </m:r>
                                </m:fName>
                                <m:e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𝑪</m:t>
                                  </m:r>
                                </m:e>
                              </m:func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𝒄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𝑩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𝟖</m:t>
                                      </m:r>
                                    </m:e>
                                  </m:func>
                                  <m:sSup>
                                    <m:sSup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≃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𝟔𝟐</m:t>
                              </m:r>
                            </m:e>
                            <m:e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𝟖</m:t>
                                      </m:r>
                                    </m:e>
                                  </m:func>
                                  <m:sSup>
                                    <m:sSup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𝟎𝟔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8E84C-37CC-7A66-5921-0A02F4ECD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0780" y="3514354"/>
                <a:ext cx="12195110" cy="3075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25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0"/>
            <a:ext cx="23164800" cy="2311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  <a:p>
            <a:r>
              <a:rPr lang="en-US" b="1" dirty="0" err="1"/>
              <a:t>Việc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và số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số </a:t>
            </a:r>
            <a:r>
              <a:rPr lang="en-US" b="1" dirty="0" err="1"/>
              <a:t>yếu</a:t>
            </a:r>
            <a:r>
              <a:rPr lang="en-US" b="1" dirty="0"/>
              <a:t> </a:t>
            </a:r>
            <a:r>
              <a:rPr lang="en-US" b="1" dirty="0" err="1"/>
              <a:t>tố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gọi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giải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4343400"/>
                <a:ext cx="11987308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 err="1"/>
                  <a:t>Giải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𝟏𝟒</m:t>
                    </m:r>
                  </m:oMath>
                </a14:m>
                <a:r>
                  <a:rPr lang="en-US" b="1" dirty="0"/>
                  <a:t> và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4343400"/>
                <a:ext cx="11987308" cy="9159876"/>
              </a:xfrm>
              <a:prstGeom prst="rect">
                <a:avLst/>
              </a:prstGeom>
              <a:blipFill>
                <a:blip r:embed="rId5"/>
                <a:stretch>
                  <a:fillRect l="-22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4343400"/>
                <a:ext cx="11630891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Giải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r>
                  <a:rPr lang="en-US" b="1" dirty="0"/>
                  <a:t>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4343400"/>
                <a:ext cx="11630891" cy="9159876"/>
              </a:xfrm>
              <a:prstGeom prst="rect">
                <a:avLst/>
              </a:prstGeom>
              <a:blipFill>
                <a:blip r:embed="rId6"/>
                <a:stretch>
                  <a:fillRect l="-2148" t="-219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34392" y="4305301"/>
            <a:ext cx="3097209" cy="782181"/>
            <a:chOff x="22440" y="20224"/>
            <a:chExt cx="710325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71520" cy="160779"/>
              <a:chOff x="31572" y="57432"/>
              <a:chExt cx="944840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775863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1341" y="20224"/>
              <a:ext cx="551424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3.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Screen Recording 19">
            <a:hlinkClick r:id="" action="ppaction://media"/>
            <a:extLst>
              <a:ext uri="{FF2B5EF4-FFF2-40B4-BE49-F238E27FC236}">
                <a16:creationId xmlns:a16="http://schemas.microsoft.com/office/drawing/2014/main" id="{9A35C233-52BF-AC3F-2DE0-1A49E089B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" y="6981718"/>
            <a:ext cx="11620499" cy="66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819400"/>
                <a:ext cx="11987308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𝟑𝟐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>
                    <a:solidFill>
                      <a:srgbClr val="FF0000"/>
                    </a:solidFill>
                  </a:rPr>
                  <a:t>Giải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func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𝟐𝟖𝟗𝟖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𝟓𝟑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𝒔𝒊𝒏𝑩</m:t>
                        </m:r>
                      </m:den>
                    </m:f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819400"/>
                <a:ext cx="11987308" cy="10683876"/>
              </a:xfrm>
              <a:prstGeom prst="rect">
                <a:avLst/>
              </a:prstGeom>
              <a:blipFill>
                <a:blip r:embed="rId3"/>
                <a:stretch>
                  <a:fillRect l="-2083" r="-137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/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𝟓𝟗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dirty="0"/>
                  <a:t> .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′+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′.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sz="5400" b="1" dirty="0" err="1">
                    <a:solidFill>
                      <a:srgbClr val="FF0000"/>
                    </a:solidFill>
                  </a:rPr>
                  <a:t>Chú</a:t>
                </a:r>
                <a:r>
                  <a:rPr lang="en-US" sz="5400" b="1" dirty="0">
                    <a:solidFill>
                      <a:srgbClr val="FF0000"/>
                    </a:solidFill>
                  </a:rPr>
                  <a:t> ý. </a:t>
                </a:r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, sin và </a:t>
                </a:r>
                <a:r>
                  <a:rPr lang="en-US" b="1" dirty="0" err="1"/>
                  <a:t>sử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máy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cầm</a:t>
                </a:r>
                <a:r>
                  <a:rPr lang="en-US" b="1" dirty="0"/>
                  <a:t> </a:t>
                </a:r>
                <a:r>
                  <a:rPr lang="en-US" b="1" dirty="0" err="1"/>
                  <a:t>tay</a:t>
                </a:r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:r>
                  <a:rPr lang="en-US" b="1" dirty="0" err="1"/>
                  <a:t>thể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(</a:t>
                </a:r>
                <a:r>
                  <a:rPr lang="en-US" b="1" dirty="0" err="1"/>
                  <a:t>gần</a:t>
                </a:r>
                <a:r>
                  <a:rPr lang="en-US" b="1" dirty="0"/>
                  <a:t> </a:t>
                </a:r>
                <a:r>
                  <a:rPr lang="en-US" b="1" dirty="0" err="1"/>
                  <a:t>đúng</a:t>
                </a:r>
                <a:r>
                  <a:rPr lang="en-US" b="1" dirty="0"/>
                  <a:t>)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</a:t>
                </a:r>
                <a:r>
                  <a:rPr lang="en-US" b="1" dirty="0" err="1"/>
                  <a:t>một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:r>
                  <a:rPr lang="en-US" b="1" dirty="0" err="1"/>
                  <a:t>trong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trường</a:t>
                </a:r>
                <a:r>
                  <a:rPr lang="en-US" b="1" dirty="0"/>
                  <a:t> </a:t>
                </a:r>
                <a:r>
                  <a:rPr lang="en-US" b="1" dirty="0" err="1"/>
                  <a:t>hợp</a:t>
                </a:r>
                <a:r>
                  <a:rPr lang="en-US" b="1" dirty="0"/>
                  <a:t> </a:t>
                </a:r>
                <a:r>
                  <a:rPr lang="en-US" b="1" dirty="0" err="1"/>
                  <a:t>sau</a:t>
                </a:r>
                <a:r>
                  <a:rPr lang="en-US" b="1" dirty="0"/>
                  <a:t>: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hai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góc</a:t>
                </a:r>
                <a:r>
                  <a:rPr lang="en-US" b="1" dirty="0"/>
                  <a:t> xen </a:t>
                </a:r>
                <a:r>
                  <a:rPr lang="en-US" b="1" dirty="0" err="1"/>
                  <a:t>giữa</a:t>
                </a:r>
                <a:r>
                  <a:rPr lang="en-US" b="1" dirty="0"/>
                  <a:t>;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ba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;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một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hai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kề</a:t>
                </a:r>
                <a:r>
                  <a:rPr lang="en-US" b="1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blipFill>
                <a:blip r:embed="rId4"/>
                <a:stretch>
                  <a:fillRect l="-2514" r="-1676" b="-39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85850" y="2819400"/>
            <a:ext cx="4171952" cy="782181"/>
            <a:chOff x="22440" y="20224"/>
            <a:chExt cx="909715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909715" cy="160779"/>
              <a:chOff x="31572" y="57432"/>
              <a:chExt cx="127998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111100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76532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3.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89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08C62C3-3138-4092-86C2-85A1567C6E78}"/>
              </a:ext>
            </a:extLst>
          </p:cNvPr>
          <p:cNvGrpSpPr/>
          <p:nvPr/>
        </p:nvGrpSpPr>
        <p:grpSpPr>
          <a:xfrm>
            <a:off x="148770" y="1828800"/>
            <a:ext cx="23798723" cy="11742140"/>
            <a:chOff x="1447797" y="1793807"/>
            <a:chExt cx="23798723" cy="117421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17C9077-2F0E-4830-9CBB-2CF87E745444}"/>
                </a:ext>
              </a:extLst>
            </p:cNvPr>
            <p:cNvGrpSpPr/>
            <p:nvPr/>
          </p:nvGrpSpPr>
          <p:grpSpPr>
            <a:xfrm>
              <a:off x="1447797" y="1793807"/>
              <a:ext cx="23798723" cy="11742140"/>
              <a:chOff x="1447797" y="1793807"/>
              <a:chExt cx="23798723" cy="1174214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585465" y="1797127"/>
                <a:ext cx="23661055" cy="11738820"/>
                <a:chOff x="-3529363" y="3448230"/>
                <a:chExt cx="23661055" cy="11738820"/>
              </a:xfrm>
            </p:grpSpPr>
            <p:sp>
              <p:nvSpPr>
                <p:cNvPr id="70" name="Right Triangle 69"/>
                <p:cNvSpPr/>
                <p:nvPr/>
              </p:nvSpPr>
              <p:spPr>
                <a:xfrm flipH="1">
                  <a:off x="8958821" y="3486542"/>
                  <a:ext cx="193377" cy="212342"/>
                </a:xfrm>
                <a:prstGeom prst="rtTriangle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-3529363" y="3448230"/>
                  <a:ext cx="23661055" cy="11738820"/>
                  <a:chOff x="-3529363" y="3448230"/>
                  <a:chExt cx="23661055" cy="11738820"/>
                </a:xfrm>
              </p:grpSpPr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-3529363" y="3657264"/>
                    <a:ext cx="23661055" cy="11529786"/>
                  </a:xfrm>
                  <a:prstGeom prst="roundRect">
                    <a:avLst>
                      <a:gd name="adj" fmla="val 2127"/>
                    </a:avLst>
                  </a:prstGeom>
                  <a:solidFill>
                    <a:schemeClr val="bg1"/>
                  </a:solidFill>
                  <a:ln w="28575">
                    <a:solidFill>
                      <a:srgbClr val="0999C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18000" rIns="36000" bIns="18000" rtlCol="0" anchor="ctr"/>
                  <a:lstStyle/>
                  <a:p>
                    <a:pPr algn="ctr"/>
                    <a:endParaRPr lang="en-US" sz="4600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5759299" y="3448230"/>
                    <a:ext cx="3890809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5400" b="1" cap="all" dirty="0">
                        <a:ln w="0"/>
                        <a:solidFill>
                          <a:schemeClr val="bg1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CHƯƠNG I</a:t>
                    </a:r>
                  </a:p>
                </p:txBody>
              </p:sp>
            </p:grpSp>
          </p:grpSp>
          <p:sp>
            <p:nvSpPr>
              <p:cNvPr id="74" name="Right Triangle 73"/>
              <p:cNvSpPr/>
              <p:nvPr/>
            </p:nvSpPr>
            <p:spPr>
              <a:xfrm flipH="1">
                <a:off x="7921388" y="1793819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 Same Side Corner Rectangle 95"/>
              <p:cNvSpPr/>
              <p:nvPr/>
            </p:nvSpPr>
            <p:spPr>
              <a:xfrm flipV="1">
                <a:off x="4731544" y="1793807"/>
                <a:ext cx="15994855" cy="1181261"/>
              </a:xfrm>
              <a:prstGeom prst="round2SameRect">
                <a:avLst>
                  <a:gd name="adj1" fmla="val 6458"/>
                  <a:gd name="adj2" fmla="val 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850021" y="1953929"/>
                <a:ext cx="157168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CHƯƠNG </a:t>
                </a:r>
                <a:r>
                  <a:rPr lang="en-US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II</a:t>
                </a:r>
                <a:r>
                  <a:rPr lang="vi-VN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I. </a:t>
                </a:r>
                <a:r>
                  <a:rPr lang="en-US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 THỨC LƯỢNG TRONG TAM GIÁC</a:t>
                </a:r>
                <a:endParaRPr lang="vi-VN" sz="48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4" name="Picture 5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1230" y="2975075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467544" y="4114018"/>
                <a:ext cx="13632086" cy="8332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0" tIns="45705" rIns="91410" bIns="45705"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6" name="Group 60"/>
              <p:cNvGrpSpPr/>
              <p:nvPr/>
            </p:nvGrpSpPr>
            <p:grpSpPr>
              <a:xfrm>
                <a:off x="1447801" y="5440128"/>
                <a:ext cx="6671156" cy="1078079"/>
                <a:chOff x="7459670" y="7262101"/>
                <a:chExt cx="6671929" cy="1078204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9092456" y="7262101"/>
                  <a:ext cx="5039143" cy="8157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47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CÔSIN</a:t>
                  </a:r>
                </a:p>
              </p:txBody>
            </p:sp>
            <p:grpSp>
              <p:nvGrpSpPr>
                <p:cNvPr id="58" name="Group 26"/>
                <p:cNvGrpSpPr/>
                <p:nvPr/>
              </p:nvGrpSpPr>
              <p:grpSpPr>
                <a:xfrm>
                  <a:off x="7459670" y="7311861"/>
                  <a:ext cx="1451595" cy="1028444"/>
                  <a:chOff x="7459669" y="7769061"/>
                  <a:chExt cx="1439611" cy="1028444"/>
                </a:xfrm>
              </p:grpSpPr>
              <p:sp>
                <p:nvSpPr>
                  <p:cNvPr id="59" name="Isosceles Triangle 44"/>
                  <p:cNvSpPr/>
                  <p:nvPr/>
                </p:nvSpPr>
                <p:spPr>
                  <a:xfrm rot="16200000">
                    <a:off x="7469936" y="8643550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60" name="Group 28"/>
                  <p:cNvGrpSpPr/>
                  <p:nvPr/>
                </p:nvGrpSpPr>
                <p:grpSpPr>
                  <a:xfrm>
                    <a:off x="7527680" y="7769061"/>
                    <a:ext cx="1371600" cy="765976"/>
                    <a:chOff x="7527680" y="7769061"/>
                    <a:chExt cx="1371600" cy="765976"/>
                  </a:xfrm>
                </p:grpSpPr>
                <p:sp>
                  <p:nvSpPr>
                    <p:cNvPr id="61" name="Round Same Side Corner Rectangle 60"/>
                    <p:cNvSpPr/>
                    <p:nvPr/>
                  </p:nvSpPr>
                  <p:spPr>
                    <a:xfrm rot="5400000">
                      <a:off x="7847720" y="7449021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7958807" y="7827069"/>
                      <a:ext cx="507514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p:txBody>
                </p:sp>
              </p:grpSp>
            </p:grpSp>
          </p:grpSp>
          <p:grpSp>
            <p:nvGrpSpPr>
              <p:cNvPr id="63" name="Group 67"/>
              <p:cNvGrpSpPr/>
              <p:nvPr/>
            </p:nvGrpSpPr>
            <p:grpSpPr>
              <a:xfrm>
                <a:off x="1516371" y="6574103"/>
                <a:ext cx="5288491" cy="824626"/>
                <a:chOff x="7528249" y="6284300"/>
                <a:chExt cx="5289107" cy="824721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9033507" y="6293319"/>
                  <a:ext cx="3783849" cy="8157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700" b="1" spc="-15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SIN</a:t>
                  </a:r>
                </a:p>
              </p:txBody>
            </p:sp>
            <p:grpSp>
              <p:nvGrpSpPr>
                <p:cNvPr id="78" name="Group 41"/>
                <p:cNvGrpSpPr/>
                <p:nvPr/>
              </p:nvGrpSpPr>
              <p:grpSpPr>
                <a:xfrm>
                  <a:off x="7528249" y="6284300"/>
                  <a:ext cx="1383018" cy="767698"/>
                  <a:chOff x="7527681" y="5303605"/>
                  <a:chExt cx="1371600" cy="767698"/>
                </a:xfrm>
              </p:grpSpPr>
              <p:sp>
                <p:nvSpPr>
                  <p:cNvPr id="79" name="Round Same Side Corner Rectangle 78"/>
                  <p:cNvSpPr/>
                  <p:nvPr/>
                </p:nvSpPr>
                <p:spPr>
                  <a:xfrm rot="5400000">
                    <a:off x="7847721" y="5019743"/>
                    <a:ext cx="731520" cy="1371600"/>
                  </a:xfrm>
                  <a:prstGeom prst="round2SameRect">
                    <a:avLst/>
                  </a:prstGeom>
                  <a:solidFill>
                    <a:srgbClr val="135F82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7918127" y="5303605"/>
                    <a:ext cx="507513" cy="7079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</a:t>
                    </a:r>
                  </a:p>
                </p:txBody>
              </p:sp>
            </p:grpSp>
          </p:grpSp>
          <p:grpSp>
            <p:nvGrpSpPr>
              <p:cNvPr id="81" name="Group 74"/>
              <p:cNvGrpSpPr/>
              <p:nvPr/>
            </p:nvGrpSpPr>
            <p:grpSpPr>
              <a:xfrm>
                <a:off x="1447800" y="9053044"/>
                <a:ext cx="13912377" cy="961627"/>
                <a:chOff x="7459670" y="7909810"/>
                <a:chExt cx="13913990" cy="961739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8900530" y="7954517"/>
                  <a:ext cx="12473130" cy="8157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4700" b="1" dirty="0">
                      <a:solidFill>
                        <a:srgbClr val="24245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7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CÔNG THỨC TÍNH DIỆN TÍCH TAM GIÁC</a:t>
                  </a:r>
                </a:p>
              </p:txBody>
            </p:sp>
            <p:grpSp>
              <p:nvGrpSpPr>
                <p:cNvPr id="83" name="Group 44"/>
                <p:cNvGrpSpPr/>
                <p:nvPr/>
              </p:nvGrpSpPr>
              <p:grpSpPr>
                <a:xfrm>
                  <a:off x="7459670" y="7909810"/>
                  <a:ext cx="1392615" cy="961739"/>
                  <a:chOff x="7459669" y="5471410"/>
                  <a:chExt cx="1381118" cy="961739"/>
                </a:xfrm>
              </p:grpSpPr>
              <p:sp>
                <p:nvSpPr>
                  <p:cNvPr id="84" name="Isosceles Triangle 44"/>
                  <p:cNvSpPr/>
                  <p:nvPr/>
                </p:nvSpPr>
                <p:spPr>
                  <a:xfrm rot="16200000">
                    <a:off x="7469936" y="6279194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5" name="Group 46"/>
                  <p:cNvGrpSpPr/>
                  <p:nvPr/>
                </p:nvGrpSpPr>
                <p:grpSpPr>
                  <a:xfrm>
                    <a:off x="7469187" y="5471410"/>
                    <a:ext cx="1371600" cy="775707"/>
                    <a:chOff x="7469187" y="5471410"/>
                    <a:chExt cx="1371600" cy="775707"/>
                  </a:xfrm>
                </p:grpSpPr>
                <p:sp>
                  <p:nvSpPr>
                    <p:cNvPr id="86" name="Round Same Side Corner Rectangle 85"/>
                    <p:cNvSpPr/>
                    <p:nvPr/>
                  </p:nvSpPr>
                  <p:spPr>
                    <a:xfrm rot="5400000">
                      <a:off x="7789227" y="5195557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7958808" y="5471410"/>
                      <a:ext cx="507513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47" name="Group 67"/>
              <p:cNvGrpSpPr/>
              <p:nvPr/>
            </p:nvGrpSpPr>
            <p:grpSpPr>
              <a:xfrm>
                <a:off x="1447797" y="7779763"/>
                <a:ext cx="13196489" cy="1024437"/>
                <a:chOff x="7459668" y="6321794"/>
                <a:chExt cx="17061982" cy="1024553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561556" y="6321809"/>
                  <a:ext cx="14960094" cy="8157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700" b="1" spc="-15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 TAM GIÁC VÀ ỨNG DỤNG THỰC TẾ</a:t>
                  </a:r>
                </a:p>
              </p:txBody>
            </p:sp>
            <p:grpSp>
              <p:nvGrpSpPr>
                <p:cNvPr id="49" name="Group 32"/>
                <p:cNvGrpSpPr/>
                <p:nvPr/>
              </p:nvGrpSpPr>
              <p:grpSpPr>
                <a:xfrm>
                  <a:off x="7459668" y="6321794"/>
                  <a:ext cx="1876588" cy="1024553"/>
                  <a:chOff x="7459669" y="5341099"/>
                  <a:chExt cx="1861096" cy="1024553"/>
                </a:xfrm>
              </p:grpSpPr>
              <p:sp>
                <p:nvSpPr>
                  <p:cNvPr id="50" name="Isosceles Triangle 44"/>
                  <p:cNvSpPr/>
                  <p:nvPr/>
                </p:nvSpPr>
                <p:spPr>
                  <a:xfrm rot="16200000">
                    <a:off x="7469936" y="6211697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51" name="Group 41"/>
                  <p:cNvGrpSpPr/>
                  <p:nvPr/>
                </p:nvGrpSpPr>
                <p:grpSpPr>
                  <a:xfrm>
                    <a:off x="7544819" y="5341099"/>
                    <a:ext cx="1775946" cy="788557"/>
                    <a:chOff x="7544819" y="5341099"/>
                    <a:chExt cx="1775946" cy="788557"/>
                  </a:xfrm>
                </p:grpSpPr>
                <p:sp>
                  <p:nvSpPr>
                    <p:cNvPr id="52" name="Round Same Side Corner Rectangle 51"/>
                    <p:cNvSpPr/>
                    <p:nvPr/>
                  </p:nvSpPr>
                  <p:spPr>
                    <a:xfrm rot="5400000">
                      <a:off x="8038513" y="4847405"/>
                      <a:ext cx="788557" cy="1775946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8092889" y="5381389"/>
                      <a:ext cx="656098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p:txBody>
                </p:sp>
              </p:grpSp>
            </p:grpSp>
          </p:grpSp>
          <p:sp>
            <p:nvSpPr>
              <p:cNvPr id="68" name="TextBox 67"/>
              <p:cNvSpPr txBox="1"/>
              <p:nvPr/>
            </p:nvSpPr>
            <p:spPr>
              <a:xfrm>
                <a:off x="1941417" y="12402773"/>
                <a:ext cx="530915" cy="707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103" name="Google Shape;122;p14">
              <a:extLst>
                <a:ext uri="{FF2B5EF4-FFF2-40B4-BE49-F238E27FC236}">
                  <a16:creationId xmlns:a16="http://schemas.microsoft.com/office/drawing/2014/main" id="{FAF7E6E7-D68E-4774-9801-54F6529B128E}"/>
                </a:ext>
              </a:extLst>
            </p:cNvPr>
            <p:cNvSpPr/>
            <p:nvPr/>
          </p:nvSpPr>
          <p:spPr>
            <a:xfrm>
              <a:off x="3165290" y="3009806"/>
              <a:ext cx="4418523" cy="882637"/>
            </a:xfrm>
            <a:prstGeom prst="rect">
              <a:avLst/>
            </a:prstGeom>
            <a:noFill/>
            <a:ln>
              <a:noFill/>
            </a:ln>
            <a:effectLst>
              <a:outerShdw blurRad="152400" dist="317500" dir="5400000" sx="90000" sy="-19000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  <a:scene3d>
                <a:camera prst="orthographicFront"/>
                <a:lightRig rig="threePt" dir="t"/>
              </a:scene3d>
              <a:sp3d prstMaterial="metal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FF0000"/>
                  </a:solidFill>
                  <a:effectLst>
                    <a:glow rad="76200">
                      <a:srgbClr val="FFFF00">
                        <a:alpha val="47000"/>
                      </a:srgbClr>
                    </a:glow>
                    <a:outerShdw blurRad="50800" dist="38100" dir="18900000" algn="bl" rotWithShape="0">
                      <a:srgbClr val="0000CC">
                        <a:alpha val="40000"/>
                      </a:srgbClr>
                    </a:outerShdw>
                  </a:effectLst>
                  <a:latin typeface="Bahnschrift SemiBold SemiConden" panose="020B0502040204020203" pitchFamily="34" charset="0"/>
                  <a:sym typeface="Baumans"/>
                </a:rPr>
                <a:t>TOÁN ĐẠI SỐ  </a:t>
              </a:r>
              <a:endParaRPr sz="6000" dirty="0">
                <a:solidFill>
                  <a:srgbClr val="FF0000"/>
                </a:solidFill>
                <a:effectLst>
                  <a:glow rad="76200">
                    <a:srgbClr val="FFFF00">
                      <a:alpha val="47000"/>
                    </a:srgbClr>
                  </a:glow>
                  <a:outerShdw blurRad="50800" dist="38100" dir="18900000" algn="bl" rotWithShape="0">
                    <a:srgbClr val="0000CC">
                      <a:alpha val="40000"/>
                    </a:srgbClr>
                  </a:outerShdw>
                </a:effectLst>
                <a:latin typeface="Bahnschrift SemiBold SemiConden" panose="020B0502040204020203" pitchFamily="34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EC462C3-097E-478F-9154-33220765427C}"/>
                </a:ext>
              </a:extLst>
            </p:cNvPr>
            <p:cNvGrpSpPr/>
            <p:nvPr/>
          </p:nvGrpSpPr>
          <p:grpSpPr>
            <a:xfrm>
              <a:off x="4441592" y="3900043"/>
              <a:ext cx="1316269" cy="1323399"/>
              <a:chOff x="4902568" y="2922072"/>
              <a:chExt cx="1316269" cy="1323399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392A2278-170A-49E8-B48D-301797CCDF5E}"/>
                  </a:ext>
                </a:extLst>
              </p:cNvPr>
              <p:cNvGrpSpPr/>
              <p:nvPr/>
            </p:nvGrpSpPr>
            <p:grpSpPr>
              <a:xfrm>
                <a:off x="5015148" y="2971696"/>
                <a:ext cx="1175009" cy="1143519"/>
                <a:chOff x="5015148" y="2971695"/>
                <a:chExt cx="1175009" cy="1143520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4E1041DC-D475-450B-91E9-794165D6DE77}"/>
                    </a:ext>
                  </a:extLst>
                </p:cNvPr>
                <p:cNvSpPr/>
                <p:nvPr/>
              </p:nvSpPr>
              <p:spPr>
                <a:xfrm>
                  <a:off x="5015148" y="2971695"/>
                  <a:ext cx="1175009" cy="1143520"/>
                </a:xfrm>
                <a:prstGeom prst="ellipse">
                  <a:avLst/>
                </a:prstGeom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1BBB2B80-ECD5-421E-A4F7-BBA59D5C9CDF}"/>
                    </a:ext>
                  </a:extLst>
                </p:cNvPr>
                <p:cNvSpPr/>
                <p:nvPr/>
              </p:nvSpPr>
              <p:spPr>
                <a:xfrm>
                  <a:off x="5015148" y="2993775"/>
                  <a:ext cx="1091111" cy="1121440"/>
                </a:xfrm>
                <a:prstGeom prst="ellipse">
                  <a:avLst/>
                </a:prstGeom>
                <a:solidFill>
                  <a:srgbClr val="3333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Google Shape;123;p14">
                <a:extLst>
                  <a:ext uri="{FF2B5EF4-FFF2-40B4-BE49-F238E27FC236}">
                    <a16:creationId xmlns:a16="http://schemas.microsoft.com/office/drawing/2014/main" id="{F38EB064-8955-4FC1-9AF5-C49985002268}"/>
                  </a:ext>
                </a:extLst>
              </p:cNvPr>
              <p:cNvSpPr txBox="1"/>
              <p:nvPr/>
            </p:nvSpPr>
            <p:spPr>
              <a:xfrm>
                <a:off x="4902568" y="2922072"/>
                <a:ext cx="1316269" cy="1323399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>
                    <a:solidFill>
                      <a:schemeClr val="bg1"/>
                    </a:solidFill>
                    <a:latin typeface="Yu Gothic UI Semilight" panose="020B0400000000000000" pitchFamily="34" charset="-128"/>
                    <a:ea typeface="Yu Gothic UI Semilight" panose="020B0400000000000000" pitchFamily="34" charset="-128"/>
                  </a:rPr>
                  <a:t>➉</a:t>
                </a:r>
                <a:endParaRPr sz="8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E93CD5-DF59-40D6-86A3-C22A2276DF2D}"/>
              </a:ext>
            </a:extLst>
          </p:cNvPr>
          <p:cNvGrpSpPr/>
          <p:nvPr/>
        </p:nvGrpSpPr>
        <p:grpSpPr>
          <a:xfrm>
            <a:off x="6112487" y="3208277"/>
            <a:ext cx="17795896" cy="1339979"/>
            <a:chOff x="6112487" y="3208277"/>
            <a:chExt cx="17795896" cy="133997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F6311BF-A4CF-4E55-85D0-0A86514BB33B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E248C2BE-8566-4C92-B9DC-0F7EBDD76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15" name="TextBox 321">
                <a:extLst>
                  <a:ext uri="{FF2B5EF4-FFF2-40B4-BE49-F238E27FC236}">
                    <a16:creationId xmlns:a16="http://schemas.microsoft.com/office/drawing/2014/main" id="{EFE5FD9A-8DAE-41E9-BE5B-4B8636094028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4F8E6D-9818-48E0-9A9E-B9B390FB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DDB460-CB8B-421C-A224-7CE97E17D46C}"/>
              </a:ext>
            </a:extLst>
          </p:cNvPr>
          <p:cNvSpPr txBox="1"/>
          <p:nvPr/>
        </p:nvSpPr>
        <p:spPr>
          <a:xfrm>
            <a:off x="8271383" y="3439119"/>
            <a:ext cx="11494478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ound Same Side Corner Rectangle 85">
            <a:extLst>
              <a:ext uri="{FF2B5EF4-FFF2-40B4-BE49-F238E27FC236}">
                <a16:creationId xmlns:a16="http://schemas.microsoft.com/office/drawing/2014/main" id="{27F7A6BB-140D-4BDD-8524-4674AF23FC99}"/>
              </a:ext>
            </a:extLst>
          </p:cNvPr>
          <p:cNvSpPr/>
          <p:nvPr/>
        </p:nvSpPr>
        <p:spPr>
          <a:xfrm rot="5400000">
            <a:off x="501012" y="10042645"/>
            <a:ext cx="731435" cy="1382858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EE3911D-5EB0-44F2-ADDB-EE4737CF3D7E}"/>
              </a:ext>
            </a:extLst>
          </p:cNvPr>
          <p:cNvSpPr txBox="1"/>
          <p:nvPr/>
        </p:nvSpPr>
        <p:spPr>
          <a:xfrm>
            <a:off x="668940" y="10324175"/>
            <a:ext cx="511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94" name="Round Same Side Corner Rectangle 85">
            <a:extLst>
              <a:ext uri="{FF2B5EF4-FFF2-40B4-BE49-F238E27FC236}">
                <a16:creationId xmlns:a16="http://schemas.microsoft.com/office/drawing/2014/main" id="{8510BD55-75D2-432F-8E1B-8B7BE03ECBC3}"/>
              </a:ext>
            </a:extLst>
          </p:cNvPr>
          <p:cNvSpPr/>
          <p:nvPr/>
        </p:nvSpPr>
        <p:spPr>
          <a:xfrm rot="5400000">
            <a:off x="484077" y="11177177"/>
            <a:ext cx="731435" cy="1382858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DECEA38-9372-4738-9A7F-078D4FA5A23B}"/>
              </a:ext>
            </a:extLst>
          </p:cNvPr>
          <p:cNvSpPr txBox="1"/>
          <p:nvPr/>
        </p:nvSpPr>
        <p:spPr>
          <a:xfrm>
            <a:off x="652005" y="11458707"/>
            <a:ext cx="511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1557DD1-56C7-4CB9-B967-873E35FA6058}"/>
              </a:ext>
            </a:extLst>
          </p:cNvPr>
          <p:cNvSpPr/>
          <p:nvPr/>
        </p:nvSpPr>
        <p:spPr>
          <a:xfrm>
            <a:off x="1606398" y="10301143"/>
            <a:ext cx="283122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70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CB2E3EC-097D-421C-90FC-12E5943BC7BF}"/>
              </a:ext>
            </a:extLst>
          </p:cNvPr>
          <p:cNvSpPr/>
          <p:nvPr/>
        </p:nvSpPr>
        <p:spPr>
          <a:xfrm>
            <a:off x="1691064" y="11435667"/>
            <a:ext cx="7378943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70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221842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94" grpId="0" animBg="1"/>
      <p:bldP spid="95" grpId="0"/>
      <p:bldP spid="97" grpId="0"/>
      <p:bldP spid="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9" y="2819400"/>
            <a:ext cx="11987308" cy="106838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i="1" dirty="0" err="1"/>
              <a:t>tình</a:t>
            </a:r>
            <a:r>
              <a:rPr lang="en-US" b="1" i="1" dirty="0"/>
              <a:t> </a:t>
            </a:r>
            <a:r>
              <a:rPr lang="en-US" b="1" i="1" dirty="0" err="1"/>
              <a:t>huống</a:t>
            </a:r>
            <a:r>
              <a:rPr lang="en-US" b="1" i="1" dirty="0"/>
              <a:t> </a:t>
            </a:r>
            <a:r>
              <a:rPr lang="en-US" b="1" i="1" dirty="0" err="1"/>
              <a:t>mở</a:t>
            </a:r>
            <a:r>
              <a:rPr lang="en-US" b="1" i="1" dirty="0"/>
              <a:t> </a:t>
            </a:r>
            <a:r>
              <a:rPr lang="en-US" b="1" i="1" dirty="0" err="1"/>
              <a:t>đầu</a:t>
            </a:r>
            <a:r>
              <a:rPr lang="en-US" b="1" dirty="0"/>
              <a:t>,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bước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, ta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tiến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 </a:t>
            </a:r>
            <a:r>
              <a:rPr lang="en-US" b="1" dirty="0" err="1"/>
              <a:t>hồ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Kiếm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(H.3.12):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1.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, </a:t>
            </a:r>
            <a:r>
              <a:rPr lang="en-US" b="1" dirty="0" err="1"/>
              <a:t>đặt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yại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 và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B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AB.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2.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Đứng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A,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và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B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gpcs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bởi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3.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Đứng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B,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A và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bởi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 err="1">
                    <a:solidFill>
                      <a:srgbClr val="FF0000"/>
                    </a:solidFill>
                  </a:rPr>
                  <a:t>Bước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 4.</a:t>
                </a:r>
                <a:r>
                  <a:rPr lang="en-US" b="1" dirty="0"/>
                  <a:t> </a:t>
                </a:r>
                <a:r>
                  <a:rPr lang="en-US" b="1" dirty="0" err="1"/>
                  <a:t>Gọi</a:t>
                </a:r>
                <a:r>
                  <a:rPr lang="en-US" b="1" dirty="0"/>
                  <a:t> C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vị</a:t>
                </a:r>
                <a:r>
                  <a:rPr lang="en-US" b="1" dirty="0"/>
                  <a:t> </a:t>
                </a:r>
                <a:r>
                  <a:rPr lang="en-US" b="1" dirty="0" err="1"/>
                  <a:t>trí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</a:t>
                </a:r>
                <a:r>
                  <a:rPr lang="en-US" b="1" dirty="0" err="1"/>
                  <a:t>Tháp</a:t>
                </a:r>
                <a:r>
                  <a:rPr lang="en-US" b="1" dirty="0"/>
                  <a:t> </a:t>
                </a:r>
                <a:r>
                  <a:rPr lang="en-US" b="1" dirty="0" err="1"/>
                  <a:t>Rùa</a:t>
                </a:r>
                <a:r>
                  <a:rPr lang="en-US" b="1" dirty="0"/>
                  <a:t>. </a:t>
                </a:r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để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blipFill>
                <a:blip r:embed="rId3"/>
                <a:stretch>
                  <a:fillRect l="-2148" t="-18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85850" y="2819400"/>
            <a:ext cx="3181349" cy="782181"/>
            <a:chOff x="22440" y="20224"/>
            <a:chExt cx="693709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93709" cy="160779"/>
              <a:chOff x="31572" y="57432"/>
              <a:chExt cx="976060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07083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499467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Hình ảnh 162">
            <a:extLst>
              <a:ext uri="{FF2B5EF4-FFF2-40B4-BE49-F238E27FC236}">
                <a16:creationId xmlns:a16="http://schemas.microsoft.com/office/drawing/2014/main" id="{031DDCC8-1139-46ED-AAAB-2D118F65E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7290" y="4876800"/>
            <a:ext cx="10907110" cy="83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2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2255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r>
              <a:rPr lang="en-US" b="1" dirty="0"/>
              <a:t>Ta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diện</a:t>
            </a:r>
            <a:r>
              <a:rPr lang="en-US" b="1" dirty="0"/>
              <a:t> tích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và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</a:t>
            </a:r>
            <a:r>
              <a:rPr lang="en-US" b="1" dirty="0" err="1"/>
              <a:t>đáy</a:t>
            </a:r>
            <a:r>
              <a:rPr lang="en-US" b="1" dirty="0"/>
              <a:t> </a:t>
            </a:r>
            <a:r>
              <a:rPr lang="en-US" b="1" dirty="0" err="1"/>
              <a:t>tương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.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còn</a:t>
            </a:r>
            <a:r>
              <a:rPr lang="en-US" b="1" dirty="0"/>
              <a:t> </a:t>
            </a:r>
            <a:r>
              <a:rPr lang="en-US" b="1" dirty="0" err="1"/>
              <a:t>công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diện</a:t>
            </a:r>
            <a:r>
              <a:rPr lang="en-US" b="1" dirty="0"/>
              <a:t> tích tam </a:t>
            </a:r>
            <a:r>
              <a:rPr lang="en-US" b="1" dirty="0" err="1"/>
              <a:t>giác</a:t>
            </a:r>
            <a:r>
              <a:rPr lang="en-US" b="1" dirty="0"/>
              <a:t> hay </a:t>
            </a:r>
            <a:r>
              <a:rPr lang="en-US" b="1" dirty="0" err="1"/>
              <a:t>không</a:t>
            </a:r>
            <a:r>
              <a:rPr lang="en-US" b="1" dirty="0"/>
              <a:t>?</a:t>
            </a:r>
          </a:p>
          <a:p>
            <a:endParaRPr lang="en-US" b="1" dirty="0"/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4343400"/>
                <a:ext cx="12034435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tâm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tròn</a:t>
                </a:r>
                <a:r>
                  <a:rPr lang="en-US" b="1" dirty="0"/>
                  <a:t> </a:t>
                </a:r>
                <a:r>
                  <a:rPr lang="en-US" b="1" dirty="0" err="1"/>
                  <a:t>nội</a:t>
                </a:r>
                <a:r>
                  <a:rPr lang="en-US" b="1" dirty="0"/>
                  <a:t> </a:t>
                </a:r>
                <a:r>
                  <a:rPr lang="en-US" b="1" dirty="0" err="1"/>
                  <a:t>tiếp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. </a:t>
                </a:r>
              </a:p>
              <a:p>
                <a:endParaRPr lang="en-US" b="1" i="1" dirty="0"/>
              </a:p>
              <a:p>
                <a:endParaRPr lang="en-US" b="1" i="1" dirty="0"/>
              </a:p>
              <a:p>
                <a:pPr lvl="0"/>
                <a:endParaRPr lang="en-US" b="1" dirty="0"/>
              </a:p>
              <a:p>
                <a:pPr lvl="0"/>
                <a:r>
                  <a:rPr lang="en-US" b="1" dirty="0"/>
                  <a:t>a) </a:t>
                </a:r>
                <a:r>
                  <a:rPr lang="en-US" b="1" dirty="0" err="1"/>
                  <a:t>Nêu</a:t>
                </a:r>
                <a:r>
                  <a:rPr lang="en-US" b="1" dirty="0"/>
                  <a:t> </a:t>
                </a:r>
                <a:r>
                  <a:rPr lang="en-US" b="1" dirty="0" err="1"/>
                  <a:t>mối</a:t>
                </a:r>
                <a:r>
                  <a:rPr lang="en-US" b="1" dirty="0"/>
                  <a:t> </a:t>
                </a:r>
                <a:r>
                  <a:rPr lang="en-US" b="1" dirty="0" err="1"/>
                  <a:t>liên</a:t>
                </a:r>
                <a:r>
                  <a:rPr lang="en-US" b="1" dirty="0"/>
                  <a:t> </a:t>
                </a:r>
                <a:r>
                  <a:rPr lang="en-US" b="1" dirty="0" err="1"/>
                  <a:t>hệ</a:t>
                </a:r>
                <a:r>
                  <a:rPr lang="en-US" b="1" dirty="0"/>
                  <a:t> </a:t>
                </a:r>
                <a:r>
                  <a:rPr lang="en-US" b="1" dirty="0" err="1"/>
                  <a:t>giữa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và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:r>
                  <a:rPr lang="en-US" b="1" dirty="0" err="1"/>
                  <a:t>các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𝑰𝑩𝑪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𝑰𝑪𝑨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𝑰𝑨𝑩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 lvl="0"/>
                <a:r>
                  <a:rPr lang="en-US" b="1" dirty="0"/>
                  <a:t>b)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4343400"/>
                <a:ext cx="12034435" cy="9159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80017" y="4334242"/>
            <a:ext cx="11630891" cy="91598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111469" y="4334242"/>
            <a:ext cx="2546133" cy="78218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530140"/>
                  </p:ext>
                </p:extLst>
              </p:nvPr>
            </p:nvGraphicFramePr>
            <p:xfrm>
              <a:off x="14249400" y="5557604"/>
              <a:ext cx="9180873" cy="19090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80873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123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𝑝𝑟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𝑏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</a:t>
                          </a:r>
                          <a:endParaRPr 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530140"/>
                  </p:ext>
                </p:extLst>
              </p:nvPr>
            </p:nvGraphicFramePr>
            <p:xfrm>
              <a:off x="14249400" y="5557604"/>
              <a:ext cx="9180873" cy="19090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80873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19090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6" t="-6688" r="-265" b="-25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Screen Recording 44">
            <a:hlinkClick r:id="" action="ppaction://media"/>
            <a:extLst>
              <a:ext uri="{FF2B5EF4-FFF2-40B4-BE49-F238E27FC236}">
                <a16:creationId xmlns:a16="http://schemas.microsoft.com/office/drawing/2014/main" id="{D06EC772-6DBF-9F02-A805-30413FDC0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71" t="14894" r="7354" b="3782"/>
          <a:stretch/>
        </p:blipFill>
        <p:spPr>
          <a:xfrm>
            <a:off x="7315200" y="6096000"/>
            <a:ext cx="4724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cao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b="1" dirty="0"/>
                  <a:t>.</a:t>
                </a:r>
                <a:endParaRPr lang="en-US" b="1" i="1" dirty="0"/>
              </a:p>
              <a:p>
                <a:pPr lvl="0"/>
                <a:r>
                  <a:rPr lang="en-US" b="1" dirty="0"/>
                  <a:t>a) </a:t>
                </a:r>
                <a:r>
                  <a:rPr lang="en-US" b="1" dirty="0" err="1"/>
                  <a:t>Biểu</a:t>
                </a:r>
                <a:r>
                  <a:rPr lang="en-US" b="1" dirty="0"/>
                  <a:t> </a:t>
                </a:r>
                <a:r>
                  <a:rPr lang="en-US" b="1" dirty="0" err="1"/>
                  <a:t>thị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b="1" dirty="0"/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.</a:t>
                </a:r>
              </a:p>
              <a:p>
                <a:pPr lvl="0"/>
                <a:r>
                  <a:rPr lang="en-US" b="1" dirty="0"/>
                  <a:t>b) </a:t>
                </a:r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,​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.</a:t>
                </a:r>
              </a:p>
              <a:p>
                <a:endParaRPr lang="en-US" b="1" i="1" dirty="0"/>
              </a:p>
              <a:p>
                <a:pPr lvl="0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80017" y="2819400"/>
            <a:ext cx="11630891" cy="1067471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66800" y="2819400"/>
            <a:ext cx="2546133" cy="78218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5.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800239"/>
                  </p:ext>
                </p:extLst>
              </p:nvPr>
            </p:nvGraphicFramePr>
            <p:xfrm>
              <a:off x="12617622" y="5964294"/>
              <a:ext cx="11382927" cy="21924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82927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125730">
                    <a:tc>
                      <a:txBody>
                        <a:bodyPr/>
                        <a:lstStyle/>
                        <a:p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 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𝑺</m:t>
                                </m:r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𝒃𝒄</m:t>
                                </m:r>
                                <m:func>
                                  <m:func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</m:t>
                                    </m:r>
                                  </m:fName>
                                  <m: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𝑨</m:t>
                                    </m:r>
                                  </m:e>
                                </m:func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𝒂𝒄</m:t>
                                </m:r>
                                <m:func>
                                  <m:func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𝒔𝒊𝒏𝑩</m:t>
                                    </m:r>
                                  </m:fName>
                                  <m: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</m:e>
                                </m:func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𝒂𝒃𝒔𝒊𝒏𝑪</m:t>
                                </m:r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4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800239"/>
                  </p:ext>
                </p:extLst>
              </p:nvPr>
            </p:nvGraphicFramePr>
            <p:xfrm>
              <a:off x="12617622" y="5964294"/>
              <a:ext cx="11382927" cy="21924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82927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2192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4" t="-6094" r="-214" b="-1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Screen Recording 66">
            <a:hlinkClick r:id="" action="ppaction://media"/>
            <a:extLst>
              <a:ext uri="{FF2B5EF4-FFF2-40B4-BE49-F238E27FC236}">
                <a16:creationId xmlns:a16="http://schemas.microsoft.com/office/drawing/2014/main" id="{C040C002-719E-CA07-57A8-336DE2C84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7467600"/>
            <a:ext cx="10896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𝟏𝟓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b="1" i="1" dirty="0"/>
              </a:p>
              <a:p>
                <a:pPr lvl="0"/>
                <a:endParaRPr lang="en-US" b="1" dirty="0"/>
              </a:p>
              <a:p>
                <a:pPr lvl="0"/>
                <a:endParaRPr lang="en-US" b="1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(H.3.15)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b="1" dirty="0" err="1"/>
                  <a:t>Giải</a:t>
                </a:r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blipFill>
                <a:blip r:embed="rId6"/>
                <a:stretch>
                  <a:fillRect l="-2094" r="-193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533400" y="2848428"/>
            <a:ext cx="3657600" cy="782181"/>
            <a:chOff x="22440" y="2767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5.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3AB98-7556-4756-94C7-CB2F7E0315CD}"/>
              </a:ext>
            </a:extLst>
          </p:cNvPr>
          <p:cNvGrpSpPr/>
          <p:nvPr/>
        </p:nvGrpSpPr>
        <p:grpSpPr>
          <a:xfrm>
            <a:off x="12647645" y="2865682"/>
            <a:ext cx="4642502" cy="782181"/>
            <a:chOff x="22440" y="27674"/>
            <a:chExt cx="704698" cy="2007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E54922-CC51-4DE7-82E0-E28B70C7D232}"/>
                </a:ext>
              </a:extLst>
            </p:cNvPr>
            <p:cNvGrpSpPr/>
            <p:nvPr/>
          </p:nvGrpSpPr>
          <p:grpSpPr>
            <a:xfrm>
              <a:off x="22440" y="56989"/>
              <a:ext cx="704698" cy="160779"/>
              <a:chOff x="31572" y="57432"/>
              <a:chExt cx="991522" cy="198971"/>
            </a:xfrm>
          </p:grpSpPr>
          <p:sp>
            <p:nvSpPr>
              <p:cNvPr id="19" name="Arrow: Pentagon 18">
                <a:extLst>
                  <a:ext uri="{FF2B5EF4-FFF2-40B4-BE49-F238E27FC236}">
                    <a16:creationId xmlns:a16="http://schemas.microsoft.com/office/drawing/2014/main" id="{A2D9B891-3DE2-461A-A057-FC13FAE3DDF9}"/>
                  </a:ext>
                </a:extLst>
              </p:cNvPr>
              <p:cNvSpPr/>
              <p:nvPr/>
            </p:nvSpPr>
            <p:spPr>
              <a:xfrm>
                <a:off x="200549" y="57432"/>
                <a:ext cx="82254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AA7AC7B4-0785-45E3-9501-4BFEF6E6D56F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B057CB17-14BA-4FEC-B092-4F13D0EF6F56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TextBox 56">
              <a:extLst>
                <a:ext uri="{FF2B5EF4-FFF2-40B4-BE49-F238E27FC236}">
                  <a16:creationId xmlns:a16="http://schemas.microsoft.com/office/drawing/2014/main" id="{5D633E74-B19E-4DEE-B0B5-55605DB8D0CD}"/>
                </a:ext>
              </a:extLst>
            </p:cNvPr>
            <p:cNvSpPr txBox="1"/>
            <p:nvPr/>
          </p:nvSpPr>
          <p:spPr>
            <a:xfrm>
              <a:off x="188865" y="27674"/>
              <a:ext cx="538273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53CA9E-DC6D-C75B-24E3-B450C4E70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5248558"/>
            <a:ext cx="8229599" cy="28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1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  <a:endParaRPr lang="en-US" b="1" i="1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(H.3.15)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3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/>
                  <a:t>Chú ý.</a:t>
                </a:r>
                <a:r>
                  <a:rPr lang="en-US" b="1" dirty="0"/>
                  <a:t> Do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nên</a:t>
                </a:r>
                <a:r>
                  <a:rPr lang="en-US" b="1" dirty="0"/>
                  <a:t> </a:t>
                </a:r>
                <a:r>
                  <a:rPr lang="en-US" b="1" dirty="0" err="1"/>
                  <a:t>từ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br>
                  <a:rPr lang="en-US" b="1" dirty="0"/>
                </a:br>
                <a:r>
                  <a:rPr lang="en-US" b="1" dirty="0"/>
                  <a:t>  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 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đã</a:t>
                </a:r>
                <a:r>
                  <a:rPr lang="en-US" b="1" dirty="0"/>
                  <a:t>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. </a:t>
                </a:r>
                <a:r>
                  <a:rPr lang="en-US" b="1" dirty="0" err="1"/>
                  <a:t>Liệu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và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:r>
                  <a:rPr lang="en-US" b="1" dirty="0" err="1"/>
                  <a:t>được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hay </a:t>
                </a:r>
                <a:r>
                  <a:rPr lang="en-US" b="1" dirty="0" err="1"/>
                  <a:t>không</a:t>
                </a:r>
                <a:r>
                  <a:rPr lang="en-US" b="1" dirty="0"/>
                  <a:t>?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blipFill>
                <a:blip r:embed="rId4"/>
                <a:stretch>
                  <a:fillRect l="-2094" t="-102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66800" y="2848428"/>
            <a:ext cx="4760084" cy="782181"/>
            <a:chOff x="22440" y="27674"/>
            <a:chExt cx="722546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8270968"/>
                  </p:ext>
                </p:extLst>
              </p:nvPr>
            </p:nvGraphicFramePr>
            <p:xfrm>
              <a:off x="14333062" y="4863592"/>
              <a:ext cx="7924800" cy="1994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4800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22860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𝒂𝒃𝒄</m:t>
                                  </m:r>
                                </m:num>
                                <m:den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</a:t>
                          </a: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8270968"/>
                  </p:ext>
                </p:extLst>
              </p:nvPr>
            </p:nvGraphicFramePr>
            <p:xfrm>
              <a:off x="14333062" y="4863592"/>
              <a:ext cx="7924800" cy="1994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4800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19949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7" t="-7903" r="-307" b="-69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12725400" y="7234317"/>
            <a:ext cx="4760084" cy="78218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64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4. CÔNG THỨC TÍNH DIỆN TÍCH TAM GIÁC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3" y="2819400"/>
                <a:ext cx="10928308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Liệu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3" y="2819400"/>
                <a:ext cx="10928308" cy="10683876"/>
              </a:xfrm>
              <a:prstGeom prst="rect">
                <a:avLst/>
              </a:prstGeom>
              <a:blipFill>
                <a:blip r:embed="rId3"/>
                <a:stretch>
                  <a:fillRect l="-2284" r="-6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1316929" y="2819400"/>
            <a:ext cx="12793979" cy="1067471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278408" y="2819400"/>
            <a:ext cx="4760084" cy="78218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8723363"/>
                  </p:ext>
                </p:extLst>
              </p:nvPr>
            </p:nvGraphicFramePr>
            <p:xfrm>
              <a:off x="11887200" y="9715537"/>
              <a:ext cx="11469480" cy="18637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6948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Heron. 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.</a:t>
                          </a:r>
                          <a:endParaRPr lang="en-US" sz="4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8723363"/>
                  </p:ext>
                </p:extLst>
              </p:nvPr>
            </p:nvGraphicFramePr>
            <p:xfrm>
              <a:off x="11887200" y="9715537"/>
              <a:ext cx="11469480" cy="18637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6948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18637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6" t="-6515" r="-213" b="-15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/>
              <p:nvPr/>
            </p:nvSpPr>
            <p:spPr>
              <a:xfrm>
                <a:off x="157565" y="6547536"/>
                <a:ext cx="12034435" cy="6946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𝒄𝒐𝒔</m:t>
                                  </m:r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</m:func>
                        </m:e>
                      </m:rad>
                    </m:oMath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br>
                  <a:rPr lang="en-US" sz="4800" b="1" i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65" y="6547536"/>
                <a:ext cx="12034435" cy="6946582"/>
              </a:xfrm>
              <a:prstGeom prst="rect">
                <a:avLst/>
              </a:prstGeom>
              <a:blipFill>
                <a:blip r:embed="rId5"/>
                <a:stretch>
                  <a:fillRect t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/>
              <p:nvPr/>
            </p:nvSpPr>
            <p:spPr>
              <a:xfrm>
                <a:off x="11322245" y="2785070"/>
                <a:ext cx="12034435" cy="5746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br>
                  <a:rPr lang="en-US" sz="480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245" y="2785070"/>
                <a:ext cx="12034435" cy="5746701"/>
              </a:xfrm>
              <a:prstGeom prst="rect">
                <a:avLst/>
              </a:prstGeom>
              <a:blipFill>
                <a:blip r:embed="rId6"/>
                <a:stretch>
                  <a:fillRect r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11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29001-3C10-4FEF-981D-E260279A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05000"/>
            <a:ext cx="15849600" cy="8509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6A0871-71B1-40A3-B27C-9D619C7955C5}"/>
              </a:ext>
            </a:extLst>
          </p:cNvPr>
          <p:cNvSpPr txBox="1"/>
          <p:nvPr/>
        </p:nvSpPr>
        <p:spPr>
          <a:xfrm>
            <a:off x="6409267" y="11506200"/>
            <a:ext cx="17974733" cy="81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Kiếm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04560A4-ADF1-4AA4-A3CD-521342EAE3DF}"/>
              </a:ext>
            </a:extLst>
          </p:cNvPr>
          <p:cNvSpPr/>
          <p:nvPr/>
        </p:nvSpPr>
        <p:spPr>
          <a:xfrm>
            <a:off x="304800" y="1600200"/>
            <a:ext cx="7924800" cy="11339302"/>
          </a:xfrm>
          <a:prstGeom prst="cloudCallout">
            <a:avLst>
              <a:gd name="adj1" fmla="val -48261"/>
              <a:gd name="adj2" fmla="val 5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Ngắm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9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838200" y="2742364"/>
            <a:ext cx="11353800" cy="10678961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cảng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(</a:t>
            </a:r>
            <a:r>
              <a:rPr lang="en-US" b="1" dirty="0" err="1"/>
              <a:t>Khánh</a:t>
            </a:r>
            <a:r>
              <a:rPr lang="en-US" b="1" dirty="0"/>
              <a:t> </a:t>
            </a:r>
            <a:r>
              <a:rPr lang="en-US" b="1" dirty="0" err="1"/>
              <a:t>Hòa</a:t>
            </a:r>
            <a:r>
              <a:rPr lang="en-US" b="1" dirty="0"/>
              <a:t>)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tốc</a:t>
            </a:r>
            <a:r>
              <a:rPr lang="en-US" b="1" dirty="0"/>
              <a:t> 20 km/h. 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1 </a:t>
            </a:r>
            <a:r>
              <a:rPr lang="en-US" b="1" dirty="0" err="1"/>
              <a:t>giờ</a:t>
            </a:r>
            <a:r>
              <a:rPr lang="en-US" b="1" dirty="0"/>
              <a:t>,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chuyển</a:t>
            </a:r>
            <a:r>
              <a:rPr lang="en-US" b="1" dirty="0"/>
              <a:t> sang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nam</a:t>
            </a:r>
            <a:r>
              <a:rPr lang="en-US" b="1" dirty="0"/>
              <a:t> </a:t>
            </a:r>
            <a:r>
              <a:rPr lang="en-US" b="1" dirty="0" err="1"/>
              <a:t>rồi</a:t>
            </a:r>
            <a:r>
              <a:rPr lang="en-US" b="1" dirty="0"/>
              <a:t> </a:t>
            </a:r>
            <a:r>
              <a:rPr lang="en-US" b="1" dirty="0" err="1"/>
              <a:t>giữ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tộc</a:t>
            </a:r>
            <a:r>
              <a:rPr lang="en-US" b="1" dirty="0"/>
              <a:t> và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.</a:t>
            </a:r>
          </a:p>
          <a:p>
            <a:pPr lvl="0"/>
            <a:r>
              <a:rPr lang="en-US" b="1" dirty="0"/>
              <a:t>a)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</a:t>
            </a:r>
            <a:r>
              <a:rPr lang="en-US" b="1" dirty="0" err="1"/>
              <a:t>sơ</a:t>
            </a:r>
            <a:r>
              <a:rPr lang="en-US" b="1" dirty="0"/>
              <a:t> </a:t>
            </a:r>
            <a:r>
              <a:rPr lang="en-US" b="1" dirty="0" err="1"/>
              <a:t>đồ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1,5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(1 km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tế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1 cm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).</a:t>
            </a:r>
          </a:p>
          <a:p>
            <a:pPr lvl="0"/>
            <a:r>
              <a:rPr lang="en-US" b="1" dirty="0"/>
              <a:t>b)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trực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và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1,5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,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cảng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nhiêu</a:t>
            </a:r>
            <a:r>
              <a:rPr lang="en-US" b="1" dirty="0"/>
              <a:t> </a:t>
            </a:r>
            <a:r>
              <a:rPr lang="en-US" b="1" dirty="0" err="1"/>
              <a:t>kilômét</a:t>
            </a:r>
            <a:r>
              <a:rPr lang="en-US" b="1" dirty="0"/>
              <a:t> (số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gần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).</a:t>
            </a:r>
          </a:p>
          <a:p>
            <a:pPr lvl="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4440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chuyển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sang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Pythagore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(Pi-ta-go)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 hay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nữa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4400" y="2743200"/>
                <a:ext cx="11630891" cy="10760076"/>
              </a:xfrm>
              <a:prstGeom prst="rect">
                <a:avLst/>
              </a:prstGeom>
              <a:blipFill>
                <a:blip r:embed="rId3"/>
                <a:stretch>
                  <a:fillRect l="-1832" t="-1698" r="-199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44D6E10-584B-4D81-B179-926C70F36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5891" y="8123238"/>
            <a:ext cx="6629400" cy="52980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733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(1 km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cm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 1 giờ, tàu di chuyển từ O đến A với quãng đường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29590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20.1 =20 (km) tương ứng với 20 cm trên sơ đồ.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 0,5 giờ tiếp theo, tàu di chuyển từ A đến B với quãng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 là: 20.0,5 = 10 (km) tương ứng với 10 cm trên sơ đồ.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B15F501-14A4-A1F8-9EF1-7024DC66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851" y="2862415"/>
            <a:ext cx="8763000" cy="649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2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(1 km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cm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kilômét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(số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			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29590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81" name="Picture 202">
            <a:extLst>
              <a:ext uri="{FF2B5EF4-FFF2-40B4-BE49-F238E27FC236}">
                <a16:creationId xmlns:a16="http://schemas.microsoft.com/office/drawing/2014/main" id="{89974652-12AD-C352-6722-0B61F3A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560" y="5276249"/>
            <a:ext cx="6051316" cy="41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34">
            <a:extLst>
              <a:ext uri="{FF2B5EF4-FFF2-40B4-BE49-F238E27FC236}">
                <a16:creationId xmlns:a16="http://schemas.microsoft.com/office/drawing/2014/main" id="{068819CA-3B82-5285-972E-E76CD4CB8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6732" y="9568490"/>
            <a:ext cx="104169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Trên sơ đồ, khoảng cách từ cảng đến tàu là đoạn OB dài khoảng 28 cm.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10EDA615-3E14-4D19-640B-2578AB56E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478" y="12199937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EDE0595B-1879-20CE-26D5-7BC36E54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932" y="11351217"/>
            <a:ext cx="112476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đó khoảng cách từ cảng đến tàu thực tế khoảng 28 km.</a:t>
            </a:r>
            <a:endParaRPr kumimoji="0" lang="vi-VN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6A8326-9226-404C-01BC-1A0AC194B618}"/>
              </a:ext>
            </a:extLst>
          </p:cNvPr>
          <p:cNvSpPr txBox="1"/>
          <p:nvPr/>
        </p:nvSpPr>
        <p:spPr>
          <a:xfrm>
            <a:off x="16701499" y="3218184"/>
            <a:ext cx="265330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8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  <p:bldP spid="42" grpId="0"/>
      <p:bldP spid="45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Pythagore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(Pi-ta-go)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 hay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093679" y="2743200"/>
            <a:ext cx="11833122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2810D4-3807-94A4-B57F-A59AFDCBB69B}"/>
              </a:ext>
            </a:extLst>
          </p:cNvPr>
          <p:cNvSpPr txBox="1"/>
          <p:nvPr/>
        </p:nvSpPr>
        <p:spPr>
          <a:xfrm>
            <a:off x="4883649" y="10218747"/>
            <a:ext cx="265330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196206-63C2-8DE4-8A2A-83B4FAFEF749}"/>
              </a:ext>
            </a:extLst>
          </p:cNvPr>
          <p:cNvSpPr txBox="1"/>
          <p:nvPr/>
        </p:nvSpPr>
        <p:spPr>
          <a:xfrm>
            <a:off x="445440" y="10972800"/>
            <a:ext cx="11441759" cy="2074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Nếu sau khi đi được 2 giờ, tàu chuyển sang hướng nam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(thay vì hướng đông nam) thì sơ đồ đường đi của tàu như sau: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BCA35-371C-817D-BF03-BF137270A132}"/>
                  </a:ext>
                </a:extLst>
              </p:cNvPr>
              <p:cNvSpPr txBox="1"/>
              <p:nvPr/>
            </p:nvSpPr>
            <p:spPr>
              <a:xfrm>
                <a:off x="11812772" y="2787026"/>
                <a:ext cx="11961628" cy="9502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 2 giờ đầu, tàu đi từ O đến A, với quãng đường là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20.2 = 40 (km) tương ứng 40 cm trên sơ đồ.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 đó, tàu chuyển sang hướng nam, vị trí của tàu là điểm B.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đó ta có thể tính chính xác khoảng cách từ cảng đến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tàu, chính là đoạn OB (do tam giác OAB vuông tại A)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dựa vào định lí Pythagore: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𝑶𝑩</m:t>
                    </m:r>
                    <m:r>
                      <a:rPr kumimoji="0" lang="vi-VN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BCA35-371C-817D-BF03-BF137270A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2772" y="2787026"/>
                <a:ext cx="11961628" cy="9502217"/>
              </a:xfrm>
              <a:prstGeom prst="rect">
                <a:avLst/>
              </a:prstGeom>
              <a:blipFill>
                <a:blip r:embed="rId3"/>
                <a:stretch>
                  <a:fillRect t="-1475" r="-2548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239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636668"/>
                <a:ext cx="113538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36668"/>
                <a:ext cx="11353800" cy="10760076"/>
              </a:xfrm>
              <a:prstGeom prst="rect">
                <a:avLst/>
              </a:prstGeom>
              <a:blipFill>
                <a:blip r:embed="rId5"/>
                <a:stretch>
                  <a:fillRect l="-214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344400" y="2636668"/>
            <a:ext cx="11630891" cy="1086660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4010" y="9601200"/>
            <a:ext cx="7360990" cy="3416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/>
              <p:nvPr/>
            </p:nvSpPr>
            <p:spPr>
              <a:xfrm>
                <a:off x="12039601" y="2638737"/>
                <a:ext cx="11935690" cy="1107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544955" indent="-914400">
                  <a:lnSpc>
                    <a:spcPct val="107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𝑩𝑪𝑫</m:t>
                    </m:r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Tam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𝑩𝑨𝑫</m:t>
                    </m:r>
                  </m:oMath>
                </a14:m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1" y="2638737"/>
                <a:ext cx="11935690" cy="11077263"/>
              </a:xfrm>
              <a:prstGeom prst="rect">
                <a:avLst/>
              </a:prstGeom>
              <a:blipFill>
                <a:blip r:embed="rId7"/>
                <a:stretch>
                  <a:fillRect t="-1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19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799" y="1879601"/>
            <a:ext cx="23828479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636668"/>
                <a:ext cx="105156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36668"/>
                <a:ext cx="10515600" cy="10760076"/>
              </a:xfrm>
              <a:prstGeom prst="rect">
                <a:avLst/>
              </a:prstGeom>
              <a:blipFill>
                <a:blip r:embed="rId5"/>
                <a:stretch>
                  <a:fillRect l="-2316" r="-16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49000" y="2636874"/>
                <a:ext cx="13084279" cy="10866402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𝒃𝒄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solidFill>
                      <a:srgbClr val="FF0000"/>
                    </a:solidFill>
                  </a:rPr>
                  <a:t>Chú</a:t>
                </a:r>
                <a:r>
                  <a:rPr lang="en-US" b="1" dirty="0">
                    <a:solidFill>
                      <a:srgbClr val="FF0000"/>
                    </a:solidFill>
                  </a:rPr>
                  <a:t> ý.</a:t>
                </a:r>
                <a:r>
                  <a:rPr lang="en-US" b="1" dirty="0"/>
                  <a:t> </a:t>
                </a:r>
                <a:r>
                  <a:rPr lang="en-US" b="1" dirty="0" err="1"/>
                  <a:t>Người</a:t>
                </a:r>
                <a:r>
                  <a:rPr lang="en-US" b="1" dirty="0"/>
                  <a:t> ta </a:t>
                </a:r>
                <a:r>
                  <a:rPr lang="en-US" b="1" dirty="0" err="1"/>
                  <a:t>chứng</a:t>
                </a:r>
                <a:r>
                  <a:rPr lang="en-US" b="1" dirty="0"/>
                  <a:t> </a:t>
                </a:r>
                <a:r>
                  <a:rPr lang="en-US" b="1" dirty="0" err="1"/>
                  <a:t>minh</a:t>
                </a:r>
                <a:r>
                  <a:rPr lang="en-US" b="1" dirty="0"/>
                  <a:t> </a:t>
                </a:r>
                <a:r>
                  <a:rPr lang="en-US" b="1" dirty="0" err="1"/>
                  <a:t>được</a:t>
                </a:r>
                <a:r>
                  <a:rPr lang="en-US" b="1" dirty="0"/>
                  <a:t> </a:t>
                </a:r>
                <a:r>
                  <a:rPr lang="en-US" b="1" dirty="0" err="1"/>
                  <a:t>kết</a:t>
                </a:r>
                <a:r>
                  <a:rPr lang="en-US" b="1" dirty="0"/>
                  <a:t> </a:t>
                </a:r>
                <a:r>
                  <a:rPr lang="en-US" b="1" dirty="0" err="1"/>
                  <a:t>quả</a:t>
                </a:r>
                <a:r>
                  <a:rPr lang="en-US" b="1" dirty="0"/>
                  <a:t> </a:t>
                </a:r>
                <a:r>
                  <a:rPr lang="en-US" b="1" dirty="0" err="1"/>
                  <a:t>trong</a:t>
                </a:r>
                <a:r>
                  <a:rPr lang="en-US" b="1" dirty="0"/>
                  <a:t> HĐ2d </a:t>
                </a:r>
                <a:r>
                  <a:rPr lang="en-US" b="1" dirty="0" err="1"/>
                  <a:t>đối</a:t>
                </a:r>
                <a:r>
                  <a:rPr lang="en-US" b="1" dirty="0"/>
                  <a:t> </a:t>
                </a:r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:r>
                  <a:rPr lang="en-US" b="1" dirty="0" err="1"/>
                  <a:t>cả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trường</a:t>
                </a:r>
                <a:r>
                  <a:rPr lang="en-US" b="1" dirty="0"/>
                  <a:t> </a:t>
                </a:r>
                <a:r>
                  <a:rPr lang="en-US" b="1" dirty="0" err="1"/>
                  <a:t>hợp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vuông</a:t>
                </a:r>
                <a:r>
                  <a:rPr lang="en-US" b="1" dirty="0"/>
                  <a:t> </a:t>
                </a:r>
                <a:r>
                  <a:rPr lang="en-US" b="1" dirty="0" err="1"/>
                  <a:t>hoặc</a:t>
                </a:r>
                <a:r>
                  <a:rPr lang="en-US" b="1" dirty="0"/>
                  <a:t> </a:t>
                </a:r>
                <a:r>
                  <a:rPr lang="en-US" b="1" dirty="0" err="1"/>
                  <a:t>nhọn</a:t>
                </a:r>
                <a:r>
                  <a:rPr lang="en-US" b="1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      </a:t>
                </a:r>
                <a:r>
                  <a:rPr lang="en-US" sz="4400" b="1" dirty="0" err="1"/>
                  <a:t>Định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lí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Pythagore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có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phải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là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một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trường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hợp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đặc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biệt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của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Định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lí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côsin</a:t>
                </a:r>
                <a:r>
                  <a:rPr lang="en-US" sz="4400" b="1" dirty="0"/>
                  <a:t> hay </a:t>
                </a:r>
                <a:r>
                  <a:rPr lang="en-US" sz="4400" b="1" dirty="0" err="1"/>
                  <a:t>không</a:t>
                </a:r>
                <a:r>
                  <a:rPr lang="en-US" sz="4400" b="1" dirty="0"/>
                  <a:t>?</a:t>
                </a:r>
              </a:p>
              <a:p>
                <a:pPr marL="0" indent="0" algn="ctr">
                  <a:buNone/>
                </a:pPr>
                <a:r>
                  <a:rPr lang="en-US" sz="4400" b="1" dirty="0" err="1">
                    <a:solidFill>
                      <a:srgbClr val="FF0000"/>
                    </a:solidFill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</a:endParaRPr>
              </a:p>
              <a:p>
                <a:r>
                  <a:rPr lang="en-US" dirty="0" err="1"/>
                  <a:t>Định</a:t>
                </a:r>
                <a:r>
                  <a:rPr lang="en-US" dirty="0"/>
                  <a:t> </a:t>
                </a:r>
                <a:r>
                  <a:rPr lang="en-US" dirty="0" err="1"/>
                  <a:t>lí</a:t>
                </a:r>
                <a:r>
                  <a:rPr lang="en-US" dirty="0"/>
                  <a:t> </a:t>
                </a:r>
                <a:r>
                  <a:rPr lang="en-US" dirty="0" err="1"/>
                  <a:t>Pythagore</a:t>
                </a:r>
                <a:r>
                  <a:rPr lang="en-US" dirty="0"/>
                  <a:t> </a:t>
                </a:r>
                <a:r>
                  <a:rPr lang="en-US" dirty="0" err="1"/>
                  <a:t>có</a:t>
                </a:r>
                <a:r>
                  <a:rPr lang="en-US" dirty="0"/>
                  <a:t>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một</a:t>
                </a:r>
                <a:r>
                  <a:rPr lang="en-US" dirty="0"/>
                  <a:t> </a:t>
                </a:r>
                <a:r>
                  <a:rPr lang="en-US" dirty="0" err="1"/>
                  <a:t>trường</a:t>
                </a:r>
                <a:r>
                  <a:rPr lang="en-US" dirty="0"/>
                  <a:t> </a:t>
                </a:r>
                <a:r>
                  <a:rPr lang="en-US" dirty="0" err="1"/>
                  <a:t>hợp</a:t>
                </a:r>
                <a:r>
                  <a:rPr lang="en-US" dirty="0"/>
                  <a:t> </a:t>
                </a:r>
                <a:r>
                  <a:rPr lang="en-US" dirty="0" err="1"/>
                  <a:t>đặc</a:t>
                </a:r>
                <a:r>
                  <a:rPr lang="en-US" dirty="0"/>
                  <a:t> </a:t>
                </a:r>
                <a:r>
                  <a:rPr lang="en-US" dirty="0" err="1"/>
                  <a:t>biệt</a:t>
                </a:r>
                <a:r>
                  <a:rPr lang="en-US" dirty="0"/>
                  <a:t> </a:t>
                </a:r>
                <a:r>
                  <a:rPr lang="en-US" dirty="0" err="1"/>
                  <a:t>của</a:t>
                </a:r>
                <a:r>
                  <a:rPr lang="en-US" dirty="0"/>
                  <a:t> </a:t>
                </a:r>
                <a:r>
                  <a:rPr lang="en-US" dirty="0" err="1"/>
                  <a:t>Định</a:t>
                </a:r>
                <a:r>
                  <a:rPr lang="en-US" dirty="0"/>
                  <a:t> </a:t>
                </a:r>
                <a:r>
                  <a:rPr lang="en-US" dirty="0" err="1"/>
                  <a:t>lí</a:t>
                </a:r>
                <a:r>
                  <a:rPr lang="en-US" dirty="0"/>
                  <a:t> </a:t>
                </a:r>
                <a:r>
                  <a:rPr lang="en-US" dirty="0" err="1"/>
                  <a:t>côsin</a:t>
                </a:r>
                <a:r>
                  <a:rPr lang="en-US" dirty="0"/>
                  <a:t> </a:t>
                </a:r>
                <a:r>
                  <a:rPr lang="en-US" dirty="0" err="1"/>
                  <a:t>bởi</a:t>
                </a:r>
                <a:r>
                  <a:rPr lang="en-US" dirty="0"/>
                  <a:t> </a:t>
                </a:r>
                <a:r>
                  <a:rPr lang="en-US" dirty="0" err="1"/>
                  <a:t>vì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𝑏𝑐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𝑎𝑐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𝑎𝑏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2636874"/>
                <a:ext cx="13084279" cy="10866402"/>
              </a:xfrm>
              <a:prstGeom prst="rect">
                <a:avLst/>
              </a:prstGeom>
              <a:blipFill>
                <a:blip r:embed="rId6"/>
                <a:stretch>
                  <a:fillRect l="-1909" t="-1289" b="-4540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318823"/>
                  </p:ext>
                </p:extLst>
              </p:nvPr>
            </p:nvGraphicFramePr>
            <p:xfrm>
              <a:off x="13868400" y="6559942"/>
              <a:ext cx="8915400" cy="2943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4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318823"/>
                  </p:ext>
                </p:extLst>
              </p:nvPr>
            </p:nvGraphicFramePr>
            <p:xfrm>
              <a:off x="13868400" y="6559942"/>
              <a:ext cx="8915400" cy="2943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9438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7" t="-3926" r="-273" b="-99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5593" y="9410365"/>
            <a:ext cx="1085850" cy="98144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5610" y="9901086"/>
            <a:ext cx="7360990" cy="3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56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3702</TotalTime>
  <Words>3871</Words>
  <Application>Microsoft Office PowerPoint</Application>
  <PresentationFormat>Custom</PresentationFormat>
  <Paragraphs>471</Paragraphs>
  <Slides>25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Yu Gothic UI Semilight</vt:lpstr>
      <vt:lpstr>Arial</vt:lpstr>
      <vt:lpstr>Bahnschrift SemiBold SemiConden</vt:lpstr>
      <vt:lpstr>Calibri</vt:lpstr>
      <vt:lpstr>Calibri Light</vt:lpstr>
      <vt:lpstr>Cambria Math</vt:lpstr>
      <vt:lpstr>Tahoma</vt:lpstr>
      <vt:lpstr>Times New Roman</vt:lpstr>
      <vt:lpstr>Tomaho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BINH</dc:creator>
  <dc:description>9Slide.vn</dc:description>
  <cp:lastModifiedBy>Hiep Tran Thu</cp:lastModifiedBy>
  <cp:revision>356</cp:revision>
  <dcterms:created xsi:type="dcterms:W3CDTF">2013-08-31T11:42:51Z</dcterms:created>
  <dcterms:modified xsi:type="dcterms:W3CDTF">2022-05-26T14:37:13Z</dcterms:modified>
  <cp:category>9Slide.vn</cp:category>
</cp:coreProperties>
</file>