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3"/>
  </p:notesMasterIdLst>
  <p:sldIdLst>
    <p:sldId id="258" r:id="rId2"/>
    <p:sldId id="257" r:id="rId3"/>
    <p:sldId id="267" r:id="rId4"/>
    <p:sldId id="259" r:id="rId5"/>
    <p:sldId id="268" r:id="rId6"/>
    <p:sldId id="269" r:id="rId7"/>
    <p:sldId id="271" r:id="rId8"/>
    <p:sldId id="339" r:id="rId9"/>
    <p:sldId id="260" r:id="rId10"/>
    <p:sldId id="272" r:id="rId11"/>
    <p:sldId id="340" r:id="rId12"/>
    <p:sldId id="274" r:id="rId13"/>
    <p:sldId id="335" r:id="rId14"/>
    <p:sldId id="261" r:id="rId15"/>
    <p:sldId id="277" r:id="rId16"/>
    <p:sldId id="345" r:id="rId17"/>
    <p:sldId id="347" r:id="rId18"/>
    <p:sldId id="348" r:id="rId19"/>
    <p:sldId id="349" r:id="rId20"/>
    <p:sldId id="283" r:id="rId21"/>
    <p:sldId id="350" r:id="rId22"/>
    <p:sldId id="351" r:id="rId23"/>
    <p:sldId id="409" r:id="rId24"/>
    <p:sldId id="353" r:id="rId25"/>
    <p:sldId id="356" r:id="rId26"/>
    <p:sldId id="337" r:id="rId27"/>
    <p:sldId id="288" r:id="rId28"/>
    <p:sldId id="289" r:id="rId29"/>
    <p:sldId id="357" r:id="rId30"/>
    <p:sldId id="359" r:id="rId31"/>
    <p:sldId id="360" r:id="rId32"/>
    <p:sldId id="361" r:id="rId33"/>
    <p:sldId id="411" r:id="rId34"/>
    <p:sldId id="364" r:id="rId35"/>
    <p:sldId id="367" r:id="rId36"/>
    <p:sldId id="368" r:id="rId37"/>
    <p:sldId id="369" r:id="rId38"/>
    <p:sldId id="290" r:id="rId39"/>
    <p:sldId id="370" r:id="rId40"/>
    <p:sldId id="371" r:id="rId41"/>
    <p:sldId id="373" r:id="rId42"/>
    <p:sldId id="375" r:id="rId43"/>
    <p:sldId id="376" r:id="rId44"/>
    <p:sldId id="377" r:id="rId45"/>
    <p:sldId id="378" r:id="rId46"/>
    <p:sldId id="379" r:id="rId47"/>
    <p:sldId id="380" r:id="rId48"/>
    <p:sldId id="381" r:id="rId49"/>
    <p:sldId id="382" r:id="rId50"/>
    <p:sldId id="383" r:id="rId51"/>
    <p:sldId id="384" r:id="rId52"/>
    <p:sldId id="388" r:id="rId53"/>
    <p:sldId id="389" r:id="rId54"/>
    <p:sldId id="390" r:id="rId55"/>
    <p:sldId id="391" r:id="rId56"/>
    <p:sldId id="392" r:id="rId57"/>
    <p:sldId id="393" r:id="rId58"/>
    <p:sldId id="394" r:id="rId59"/>
    <p:sldId id="395" r:id="rId60"/>
    <p:sldId id="396" r:id="rId61"/>
    <p:sldId id="307" r:id="rId62"/>
    <p:sldId id="397" r:id="rId63"/>
    <p:sldId id="398" r:id="rId64"/>
    <p:sldId id="399" r:id="rId65"/>
    <p:sldId id="400" r:id="rId66"/>
    <p:sldId id="401" r:id="rId67"/>
    <p:sldId id="316" r:id="rId68"/>
    <p:sldId id="318" r:id="rId69"/>
    <p:sldId id="319" r:id="rId70"/>
    <p:sldId id="402" r:id="rId71"/>
    <p:sldId id="403" r:id="rId72"/>
    <p:sldId id="404" r:id="rId73"/>
    <p:sldId id="405" r:id="rId74"/>
    <p:sldId id="322" r:id="rId75"/>
    <p:sldId id="327" r:id="rId76"/>
    <p:sldId id="321" r:id="rId77"/>
    <p:sldId id="406" r:id="rId78"/>
    <p:sldId id="323" r:id="rId79"/>
    <p:sldId id="407" r:id="rId80"/>
    <p:sldId id="264" r:id="rId81"/>
    <p:sldId id="334" r:id="rId82"/>
  </p:sldIdLst>
  <p:sldSz cx="18288000" cy="10287000"/>
  <p:notesSz cx="6858000" cy="9144000"/>
  <p:embeddedFontLst>
    <p:embeddedFont>
      <p:font typeface="Calibri Light" panose="020F0302020204030204" pitchFamily="34" charset="0"/>
      <p:regular r:id="rId84"/>
      <p:italic r:id="rId85"/>
    </p:embeddedFont>
    <p:embeddedFont>
      <p:font typeface="Calibri" panose="020F0502020204030204" pitchFamily="34" charset="0"/>
      <p:regular r:id="rId86"/>
      <p:bold r:id="rId87"/>
      <p:italic r:id="rId88"/>
      <p:boldItalic r:id="rId89"/>
    </p:embeddedFont>
    <p:embeddedFont>
      <p:font typeface="Cambria Math" panose="02040503050406030204" pitchFamily="18" charset="0"/>
      <p:regular r:id="rId90"/>
    </p:embeddedFont>
    <p:embeddedFont>
      <p:font typeface="Dotum" panose="020B0604020202020204" charset="-127"/>
      <p:regular r:id="rId9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AE6"/>
    <a:srgbClr val="FCF4E9"/>
    <a:srgbClr val="89585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1.fntdata"/><Relationship Id="rId89" Type="http://schemas.openxmlformats.org/officeDocument/2006/relationships/font" Target="fonts/font6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font" Target="fonts/font7.fntdata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font" Target="fonts/font2.fntdata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font" Target="fonts/font5.fntdata"/><Relationship Id="rId9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3.fntdata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4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4" Type="http://schemas.openxmlformats.org/officeDocument/2006/relationships/image" Target="../media/image6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1904A-FE17-43C8-A84D-E4E55B2E4A09}" type="datetimeFigureOut">
              <a:rPr lang="en-US" smtClean="0"/>
              <a:t>22/09/2025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B169B-40D4-4569-8F90-D828D1243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98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B169B-40D4-4569-8F90-D828D1243143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95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B169B-40D4-4569-8F90-D828D12431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36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B169B-40D4-4569-8F90-D828D1243143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58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B169B-40D4-4569-8F90-D828D12431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894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6.png"/><Relationship Id="rId7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10" Type="http://schemas.openxmlformats.org/officeDocument/2006/relationships/image" Target="../media/image54.png"/><Relationship Id="rId4" Type="http://schemas.openxmlformats.org/officeDocument/2006/relationships/image" Target="../media/image47.png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21" Type="http://schemas.openxmlformats.org/officeDocument/2006/relationships/image" Target="../media/image14.png"/><Relationship Id="rId25" Type="http://schemas.microsoft.com/office/2007/relationships/hdphoto" Target="../media/hdphoto1.wdp"/><Relationship Id="rId2" Type="http://schemas.openxmlformats.org/officeDocument/2006/relationships/image" Target="../media/image10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6.png"/><Relationship Id="rId23" Type="http://schemas.openxmlformats.org/officeDocument/2006/relationships/image" Target="../media/image15.png"/><Relationship Id="rId22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9.png"/><Relationship Id="rId7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microsoft.com/office/2007/relationships/hdphoto" Target="../media/hdphoto2.wdp"/><Relationship Id="rId10" Type="http://schemas.openxmlformats.org/officeDocument/2006/relationships/image" Target="../media/image64.png"/><Relationship Id="rId4" Type="http://schemas.openxmlformats.org/officeDocument/2006/relationships/image" Target="../media/image17.png"/><Relationship Id="rId9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9.svg"/><Relationship Id="rId7" Type="http://schemas.openxmlformats.org/officeDocument/2006/relationships/image" Target="../media/image2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65.png"/><Relationship Id="rId5" Type="http://schemas.openxmlformats.org/officeDocument/2006/relationships/image" Target="../media/image11.svg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63.wmf"/><Relationship Id="rId3" Type="http://schemas.openxmlformats.org/officeDocument/2006/relationships/image" Target="../media/image2.png"/><Relationship Id="rId7" Type="http://schemas.openxmlformats.org/officeDocument/2006/relationships/image" Target="../media/image90.png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65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4.bin"/><Relationship Id="rId1" Type="http://schemas.openxmlformats.org/officeDocument/2006/relationships/vmlDrawing" Target="../drawings/vmlDrawing1.vml"/><Relationship Id="rId6" Type="http://schemas.microsoft.com/office/2007/relationships/hdphoto" Target="../media/hdphoto2.wdp"/><Relationship Id="rId11" Type="http://schemas.openxmlformats.org/officeDocument/2006/relationships/image" Target="../media/image62.wmf"/><Relationship Id="rId5" Type="http://schemas.openxmlformats.org/officeDocument/2006/relationships/image" Target="../media/image17.png"/><Relationship Id="rId15" Type="http://schemas.openxmlformats.org/officeDocument/2006/relationships/image" Target="../media/image64.wm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49.png"/><Relationship Id="rId9" Type="http://schemas.openxmlformats.org/officeDocument/2006/relationships/image" Target="../media/image66.png"/><Relationship Id="rId14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oleObject" Target="../embeddings/oleObject5.bin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7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svg"/><Relationship Id="rId11" Type="http://schemas.openxmlformats.org/officeDocument/2006/relationships/image" Target="../media/image100.png"/><Relationship Id="rId5" Type="http://schemas.openxmlformats.org/officeDocument/2006/relationships/image" Target="../media/image36.png"/><Relationship Id="rId10" Type="http://schemas.openxmlformats.org/officeDocument/2006/relationships/image" Target="../media/image61.png"/><Relationship Id="rId4" Type="http://schemas.openxmlformats.org/officeDocument/2006/relationships/image" Target="../media/image9.svg"/><Relationship Id="rId9" Type="http://schemas.openxmlformats.org/officeDocument/2006/relationships/image" Target="../media/image72.png"/><Relationship Id="rId14" Type="http://schemas.openxmlformats.org/officeDocument/2006/relationships/image" Target="../media/image69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1" Type="http://schemas.openxmlformats.org/officeDocument/2006/relationships/image" Target="../media/image14.png"/><Relationship Id="rId25" Type="http://schemas.microsoft.com/office/2007/relationships/hdphoto" Target="../media/hdphoto1.wdp"/><Relationship Id="rId2" Type="http://schemas.openxmlformats.org/officeDocument/2006/relationships/image" Target="../media/image107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6.png"/><Relationship Id="rId23" Type="http://schemas.openxmlformats.org/officeDocument/2006/relationships/image" Target="../media/image15.png"/><Relationship Id="rId22" Type="http://schemas.openxmlformats.org/officeDocument/2006/relationships/image" Target="../media/image2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9.png"/><Relationship Id="rId7" Type="http://schemas.openxmlformats.org/officeDocument/2006/relationships/image" Target="../media/image1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microsoft.com/office/2007/relationships/hdphoto" Target="../media/hdphoto2.wdp"/><Relationship Id="rId7" Type="http://schemas.openxmlformats.org/officeDocument/2006/relationships/image" Target="../media/image1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openxmlformats.org/officeDocument/2006/relationships/image" Target="../media/image18.png"/><Relationship Id="rId9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microsoft.com/office/2007/relationships/hdphoto" Target="../media/hdphoto4.wdp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12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9.svg"/><Relationship Id="rId7" Type="http://schemas.openxmlformats.org/officeDocument/2006/relationships/image" Target="../media/image2.svg"/><Relationship Id="rId12" Type="http://schemas.openxmlformats.org/officeDocument/2006/relationships/image" Target="../media/image1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129.png"/><Relationship Id="rId5" Type="http://schemas.openxmlformats.org/officeDocument/2006/relationships/image" Target="../media/image11.svg"/><Relationship Id="rId10" Type="http://schemas.openxmlformats.org/officeDocument/2006/relationships/image" Target="../media/image79.png"/><Relationship Id="rId4" Type="http://schemas.openxmlformats.org/officeDocument/2006/relationships/image" Target="../media/image36.png"/><Relationship Id="rId9" Type="http://schemas.openxmlformats.org/officeDocument/2006/relationships/image" Target="../media/image1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46.png"/><Relationship Id="rId7" Type="http://schemas.openxmlformats.org/officeDocument/2006/relationships/image" Target="../media/image5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80.png"/><Relationship Id="rId4" Type="http://schemas.openxmlformats.org/officeDocument/2006/relationships/image" Target="../media/image1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1" Type="http://schemas.openxmlformats.org/officeDocument/2006/relationships/image" Target="../media/image14.png"/><Relationship Id="rId25" Type="http://schemas.microsoft.com/office/2007/relationships/hdphoto" Target="../media/hdphoto1.wdp"/><Relationship Id="rId2" Type="http://schemas.openxmlformats.org/officeDocument/2006/relationships/image" Target="../media/image139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6.png"/><Relationship Id="rId23" Type="http://schemas.openxmlformats.org/officeDocument/2006/relationships/image" Target="../media/image15.png"/><Relationship Id="rId22" Type="http://schemas.openxmlformats.org/officeDocument/2006/relationships/image" Target="../media/image21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2.png"/><Relationship Id="rId7" Type="http://schemas.openxmlformats.org/officeDocument/2006/relationships/image" Target="../media/image121.png"/><Relationship Id="rId12" Type="http://schemas.openxmlformats.org/officeDocument/2006/relationships/image" Target="../media/image8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11" Type="http://schemas.openxmlformats.org/officeDocument/2006/relationships/image" Target="../media/image158.png"/><Relationship Id="rId5" Type="http://schemas.openxmlformats.org/officeDocument/2006/relationships/image" Target="../media/image153.png"/><Relationship Id="rId10" Type="http://schemas.openxmlformats.org/officeDocument/2006/relationships/image" Target="../media/image157.png"/><Relationship Id="rId4" Type="http://schemas.openxmlformats.org/officeDocument/2006/relationships/image" Target="../media/image118.png"/><Relationship Id="rId9" Type="http://schemas.openxmlformats.org/officeDocument/2006/relationships/image" Target="../media/image15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microsoft.com/office/2007/relationships/hdphoto" Target="../media/hdphoto2.wdp"/><Relationship Id="rId7" Type="http://schemas.openxmlformats.org/officeDocument/2006/relationships/image" Target="../media/image147.png"/><Relationship Id="rId12" Type="http://schemas.openxmlformats.org/officeDocument/2006/relationships/image" Target="../media/image8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11" Type="http://schemas.microsoft.com/office/2007/relationships/hdphoto" Target="../media/hdphoto6.wdp"/><Relationship Id="rId5" Type="http://schemas.openxmlformats.org/officeDocument/2006/relationships/image" Target="../media/image145.png"/><Relationship Id="rId10" Type="http://schemas.openxmlformats.org/officeDocument/2006/relationships/image" Target="../media/image86.png"/><Relationship Id="rId4" Type="http://schemas.openxmlformats.org/officeDocument/2006/relationships/image" Target="../media/image19.png"/><Relationship Id="rId9" Type="http://schemas.microsoft.com/office/2007/relationships/hdphoto" Target="../media/hdphoto5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microsoft.com/office/2007/relationships/hdphoto" Target="../media/hdphoto5.wdp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16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9.svg"/><Relationship Id="rId7" Type="http://schemas.openxmlformats.org/officeDocument/2006/relationships/image" Target="../media/image2.svg"/><Relationship Id="rId12" Type="http://schemas.openxmlformats.org/officeDocument/2006/relationships/image" Target="../media/image16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162.png"/><Relationship Id="rId5" Type="http://schemas.openxmlformats.org/officeDocument/2006/relationships/image" Target="../media/image11.svg"/><Relationship Id="rId10" Type="http://schemas.openxmlformats.org/officeDocument/2006/relationships/image" Target="../media/image79.png"/><Relationship Id="rId4" Type="http://schemas.openxmlformats.org/officeDocument/2006/relationships/image" Target="../media/image36.png"/><Relationship Id="rId9" Type="http://schemas.openxmlformats.org/officeDocument/2006/relationships/image" Target="../media/image16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47.png"/><Relationship Id="rId7" Type="http://schemas.openxmlformats.org/officeDocument/2006/relationships/image" Target="../media/image16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21" Type="http://schemas.openxmlformats.org/officeDocument/2006/relationships/image" Target="../media/image14.png"/><Relationship Id="rId25" Type="http://schemas.microsoft.com/office/2007/relationships/hdphoto" Target="../media/hdphoto1.wdp"/><Relationship Id="rId2" Type="http://schemas.openxmlformats.org/officeDocument/2006/relationships/image" Target="../media/image10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6.png"/><Relationship Id="rId23" Type="http://schemas.openxmlformats.org/officeDocument/2006/relationships/image" Target="../media/image15.png"/><Relationship Id="rId22" Type="http://schemas.openxmlformats.org/officeDocument/2006/relationships/image" Target="../media/image21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1" Type="http://schemas.openxmlformats.org/officeDocument/2006/relationships/image" Target="../media/image14.png"/><Relationship Id="rId25" Type="http://schemas.microsoft.com/office/2007/relationships/hdphoto" Target="../media/hdphoto1.wdp"/><Relationship Id="rId2" Type="http://schemas.openxmlformats.org/officeDocument/2006/relationships/image" Target="../media/image172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6.png"/><Relationship Id="rId23" Type="http://schemas.openxmlformats.org/officeDocument/2006/relationships/image" Target="../media/image15.png"/><Relationship Id="rId22" Type="http://schemas.openxmlformats.org/officeDocument/2006/relationships/image" Target="../media/image21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microsoft.com/office/2007/relationships/hdphoto" Target="../media/hdphoto2.wdp"/><Relationship Id="rId7" Type="http://schemas.openxmlformats.org/officeDocument/2006/relationships/image" Target="../media/image17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Relationship Id="rId9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7" Type="http://schemas.microsoft.com/office/2007/relationships/hdphoto" Target="../media/hdphoto7.wdp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18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png"/><Relationship Id="rId11" Type="http://schemas.openxmlformats.org/officeDocument/2006/relationships/image" Target="../media/image191.png"/><Relationship Id="rId5" Type="http://schemas.openxmlformats.org/officeDocument/2006/relationships/image" Target="../media/image187.png"/><Relationship Id="rId10" Type="http://schemas.openxmlformats.org/officeDocument/2006/relationships/image" Target="../media/image190.png"/><Relationship Id="rId4" Type="http://schemas.openxmlformats.org/officeDocument/2006/relationships/image" Target="../media/image186.png"/><Relationship Id="rId9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microsoft.com/office/2007/relationships/hdphoto" Target="../media/hdphoto7.wdp"/><Relationship Id="rId4" Type="http://schemas.openxmlformats.org/officeDocument/2006/relationships/image" Target="../media/image8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19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image" Target="../media/image18.png"/><Relationship Id="rId10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9.svg"/><Relationship Id="rId7" Type="http://schemas.openxmlformats.org/officeDocument/2006/relationships/image" Target="../media/image2.svg"/><Relationship Id="rId12" Type="http://schemas.openxmlformats.org/officeDocument/2006/relationships/image" Target="../media/image5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9.png"/><Relationship Id="rId5" Type="http://schemas.openxmlformats.org/officeDocument/2006/relationships/image" Target="../media/image11.svg"/><Relationship Id="rId10" Type="http://schemas.openxmlformats.org/officeDocument/2006/relationships/image" Target="../media/image196.png"/><Relationship Id="rId4" Type="http://schemas.openxmlformats.org/officeDocument/2006/relationships/image" Target="../media/image36.png"/><Relationship Id="rId9" Type="http://schemas.openxmlformats.org/officeDocument/2006/relationships/image" Target="../media/image19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1" Type="http://schemas.openxmlformats.org/officeDocument/2006/relationships/image" Target="../media/image14.png"/><Relationship Id="rId25" Type="http://schemas.microsoft.com/office/2007/relationships/hdphoto" Target="../media/hdphoto1.wdp"/><Relationship Id="rId2" Type="http://schemas.openxmlformats.org/officeDocument/2006/relationships/image" Target="../media/image199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6.png"/><Relationship Id="rId23" Type="http://schemas.openxmlformats.org/officeDocument/2006/relationships/image" Target="../media/image15.png"/><Relationship Id="rId22" Type="http://schemas.openxmlformats.org/officeDocument/2006/relationships/image" Target="../media/image21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microsoft.com/office/2007/relationships/hdphoto" Target="../media/hdphoto2.wdp"/><Relationship Id="rId7" Type="http://schemas.openxmlformats.org/officeDocument/2006/relationships/image" Target="../media/image20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200.png"/><Relationship Id="rId9" Type="http://schemas.openxmlformats.org/officeDocument/2006/relationships/image" Target="../media/image9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7" Type="http://schemas.openxmlformats.org/officeDocument/2006/relationships/image" Target="../media/image99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97.png"/><Relationship Id="rId4" Type="http://schemas.openxmlformats.org/officeDocument/2006/relationships/image" Target="../media/image9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21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213.png"/><Relationship Id="rId7" Type="http://schemas.openxmlformats.org/officeDocument/2006/relationships/image" Target="../media/image217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6.png"/><Relationship Id="rId11" Type="http://schemas.openxmlformats.org/officeDocument/2006/relationships/image" Target="../media/image219.png"/><Relationship Id="rId5" Type="http://schemas.openxmlformats.org/officeDocument/2006/relationships/image" Target="../media/image215.png"/><Relationship Id="rId10" Type="http://schemas.openxmlformats.org/officeDocument/2006/relationships/image" Target="../media/image218.png"/><Relationship Id="rId4" Type="http://schemas.openxmlformats.org/officeDocument/2006/relationships/image" Target="../media/image214.png"/><Relationship Id="rId9" Type="http://schemas.openxmlformats.org/officeDocument/2006/relationships/image" Target="../media/image9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97.png"/><Relationship Id="rId4" Type="http://schemas.openxmlformats.org/officeDocument/2006/relationships/image" Target="../media/image9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3" Type="http://schemas.openxmlformats.org/officeDocument/2006/relationships/image" Target="../media/image9.svg"/><Relationship Id="rId7" Type="http://schemas.openxmlformats.org/officeDocument/2006/relationships/image" Target="../media/image2.svg"/><Relationship Id="rId12" Type="http://schemas.openxmlformats.org/officeDocument/2006/relationships/image" Target="../media/image5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9.png"/><Relationship Id="rId5" Type="http://schemas.openxmlformats.org/officeDocument/2006/relationships/image" Target="../media/image11.svg"/><Relationship Id="rId10" Type="http://schemas.openxmlformats.org/officeDocument/2006/relationships/image" Target="../media/image224.png"/><Relationship Id="rId4" Type="http://schemas.openxmlformats.org/officeDocument/2006/relationships/image" Target="../media/image36.png"/><Relationship Id="rId9" Type="http://schemas.openxmlformats.org/officeDocument/2006/relationships/image" Target="../media/image2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.png"/><Relationship Id="rId5" Type="http://schemas.openxmlformats.org/officeDocument/2006/relationships/image" Target="../media/image225.png"/><Relationship Id="rId4" Type="http://schemas.openxmlformats.org/officeDocument/2006/relationships/image" Target="../media/image5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1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image" Target="../media/image15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microsoft.com/office/2007/relationships/hdphoto" Target="../media/hdphoto1.wdp"/><Relationship Id="rId22" Type="http://schemas.openxmlformats.org/officeDocument/2006/relationships/image" Target="../media/image21.sv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2.svg"/><Relationship Id="rId7" Type="http://schemas.openxmlformats.org/officeDocument/2006/relationships/image" Target="../media/image10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9.png"/><Relationship Id="rId5" Type="http://schemas.openxmlformats.org/officeDocument/2006/relationships/image" Target="../media/image4.svg"/><Relationship Id="rId4" Type="http://schemas.openxmlformats.org/officeDocument/2006/relationships/image" Target="../media/image103.png"/><Relationship Id="rId9" Type="http://schemas.openxmlformats.org/officeDocument/2006/relationships/image" Target="../media/image23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2.svg"/><Relationship Id="rId7" Type="http://schemas.openxmlformats.org/officeDocument/2006/relationships/image" Target="../media/image233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0" Type="http://schemas.openxmlformats.org/officeDocument/2006/relationships/image" Target="../media/image234.png"/><Relationship Id="rId4" Type="http://schemas.openxmlformats.org/officeDocument/2006/relationships/image" Target="../media/image103.png"/><Relationship Id="rId9" Type="http://schemas.openxmlformats.org/officeDocument/2006/relationships/image" Target="../media/image10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2.svg"/><Relationship Id="rId7" Type="http://schemas.openxmlformats.org/officeDocument/2006/relationships/image" Target="../media/image10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5.png"/><Relationship Id="rId5" Type="http://schemas.openxmlformats.org/officeDocument/2006/relationships/image" Target="../media/image4.svg"/><Relationship Id="rId4" Type="http://schemas.openxmlformats.org/officeDocument/2006/relationships/image" Target="../media/image103.png"/><Relationship Id="rId9" Type="http://schemas.openxmlformats.org/officeDocument/2006/relationships/image" Target="../media/image23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2.svg"/><Relationship Id="rId7" Type="http://schemas.openxmlformats.org/officeDocument/2006/relationships/image" Target="../media/image237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239.png"/><Relationship Id="rId10" Type="http://schemas.openxmlformats.org/officeDocument/2006/relationships/image" Target="../media/image238.png"/><Relationship Id="rId4" Type="http://schemas.openxmlformats.org/officeDocument/2006/relationships/image" Target="../media/image103.png"/><Relationship Id="rId9" Type="http://schemas.openxmlformats.org/officeDocument/2006/relationships/image" Target="../media/image10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241.png"/><Relationship Id="rId4" Type="http://schemas.microsoft.com/office/2007/relationships/hdphoto" Target="../media/hdphoto9.wdp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45.png"/><Relationship Id="rId3" Type="http://schemas.openxmlformats.org/officeDocument/2006/relationships/image" Target="../media/image9.svg"/><Relationship Id="rId7" Type="http://schemas.openxmlformats.org/officeDocument/2006/relationships/image" Target="../media/image2.svg"/><Relationship Id="rId12" Type="http://schemas.openxmlformats.org/officeDocument/2006/relationships/image" Target="../media/image24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243.png"/><Relationship Id="rId5" Type="http://schemas.openxmlformats.org/officeDocument/2006/relationships/image" Target="../media/image11.svg"/><Relationship Id="rId10" Type="http://schemas.openxmlformats.org/officeDocument/2006/relationships/image" Target="../media/image242.png"/><Relationship Id="rId4" Type="http://schemas.openxmlformats.org/officeDocument/2006/relationships/image" Target="../media/image36.png"/><Relationship Id="rId9" Type="http://schemas.openxmlformats.org/officeDocument/2006/relationships/image" Target="../media/image79.png"/><Relationship Id="rId14" Type="http://schemas.openxmlformats.org/officeDocument/2006/relationships/image" Target="../media/image24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50.png"/><Relationship Id="rId3" Type="http://schemas.openxmlformats.org/officeDocument/2006/relationships/image" Target="../media/image9.svg"/><Relationship Id="rId7" Type="http://schemas.openxmlformats.org/officeDocument/2006/relationships/image" Target="../media/image2.svg"/><Relationship Id="rId12" Type="http://schemas.openxmlformats.org/officeDocument/2006/relationships/image" Target="../media/image249.png"/><Relationship Id="rId2" Type="http://schemas.openxmlformats.org/officeDocument/2006/relationships/image" Target="../media/image33.png"/><Relationship Id="rId16" Type="http://schemas.openxmlformats.org/officeDocument/2006/relationships/image" Target="../media/image2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248.png"/><Relationship Id="rId5" Type="http://schemas.openxmlformats.org/officeDocument/2006/relationships/image" Target="../media/image11.svg"/><Relationship Id="rId15" Type="http://schemas.openxmlformats.org/officeDocument/2006/relationships/image" Target="../media/image252.png"/><Relationship Id="rId10" Type="http://schemas.openxmlformats.org/officeDocument/2006/relationships/image" Target="../media/image247.png"/><Relationship Id="rId4" Type="http://schemas.openxmlformats.org/officeDocument/2006/relationships/image" Target="../media/image36.png"/><Relationship Id="rId9" Type="http://schemas.openxmlformats.org/officeDocument/2006/relationships/image" Target="../media/image79.png"/><Relationship Id="rId14" Type="http://schemas.openxmlformats.org/officeDocument/2006/relationships/image" Target="../media/image251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png"/><Relationship Id="rId3" Type="http://schemas.openxmlformats.org/officeDocument/2006/relationships/image" Target="../media/image57.png"/><Relationship Id="rId7" Type="http://schemas.openxmlformats.org/officeDocument/2006/relationships/image" Target="../media/image25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6.png"/><Relationship Id="rId5" Type="http://schemas.openxmlformats.org/officeDocument/2006/relationships/image" Target="../media/image255.png"/><Relationship Id="rId4" Type="http://schemas.openxmlformats.org/officeDocument/2006/relationships/image" Target="../media/image2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3.png"/><Relationship Id="rId5" Type="http://schemas.openxmlformats.org/officeDocument/2006/relationships/image" Target="../media/image262.png"/><Relationship Id="rId4" Type="http://schemas.openxmlformats.org/officeDocument/2006/relationships/image" Target="../media/image26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4.png"/><Relationship Id="rId5" Type="http://schemas.openxmlformats.org/officeDocument/2006/relationships/image" Target="../media/image262.png"/><Relationship Id="rId4" Type="http://schemas.openxmlformats.org/officeDocument/2006/relationships/image" Target="../media/image26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7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266.png"/><Relationship Id="rId4" Type="http://schemas.openxmlformats.org/officeDocument/2006/relationships/image" Target="../media/image26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1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image" Target="../media/image15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microsoft.com/office/2007/relationships/hdphoto" Target="../media/hdphoto1.wdp"/><Relationship Id="rId22" Type="http://schemas.openxmlformats.org/officeDocument/2006/relationships/image" Target="../media/image21.sv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2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61.png"/><Relationship Id="rId5" Type="http://schemas.openxmlformats.org/officeDocument/2006/relationships/image" Target="../media/image36.png"/><Relationship Id="rId10" Type="http://schemas.openxmlformats.org/officeDocument/2006/relationships/image" Target="../media/image79.png"/><Relationship Id="rId4" Type="http://schemas.openxmlformats.org/officeDocument/2006/relationships/image" Target="../media/image9.svg"/><Relationship Id="rId9" Type="http://schemas.openxmlformats.org/officeDocument/2006/relationships/image" Target="../media/image40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2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61.png"/><Relationship Id="rId5" Type="http://schemas.openxmlformats.org/officeDocument/2006/relationships/image" Target="../media/image36.png"/><Relationship Id="rId10" Type="http://schemas.openxmlformats.org/officeDocument/2006/relationships/image" Target="../media/image79.png"/><Relationship Id="rId4" Type="http://schemas.openxmlformats.org/officeDocument/2006/relationships/image" Target="../media/image9.svg"/><Relationship Id="rId9" Type="http://schemas.openxmlformats.org/officeDocument/2006/relationships/image" Target="../media/image4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1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5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4.png"/><Relationship Id="rId4" Type="http://schemas.openxmlformats.org/officeDocument/2006/relationships/image" Target="../media/image111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9.svg"/><Relationship Id="rId7" Type="http://schemas.openxmlformats.org/officeDocument/2006/relationships/image" Target="../media/image2.sv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11.sv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8.pn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190500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25" name="Rectangle 24"/>
          <p:cNvSpPr/>
          <p:nvPr/>
        </p:nvSpPr>
        <p:spPr>
          <a:xfrm>
            <a:off x="6666298" y="1076869"/>
            <a:ext cx="4687502" cy="11908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9600"/>
              </a:lnSpc>
            </a:pPr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838200" y="2640580"/>
                <a:ext cx="16547432" cy="60081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Giả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sử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vận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 (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lít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/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giây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luồng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khí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kì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hô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hấp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tức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thời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lúc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bắt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đầu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nhịp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thở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đến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bắt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đầu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nhịp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thở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tiếp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người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nào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ở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trạng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thái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nghỉ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ngơi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bởi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=0,85</m:t>
                    </m:r>
                    <m:r>
                      <m:rPr>
                        <m:sty m:val="p"/>
                      </m:rP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sin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πt</m:t>
                        </m:r>
                      </m:num>
                      <m:den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thời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thời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hô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hấp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đầy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đủ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hô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hấp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phút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người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640580"/>
                <a:ext cx="16547432" cy="6008120"/>
              </a:xfrm>
              <a:prstGeom prst="rect">
                <a:avLst/>
              </a:prstGeom>
              <a:blipFill>
                <a:blip r:embed="rId2"/>
                <a:stretch>
                  <a:fillRect l="-1326" r="-1290" b="-1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9107" y="8941435"/>
            <a:ext cx="1676400" cy="62166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9107" y="726475"/>
            <a:ext cx="1706525" cy="133837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13509">
            <a:off x="355511" y="208924"/>
            <a:ext cx="1504889" cy="18435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22;p15"/>
          <p:cNvSpPr/>
          <p:nvPr/>
        </p:nvSpPr>
        <p:spPr>
          <a:xfrm>
            <a:off x="762000" y="1038416"/>
            <a:ext cx="4443544" cy="1295400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 TẬP 1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26078">
            <a:off x="-1494271" y="8606359"/>
            <a:ext cx="3633301" cy="3410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6577121" y="1063179"/>
            <a:ext cx="1305116" cy="1236158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8623941" y="2861016"/>
            <a:ext cx="1751933" cy="8622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3000" y="8804616"/>
            <a:ext cx="1600200" cy="15364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70535" y="7516558"/>
            <a:ext cx="1754446" cy="168456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638800" y="1028700"/>
            <a:ext cx="8977442" cy="1248803"/>
            <a:chOff x="6321482" y="922897"/>
            <a:chExt cx="8977442" cy="1248803"/>
          </a:xfrm>
        </p:grpSpPr>
        <p:sp>
          <p:nvSpPr>
            <p:cNvPr id="22" name="TextBox 21"/>
            <p:cNvSpPr txBox="1"/>
            <p:nvPr/>
          </p:nvSpPr>
          <p:spPr>
            <a:xfrm>
              <a:off x="6321482" y="1221853"/>
              <a:ext cx="77222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smtClean="0">
                  <a:latin typeface="Arial" panose="020B0604020202020204" pitchFamily="34" charset="0"/>
                  <a:cs typeface="Arial" panose="020B0604020202020204" pitchFamily="34" charset="0"/>
                </a:rPr>
                <a:t>Tìm tập xác định của hàm số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13061196" y="922897"/>
                  <a:ext cx="2237728" cy="12488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61196" y="922897"/>
                  <a:ext cx="2237728" cy="124880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286000" y="4611992"/>
                <a:ext cx="15561758" cy="2246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 thức </a:t>
                </a:r>
                <a:r>
                  <a:rPr lang="nl-NL" sz="4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</a:t>
                </a:r>
                <a:r>
                  <a:rPr lang="nl-NL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có </a:t>
                </a:r>
                <a:r>
                  <a:rPr lang="nl-NL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nghĩa khi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sin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x</m:t>
                        </m:r>
                      </m:e>
                    </m:func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≠0, </m:t>
                    </m:r>
                  </m:oMath>
                </a14:m>
                <a:r>
                  <a:rPr lang="nl-NL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tức là: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40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x</m:t>
                      </m:r>
                      <m:r>
                        <a:rPr lang="nl-NL" sz="40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≠</m:t>
                      </m:r>
                      <m:r>
                        <m:rPr>
                          <m:sty m:val="p"/>
                        </m:rPr>
                        <a:rPr lang="nl-NL" sz="40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kπ</m:t>
                      </m:r>
                      <m:r>
                        <a:rPr lang="nl-NL" sz="40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 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nl-NL" sz="40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k</m:t>
                          </m:r>
                          <m:r>
                            <a:rPr lang="nl-NL" sz="40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nl-NL" sz="40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Z</m:t>
                          </m:r>
                        </m:e>
                      </m:d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4611992"/>
                <a:ext cx="15561758" cy="2246769"/>
              </a:xfrm>
              <a:prstGeom prst="rect">
                <a:avLst/>
              </a:prstGeom>
              <a:blipFill>
                <a:blip r:embed="rId7"/>
                <a:stretch>
                  <a:fillRect l="-13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708224" y="4080489"/>
                <a:ext cx="1311576" cy="19809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den>
                      </m:f>
                    </m:oMath>
                  </m:oMathPara>
                </a14:m>
                <a:endParaRPr lang="en-US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224" y="4080489"/>
                <a:ext cx="1311576" cy="198092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2286000" y="6972300"/>
            <a:ext cx="14752697" cy="1248803"/>
            <a:chOff x="3230502" y="7018897"/>
            <a:chExt cx="14752697" cy="12488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9982200" y="7018897"/>
                  <a:ext cx="2237728" cy="12488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2200" y="7018897"/>
                  <a:ext cx="2237728" cy="124880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3230502" y="7180277"/>
                  <a:ext cx="14752697" cy="10156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Aft>
                      <a:spcPts val="1200"/>
                    </a:spcAft>
                  </a:pPr>
                  <a:r>
                    <a:rPr lang="nl-NL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Vậy tập xác định của hàm số  </a:t>
                  </a:r>
                  <a:r>
                    <a:rPr lang="nl-NL" sz="40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               là </a:t>
                  </a:r>
                  <a14:m>
                    <m:oMath xmlns:m="http://schemas.openxmlformats.org/officeDocument/2006/math"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ℝ</m:t>
                      </m:r>
                      <m:r>
                        <a:rPr lang="nl-NL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\ 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nl-NL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kπ</m:t>
                          </m:r>
                        </m:e>
                        <m:e>
                          <m:r>
                            <m:rPr>
                              <m:sty m:val="p"/>
                            </m:rPr>
                            <a:rPr lang="nl-NL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k</m:t>
                          </m:r>
                          <m:r>
                            <a:rPr lang="nl-NL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nl-NL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Z</m:t>
                          </m:r>
                        </m:e>
                      </m:d>
                    </m:oMath>
                  </a14:m>
                  <a:r>
                    <a:rPr lang="nl-NL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.</a:t>
                  </a:r>
                  <a:endPara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0502" y="7180277"/>
                  <a:ext cx="14752697" cy="1015663"/>
                </a:xfrm>
                <a:prstGeom prst="rect">
                  <a:avLst/>
                </a:prstGeom>
                <a:blipFill>
                  <a:blip r:embed="rId10"/>
                  <a:stretch>
                    <a:fillRect l="-1446" b="-137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03911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68642" y="1181100"/>
            <a:ext cx="14630400" cy="3794789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32" name="Rectangle 31"/>
          <p:cNvSpPr/>
          <p:nvPr/>
        </p:nvSpPr>
        <p:spPr>
          <a:xfrm>
            <a:off x="2346158" y="1407260"/>
            <a:ext cx="1351948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7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kumimoji="0" lang="en-US" sz="7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HÀM SỐ CHẴN, HÀM SỐ LẺ, HÀM SỐ TUẦN HOÀN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5163800" y="5622649"/>
            <a:ext cx="1961512" cy="1883051"/>
          </a:xfrm>
          <a:prstGeom prst="rect">
            <a:avLst/>
          </a:prstGeom>
        </p:spPr>
      </p:pic>
      <p:pic>
        <p:nvPicPr>
          <p:cNvPr id="36" name="Picture 1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295400" y="8191500"/>
            <a:ext cx="1524000" cy="146304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074065" y="5981700"/>
            <a:ext cx="1987468" cy="388958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84840">
            <a:off x="15525798" y="600871"/>
            <a:ext cx="1196313" cy="131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17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222584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194" y="676146"/>
            <a:ext cx="1318750" cy="4890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5002" y="784248"/>
            <a:ext cx="1371615" cy="163241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175584" y="571500"/>
            <a:ext cx="7924800" cy="1457358"/>
            <a:chOff x="533400" y="2781300"/>
            <a:chExt cx="7924800" cy="1457358"/>
          </a:xfrm>
        </p:grpSpPr>
        <p:grpSp>
          <p:nvGrpSpPr>
            <p:cNvPr id="15" name="Group 2"/>
            <p:cNvGrpSpPr/>
            <p:nvPr/>
          </p:nvGrpSpPr>
          <p:grpSpPr>
            <a:xfrm>
              <a:off x="533400" y="2781300"/>
              <a:ext cx="7924800" cy="1457358"/>
              <a:chOff x="0" y="-28575"/>
              <a:chExt cx="2286682" cy="3443137"/>
            </a:xfrm>
          </p:grpSpPr>
          <p:sp>
            <p:nvSpPr>
              <p:cNvPr id="20" name="Freeform 3"/>
              <p:cNvSpPr/>
              <p:nvPr/>
            </p:nvSpPr>
            <p:spPr>
              <a:xfrm>
                <a:off x="93481" y="82168"/>
                <a:ext cx="2193201" cy="3332394"/>
              </a:xfrm>
              <a:custGeom>
                <a:avLst/>
                <a:gdLst/>
                <a:ahLst/>
                <a:cxnLst/>
                <a:rect l="l" t="t" r="r" b="b"/>
                <a:pathLst>
                  <a:path w="2193201" h="3050437">
                    <a:moveTo>
                      <a:pt x="0" y="0"/>
                    </a:moveTo>
                    <a:lnTo>
                      <a:pt x="2193201" y="0"/>
                    </a:lnTo>
                    <a:lnTo>
                      <a:pt x="2193201" y="3050437"/>
                    </a:lnTo>
                    <a:lnTo>
                      <a:pt x="0" y="3050437"/>
                    </a:lnTo>
                    <a:close/>
                  </a:path>
                </a:pathLst>
              </a:custGeom>
              <a:solidFill>
                <a:srgbClr val="FDFAE6"/>
              </a:solidFill>
            </p:spPr>
          </p:sp>
          <p:sp>
            <p:nvSpPr>
              <p:cNvPr id="21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9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1241639" y="2984022"/>
              <a:ext cx="6946132" cy="9420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200" b="1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a) Hàm số chẵn, hàm số lẻ</a:t>
              </a:r>
              <a:endParaRPr lang="en-US" sz="420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64" y="1790700"/>
            <a:ext cx="979790" cy="9144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738785" y="1919005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</a:t>
            </a:r>
            <a:endParaRPr lang="en-US" sz="4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89369" y="2628900"/>
                <a:ext cx="16608031" cy="9464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3700" smtClean="0">
                    <a:solidFill>
                      <a:srgbClr val="000000"/>
                    </a:solidFill>
                  </a:rPr>
                  <a:t>Cho hai hàm số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7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700" b="0" i="0" smtClean="0">
                            <a:latin typeface="Cambria Math" panose="02040503050406030204" pitchFamily="18" charset="0"/>
                          </a:rPr>
                          <m:t>f</m:t>
                        </m:r>
                        <m:d>
                          <m:dPr>
                            <m:ctrlPr>
                              <a:rPr lang="en-US" sz="37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700" b="0" i="0" smtClean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</m:d>
                        <m:r>
                          <a:rPr lang="en-US" sz="3700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nl-NL" sz="37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nl-NL" sz="37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3700">
                    <a:solidFill>
                      <a:srgbClr val="000000"/>
                    </a:solidFill>
                  </a:rPr>
                  <a:t> </a:t>
                </a:r>
                <a:r>
                  <a:rPr lang="vi-VN" sz="3700" smtClean="0">
                    <a:solidFill>
                      <a:srgbClr val="000000"/>
                    </a:solidFill>
                  </a:rPr>
                  <a:t>và</a:t>
                </a:r>
                <a:r>
                  <a:rPr lang="vi-VN" sz="3700">
                    <a:solidFill>
                      <a:srgbClr val="000000"/>
                    </a:solidFill>
                  </a:rPr>
                  <a:t>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7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700" b="0" i="0" smtClean="0">
                            <a:latin typeface="Cambria Math" panose="02040503050406030204" pitchFamily="18" charset="0"/>
                          </a:rPr>
                          <m:t>g</m:t>
                        </m:r>
                        <m:d>
                          <m:dPr>
                            <m:ctrlPr>
                              <a:rPr lang="en-US" sz="37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70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</m:d>
                        <m:r>
                          <a:rPr lang="en-US" sz="370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nl-NL" sz="37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37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vi-VN" sz="3700">
                    <a:solidFill>
                      <a:srgbClr val="000000"/>
                    </a:solidFill>
                  </a:rPr>
                  <a:t>, với các đồ thị như hình dưới đây</a:t>
                </a:r>
                <a:r>
                  <a:rPr lang="vi-VN" sz="3700" smtClean="0">
                    <a:solidFill>
                      <a:srgbClr val="000000"/>
                    </a:solidFill>
                  </a:rPr>
                  <a:t>.</a:t>
                </a:r>
                <a:endParaRPr lang="en-US" sz="370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369" y="2628900"/>
                <a:ext cx="16608031" cy="946413"/>
              </a:xfrm>
              <a:prstGeom prst="rect">
                <a:avLst/>
              </a:prstGeom>
              <a:blipFill>
                <a:blip r:embed="rId6"/>
                <a:stretch>
                  <a:fillRect l="-1138" b="-12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372" y="4673987"/>
            <a:ext cx="6813828" cy="48891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85799" y="3467100"/>
                <a:ext cx="16611601" cy="9388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7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Tìm các tập xác định</a:t>
                </a:r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7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7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  <m:sub>
                        <m:r>
                          <a:rPr lang="en-US" sz="37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sub>
                    </m:sSub>
                    <m:r>
                      <a:rPr lang="en-US" sz="37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sSub>
                      <m:sSubPr>
                        <m:ctrlPr>
                          <a:rPr lang="en-US" sz="37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7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  <m:sub>
                        <m:r>
                          <a:rPr lang="en-US" sz="37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của các hàm số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700">
                        <a:latin typeface="Cambria Math" panose="02040503050406030204" pitchFamily="18" charset="0"/>
                      </a:rPr>
                      <m:t>f</m:t>
                    </m:r>
                    <m:d>
                      <m:dPr>
                        <m:ctrlPr>
                          <a:rPr lang="en-US" sz="3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70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</m:oMath>
                </a14:m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và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700">
                        <a:latin typeface="Cambria Math" panose="02040503050406030204" pitchFamily="18" charset="0"/>
                      </a:rPr>
                      <m:t>g</m:t>
                    </m:r>
                    <m:d>
                      <m:dPr>
                        <m:ctrlPr>
                          <a:rPr lang="en-US" sz="3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70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</m:oMath>
                </a14:m>
                <a:r>
                  <a:rPr lang="en-US" sz="37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37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799" y="3467100"/>
                <a:ext cx="16611601" cy="938847"/>
              </a:xfrm>
              <a:prstGeom prst="rect">
                <a:avLst/>
              </a:prstGeom>
              <a:blipFill>
                <a:blip r:embed="rId8"/>
                <a:stretch>
                  <a:fillRect l="-1137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685800" y="4401710"/>
                <a:ext cx="9777736" cy="27229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37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Chứng tỏ rằng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700">
                        <a:latin typeface="Cambria Math" panose="02040503050406030204" pitchFamily="18" charset="0"/>
                      </a:rPr>
                      <m:t>f</m:t>
                    </m:r>
                    <m:d>
                      <m:dPr>
                        <m:ctrlPr>
                          <a:rPr lang="en-US" sz="3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7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370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  <m:r>
                      <a:rPr lang="en-US" sz="37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700">
                        <a:latin typeface="Cambria Math" panose="02040503050406030204" pitchFamily="18" charset="0"/>
                      </a:rPr>
                      <m:t>f</m:t>
                    </m:r>
                    <m:d>
                      <m:dPr>
                        <m:ctrlPr>
                          <a:rPr lang="en-US" sz="3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70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  <m:r>
                      <a:rPr lang="en-US" sz="37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3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3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3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sSub>
                      <m:sSubPr>
                        <m:ctrlPr>
                          <a:rPr lang="en-US" sz="3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  <m:sub>
                        <m:r>
                          <a:rPr lang="en-US" sz="3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sub>
                    </m:sSub>
                    <m:r>
                      <a:rPr lang="en-US" sz="37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37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Có </a:t>
                </a:r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nhận xét gì về tính đối xứng của đồ thị hàm số </a:t>
                </a:r>
                <a14:m>
                  <m:oMath xmlns:m="http://schemas.openxmlformats.org/officeDocument/2006/math"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7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đối </a:t>
                </a:r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 hệ trục tọa độ </a:t>
                </a:r>
                <a:r>
                  <a:rPr lang="en-US" sz="3700" i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Oxy</a:t>
                </a:r>
                <a:r>
                  <a:rPr lang="en-US" sz="37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37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4401710"/>
                <a:ext cx="9777736" cy="2722990"/>
              </a:xfrm>
              <a:prstGeom prst="rect">
                <a:avLst/>
              </a:prstGeom>
              <a:blipFill>
                <a:blip r:embed="rId9"/>
                <a:stretch>
                  <a:fillRect l="-1996" r="-1996" b="-3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681788" y="7124700"/>
                <a:ext cx="9777737" cy="26545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37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c) Chứng tỏ rằng </a:t>
                </a:r>
                <a14:m>
                  <m:oMath xmlns:m="http://schemas.openxmlformats.org/officeDocument/2006/math"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𝑔</m:t>
                    </m:r>
                    <m:d>
                      <m:dPr>
                        <m:ctrlPr>
                          <a:rPr lang="en-US" sz="37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7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7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𝑔</m:t>
                    </m:r>
                    <m:d>
                      <m:dPr>
                        <m:ctrlPr>
                          <a:rPr lang="en-US" sz="37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7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,∀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𝐷𝑔</m:t>
                    </m:r>
                    <m:r>
                      <a:rPr lang="en-US" sz="37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37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Có </a:t>
                </a:r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nhận xét gì về tính đối xứng của đồ thị hàm số </a:t>
                </a:r>
                <a14:m>
                  <m:oMath xmlns:m="http://schemas.openxmlformats.org/officeDocument/2006/math"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37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 </a:t>
                </a:r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 hệ trục tọa độ </a:t>
                </a:r>
                <a:r>
                  <a:rPr lang="en-US" sz="3700" i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Oxy</a:t>
                </a:r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88" y="7124700"/>
                <a:ext cx="9777737" cy="2654573"/>
              </a:xfrm>
              <a:prstGeom prst="rect">
                <a:avLst/>
              </a:prstGeom>
              <a:blipFill>
                <a:blip r:embed="rId10"/>
                <a:stretch>
                  <a:fillRect l="-1995" r="-1933" b="-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486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1" grpId="0"/>
      <p:bldP spid="14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6134" y="0"/>
            <a:ext cx="20380694" cy="11680948"/>
          </a:xfrm>
          <a:prstGeom prst="rect">
            <a:avLst/>
          </a:prstGeom>
        </p:spPr>
      </p:pic>
      <p:sp>
        <p:nvSpPr>
          <p:cNvPr id="13" name="AutoShape 7"/>
          <p:cNvSpPr/>
          <p:nvPr/>
        </p:nvSpPr>
        <p:spPr>
          <a:xfrm>
            <a:off x="1371600" y="2095500"/>
            <a:ext cx="15621002" cy="7162800"/>
          </a:xfrm>
          <a:prstGeom prst="rect">
            <a:avLst/>
          </a:prstGeom>
          <a:solidFill>
            <a:srgbClr val="FFFBEC"/>
          </a:solid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768609" y="2352345"/>
                <a:ext cx="14766793" cy="65556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f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có tập xác định là D.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457200" indent="-4572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Hàm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số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f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(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được gọi là hàm số chẵn nếu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∀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∈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D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∈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D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f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x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f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(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  Đồ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thị của một hàm số chẵn nhận trục tung là trục đối xứng.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457200" indent="-4572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Hàm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số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f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(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được gọi là hàm số lẻ nếu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∀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∈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D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∈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D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f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x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f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(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  Đồ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thị của một hàm số lẻ nhận gốc tọa độ là tâm đối xứng.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8609" y="2352345"/>
                <a:ext cx="14766793" cy="6555641"/>
              </a:xfrm>
              <a:prstGeom prst="rect">
                <a:avLst/>
              </a:prstGeom>
              <a:blipFill>
                <a:blip r:embed="rId3"/>
                <a:stretch>
                  <a:fillRect l="-1444" r="-1444" b="-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6387" y="1241602"/>
            <a:ext cx="1444815" cy="15208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87156" y="622637"/>
            <a:ext cx="41569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60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 nghĩa</a:t>
            </a:r>
            <a:endParaRPr lang="en-US" sz="60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76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0785" y="924505"/>
            <a:ext cx="16749288" cy="8459796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26" name="Rectangle 25"/>
          <p:cNvSpPr/>
          <p:nvPr/>
        </p:nvSpPr>
        <p:spPr>
          <a:xfrm>
            <a:off x="7010400" y="1721521"/>
            <a:ext cx="41184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NHẬN</a:t>
            </a:r>
            <a:r>
              <a:rPr kumimoji="0" lang="en-US" sz="60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XÉT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1681" y="952500"/>
            <a:ext cx="1245503" cy="12954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0317" y="1677679"/>
            <a:ext cx="987723" cy="102729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9734" y="7429500"/>
            <a:ext cx="2499765" cy="24950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76400" y="3086100"/>
            <a:ext cx="149352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3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 </a:t>
            </a:r>
            <a:r>
              <a:rPr lang="en-US" sz="43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đồ thị của một hàm số chẵn (tương ứng, lẻ), ta chỉ cần vẽ phần đồ thị của hàm số với những x dương, sau đó lấy đối xứng phần đồ thị đã vẽ qua trục tung (tương ứng, qua </a:t>
            </a:r>
            <a:r>
              <a:rPr lang="en-US" sz="43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gốc </a:t>
            </a:r>
            <a:r>
              <a:rPr lang="en-US" sz="43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tọa độ), ta sẽ được đồ thị của hàm số đã cho.</a:t>
            </a:r>
            <a:endParaRPr lang="en-US" sz="43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1040408" y="-2480398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609600" y="571500"/>
            <a:ext cx="17145000" cy="92202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1524000" y="1262271"/>
            <a:ext cx="5389617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kumimoji="0" lang="nl-NL" sz="4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2: </a:t>
            </a: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(SGK – </a:t>
            </a:r>
            <a:r>
              <a:rPr kumimoji="0" lang="nl-NL" sz="4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tr24)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Callout 50"/>
          <p:cNvSpPr/>
          <p:nvPr/>
        </p:nvSpPr>
        <p:spPr>
          <a:xfrm>
            <a:off x="8306133" y="2705100"/>
            <a:ext cx="1751933" cy="865246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55957" y="7798154"/>
            <a:ext cx="1903663" cy="1724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6931081" y="1500345"/>
                <a:ext cx="1085622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Xét</a:t>
                </a:r>
                <a:r>
                  <a:rPr kumimoji="0" lang="en-US" sz="4000" b="0" i="0" u="none" strike="noStrike" kern="1200" cap="none" spc="0" normalizeH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tính chẵn, lẻ của hàm số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.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𝑠𝑖𝑛𝑥</m:t>
                    </m:r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1081" y="1500345"/>
                <a:ext cx="10856227" cy="707886"/>
              </a:xfrm>
              <a:prstGeom prst="rect">
                <a:avLst/>
              </a:prstGeom>
              <a:blipFill>
                <a:blip r:embed="rId9"/>
                <a:stretch>
                  <a:fillRect l="-2021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540" y="8561869"/>
            <a:ext cx="1194877" cy="13858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553787" y="4021872"/>
                <a:ext cx="15256623" cy="40934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Tập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xác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D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m:rPr>
                        <m:sty m:val="p"/>
                      </m:rPr>
                      <a:rPr lang="en-US" sz="4000" b="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R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Do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tập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xác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i="0" dirty="0" smtClean="0">
                    <a:effectLst/>
                    <a:latin typeface="+mj-lt"/>
                    <a:ea typeface="Dotum" panose="020B0600000101010101" pitchFamily="34" charset="-127"/>
                  </a:rPr>
                  <a:t>-x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tập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xác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−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d>
                      <m:dPr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−</m:t>
                        </m:r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𝑠𝑖𝑛</m:t>
                    </m:r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−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𝑠𝑖𝑛𝑥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, ∀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∈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𝐷</m:t>
                    </m:r>
                  </m:oMath>
                </a14:m>
                <a:endPara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Vậy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𝑠𝑖𝑛𝑥</m:t>
                    </m:r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chẵn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787" y="4021872"/>
                <a:ext cx="15256623" cy="4093428"/>
              </a:xfrm>
              <a:prstGeom prst="rect">
                <a:avLst/>
              </a:prstGeom>
              <a:blipFill>
                <a:blip r:embed="rId11"/>
                <a:stretch>
                  <a:fillRect l="-1438" r="-1358" b="-2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044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1" grpId="0" animBg="1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2669" y="342900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94" y="676146"/>
            <a:ext cx="1318750" cy="4890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5002" y="784248"/>
            <a:ext cx="1371615" cy="163241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175584" y="571500"/>
            <a:ext cx="7924800" cy="1457358"/>
            <a:chOff x="533400" y="2781300"/>
            <a:chExt cx="7924800" cy="1457358"/>
          </a:xfrm>
        </p:grpSpPr>
        <p:grpSp>
          <p:nvGrpSpPr>
            <p:cNvPr id="15" name="Group 2"/>
            <p:cNvGrpSpPr/>
            <p:nvPr/>
          </p:nvGrpSpPr>
          <p:grpSpPr>
            <a:xfrm>
              <a:off x="533400" y="2781300"/>
              <a:ext cx="7924800" cy="1457358"/>
              <a:chOff x="0" y="-28575"/>
              <a:chExt cx="2286682" cy="3443137"/>
            </a:xfrm>
          </p:grpSpPr>
          <p:sp>
            <p:nvSpPr>
              <p:cNvPr id="20" name="Freeform 3"/>
              <p:cNvSpPr/>
              <p:nvPr/>
            </p:nvSpPr>
            <p:spPr>
              <a:xfrm>
                <a:off x="93481" y="82168"/>
                <a:ext cx="2193201" cy="3332394"/>
              </a:xfrm>
              <a:custGeom>
                <a:avLst/>
                <a:gdLst/>
                <a:ahLst/>
                <a:cxnLst/>
                <a:rect l="l" t="t" r="r" b="b"/>
                <a:pathLst>
                  <a:path w="2193201" h="3050437">
                    <a:moveTo>
                      <a:pt x="0" y="0"/>
                    </a:moveTo>
                    <a:lnTo>
                      <a:pt x="2193201" y="0"/>
                    </a:lnTo>
                    <a:lnTo>
                      <a:pt x="2193201" y="3050437"/>
                    </a:lnTo>
                    <a:lnTo>
                      <a:pt x="0" y="3050437"/>
                    </a:lnTo>
                    <a:close/>
                  </a:path>
                </a:pathLst>
              </a:custGeom>
              <a:solidFill>
                <a:srgbClr val="FDFAE6"/>
              </a:solidFill>
            </p:spPr>
          </p:sp>
          <p:sp>
            <p:nvSpPr>
              <p:cNvPr id="21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9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1960585" y="2984022"/>
              <a:ext cx="5508239" cy="9420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</a:t>
              </a: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 Hàm số tuần hoàn</a:t>
              </a:r>
              <a:endPara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26" y="2400300"/>
            <a:ext cx="979790" cy="9144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823447" y="2528605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3: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74032" y="3482519"/>
                <a:ext cx="5913400" cy="52104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a) 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kumimoji="0" lang="nl-NL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 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</m:func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    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b) 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+2</m:t>
                            </m:r>
                            <m:r>
                              <m:rPr>
                                <m:sty m:val="p"/>
                              </m:rPr>
                              <a:rPr kumimoji="0" lang="nl-NL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π</m:t>
                            </m:r>
                          </m:e>
                        </m:d>
                      </m:e>
                    </m:func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 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</m:func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c) 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kumimoji="0" lang="nl-NL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 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</m:func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  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d) 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d>
                          <m:d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kumimoji="0" lang="nl-NL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π</m:t>
                            </m:r>
                          </m:e>
                        </m:d>
                      </m:e>
                    </m:func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 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</m:func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032" y="3482519"/>
                <a:ext cx="5913400" cy="5210465"/>
              </a:xfrm>
              <a:prstGeom prst="rect">
                <a:avLst/>
              </a:prstGeom>
              <a:blipFill>
                <a:blip r:embed="rId7"/>
                <a:stretch>
                  <a:fillRect l="-3711" b="-4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>
            <a:off x="5943600" y="2173155"/>
            <a:ext cx="0" cy="7162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Callout 21"/>
          <p:cNvSpPr/>
          <p:nvPr/>
        </p:nvSpPr>
        <p:spPr>
          <a:xfrm>
            <a:off x="11357977" y="2653828"/>
            <a:ext cx="1643983" cy="88947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019722" y="7208664"/>
                <a:ext cx="10741356" cy="21954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)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tan</m:t>
                        </m:r>
                      </m:fName>
                      <m:e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x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π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tan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x</m:t>
                        </m:r>
                      </m:e>
                    </m:func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d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cot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x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nl-NL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π</m:t>
                            </m:r>
                          </m:e>
                        </m:d>
                      </m:e>
                    </m:func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cot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x</m:t>
                        </m:r>
                      </m:e>
                    </m:func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9722" y="7208664"/>
                <a:ext cx="10741356" cy="2195473"/>
              </a:xfrm>
              <a:prstGeom prst="rect">
                <a:avLst/>
              </a:prstGeom>
              <a:blipFill>
                <a:blip r:embed="rId8"/>
                <a:stretch>
                  <a:fillRect l="-2043" b="-5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12376545" y="3784428"/>
            <a:ext cx="4679079" cy="3949872"/>
            <a:chOff x="12376545" y="3784428"/>
            <a:chExt cx="4679079" cy="394987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376545" y="3784428"/>
              <a:ext cx="4679079" cy="3949872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 flipH="1">
              <a:off x="14554200" y="4762500"/>
              <a:ext cx="1219200" cy="0"/>
            </a:xfrm>
            <a:prstGeom prst="line">
              <a:avLst/>
            </a:prstGeom>
            <a:ln w="28575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5773400" y="4762500"/>
              <a:ext cx="0" cy="12192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74151874"/>
                </p:ext>
              </p:extLst>
            </p:nvPr>
          </p:nvGraphicFramePr>
          <p:xfrm>
            <a:off x="13700002" y="4532524"/>
            <a:ext cx="854197" cy="4599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6" name="Equation" r:id="rId10" imgW="330120" imgH="177480" progId="Equation.DSMT4">
                    <p:embed/>
                  </p:oleObj>
                </mc:Choice>
                <mc:Fallback>
                  <p:oleObj name="Equation" r:id="rId10" imgW="33012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3700002" y="4532524"/>
                          <a:ext cx="854197" cy="45995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4029768"/>
                </p:ext>
              </p:extLst>
            </p:nvPr>
          </p:nvGraphicFramePr>
          <p:xfrm>
            <a:off x="15468600" y="6130266"/>
            <a:ext cx="775855" cy="3160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7" name="Equation" r:id="rId12" imgW="342720" imgH="139680" progId="Equation.DSMT4">
                    <p:embed/>
                  </p:oleObj>
                </mc:Choice>
                <mc:Fallback>
                  <p:oleObj name="Equation" r:id="rId12" imgW="342720" imgH="1396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15468600" y="6130266"/>
                          <a:ext cx="775855" cy="31608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8888010"/>
              </p:ext>
            </p:extLst>
          </p:nvPr>
        </p:nvGraphicFramePr>
        <p:xfrm>
          <a:off x="6313445" y="3981735"/>
          <a:ext cx="5329937" cy="1015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Equation" r:id="rId14" imgW="1333440" imgH="253800" progId="Equation.DSMT4">
                  <p:embed/>
                </p:oleObj>
              </mc:Choice>
              <mc:Fallback>
                <p:oleObj name="Equation" r:id="rId14" imgW="13334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313445" y="3981735"/>
                        <a:ext cx="5329937" cy="10152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5841282"/>
              </p:ext>
            </p:extLst>
          </p:nvPr>
        </p:nvGraphicFramePr>
        <p:xfrm>
          <a:off x="6207493" y="5241710"/>
          <a:ext cx="5543556" cy="1026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Equation" r:id="rId16" imgW="1371600" imgH="253800" progId="Equation.DSMT4">
                  <p:embed/>
                </p:oleObj>
              </mc:Choice>
              <mc:Fallback>
                <p:oleObj name="Equation" r:id="rId16" imgW="13716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207493" y="5241710"/>
                        <a:ext cx="5543556" cy="1026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741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6134" y="0"/>
            <a:ext cx="20380694" cy="11680948"/>
          </a:xfrm>
          <a:prstGeom prst="rect">
            <a:avLst/>
          </a:prstGeom>
        </p:spPr>
      </p:pic>
      <p:sp>
        <p:nvSpPr>
          <p:cNvPr id="13" name="AutoShape 7"/>
          <p:cNvSpPr/>
          <p:nvPr/>
        </p:nvSpPr>
        <p:spPr>
          <a:xfrm>
            <a:off x="1006642" y="2095500"/>
            <a:ext cx="16230600" cy="6629400"/>
          </a:xfrm>
          <a:prstGeom prst="rect">
            <a:avLst/>
          </a:prstGeom>
          <a:solidFill>
            <a:srgbClr val="FFFBEC"/>
          </a:solid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540042" y="2480012"/>
                <a:ext cx="15223993" cy="59400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y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m:rPr>
                        <m:sty m:val="p"/>
                      </m:rPr>
                      <a:rPr lang="nl-NL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f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(</m:t>
                    </m:r>
                    <m:r>
                      <m:rPr>
                        <m:sty m:val="p"/>
                      </m:rPr>
                      <a:rPr lang="nl-NL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x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có tập xác định D được gọi là </a:t>
                </a:r>
                <a:r>
                  <a:rPr lang="en-US" sz="4000" b="1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hàm số tuần hoàn</a:t>
                </a: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nếu tồn tại số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T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≠0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sao cho với mọi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x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∈</m:t>
                    </m:r>
                    <m:r>
                      <m:rPr>
                        <m:sty m:val="p"/>
                      </m:rPr>
                      <a:rPr lang="nl-NL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D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ta có: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i)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x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+</m:t>
                    </m:r>
                    <m:r>
                      <m:rPr>
                        <m:sty m:val="p"/>
                      </m:rPr>
                      <a:rPr lang="nl-NL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T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∈</m:t>
                    </m:r>
                    <m:r>
                      <m:rPr>
                        <m:sty m:val="p"/>
                      </m:rPr>
                      <a:rPr lang="nl-NL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D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x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−</m:t>
                    </m:r>
                    <m:r>
                      <m:rPr>
                        <m:sty m:val="p"/>
                      </m:rPr>
                      <a:rPr lang="nl-NL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T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∈</m:t>
                    </m:r>
                    <m:r>
                      <m:rPr>
                        <m:sty m:val="p"/>
                      </m:rPr>
                      <a:rPr lang="nl-NL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D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ii)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f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x</m:t>
                        </m:r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nl-NL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T</m:t>
                        </m:r>
                      </m:e>
                    </m:d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m:rPr>
                        <m:sty m:val="p"/>
                      </m:rPr>
                      <a:rPr lang="nl-NL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f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(</m:t>
                    </m:r>
                    <m:r>
                      <m:rPr>
                        <m:sty m:val="p"/>
                      </m:rPr>
                      <a:rPr lang="nl-NL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x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Số T dương nhỏ nhất thỏa mãn các điều kiện trên (nếu có) được gọi là chu kì của hàm số tuần hoàn đó.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0042" y="2480012"/>
                <a:ext cx="15223993" cy="5940088"/>
              </a:xfrm>
              <a:prstGeom prst="rect">
                <a:avLst/>
              </a:prstGeom>
              <a:blipFill>
                <a:blip r:embed="rId3"/>
                <a:stretch>
                  <a:fillRect l="-1442" r="-1402" b="-1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2620" y="1031842"/>
            <a:ext cx="1444815" cy="15208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73584" y="698837"/>
            <a:ext cx="41569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 nghĩa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78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190500"/>
            <a:ext cx="17795121" cy="990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09600" y="548098"/>
            <a:ext cx="3836561" cy="785402"/>
            <a:chOff x="3955637" y="875982"/>
            <a:chExt cx="3836561" cy="785402"/>
          </a:xfrm>
        </p:grpSpPr>
        <p:sp>
          <p:nvSpPr>
            <p:cNvPr id="15" name="Rectangle 1"/>
            <p:cNvSpPr>
              <a:spLocks noChangeArrowheads="1"/>
            </p:cNvSpPr>
            <p:nvPr/>
          </p:nvSpPr>
          <p:spPr bwMode="auto">
            <a:xfrm>
              <a:off x="5134098" y="907331"/>
              <a:ext cx="2658100" cy="7540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300" b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</a:rPr>
                <a:t>  </a:t>
              </a:r>
              <a:r>
                <a:rPr kumimoji="0" lang="en-US" altLang="en-US" sz="4000" b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CÂU</a:t>
              </a:r>
              <a:r>
                <a:rPr kumimoji="0" lang="en-US" altLang="en-US" sz="4000" b="1" u="none" strike="noStrike" kern="1200" cap="none" spc="0" normalizeH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HỎI</a:t>
              </a:r>
              <a:endParaRPr kumimoji="0" lang="en-US" altLang="en-US" sz="4000" b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5637" y="875982"/>
              <a:ext cx="1347333" cy="725487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5400" y="329917"/>
            <a:ext cx="1488321" cy="17655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09601" y="1434429"/>
                <a:ext cx="156972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smtClean="0">
                    <a:latin typeface="Arial" panose="020B0604020202020204" pitchFamily="34" charset="0"/>
                    <a:cs typeface="Arial" panose="020B0604020202020204" pitchFamily="34" charset="0"/>
                  </a:rPr>
                  <a:t>Hàm số hằng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(c là hằng số) có phải là hàm số tuần hoàn không? Nếu hàm số tuần hoàn thì nó có chu kì không?</a:t>
                </a:r>
                <a:endParaRPr lang="en-US" sz="3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1" y="1434429"/>
                <a:ext cx="15697200" cy="1754326"/>
              </a:xfrm>
              <a:prstGeom prst="rect">
                <a:avLst/>
              </a:prstGeom>
              <a:blipFill>
                <a:blip r:embed="rId4"/>
                <a:stretch>
                  <a:fillRect l="-1165" r="-1165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Callout 19"/>
          <p:cNvSpPr/>
          <p:nvPr/>
        </p:nvSpPr>
        <p:spPr>
          <a:xfrm>
            <a:off x="8332022" y="3238500"/>
            <a:ext cx="1600890" cy="8312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62735" y="4213646"/>
                <a:ext cx="16939465" cy="58066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Hàm số hằng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f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x</m:t>
                        </m:r>
                      </m:e>
                    </m:d>
                    <m:r>
                      <a:rPr lang="en-US" sz="36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c</m:t>
                    </m:r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(c là hằng số) có tập xác định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D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ℝ</m:t>
                    </m:r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36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Với T là số dương bất kì và với </a:t>
                </a: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∀</m:t>
                    </m:r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x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∈</m:t>
                    </m:r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D</m:t>
                    </m:r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, ta luôn có</a:t>
                </a:r>
                <a:r>
                  <a:rPr lang="en-US" sz="36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:</a:t>
                </a:r>
                <a:endParaRPr lang="en-US" sz="360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+)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x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+</m:t>
                    </m:r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T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∈</m:t>
                    </m:r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D</m:t>
                    </m:r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x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−</m:t>
                    </m:r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T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∈</m:t>
                    </m:r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D</m:t>
                    </m:r>
                  </m:oMath>
                </a14:m>
                <a:endParaRPr lang="en-US" sz="36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+)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f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x</m:t>
                        </m:r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T</m:t>
                        </m:r>
                      </m:e>
                    </m:d>
                    <m:r>
                      <a:rPr lang="en-US" sz="36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c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f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(</m:t>
                    </m:r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x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(vì f(x) là hàm số hằng nên với mọi x thì giá trị của hàm số đều có giá trị bằng c).</a:t>
                </a:r>
                <a:endParaRPr lang="en-US" sz="36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Vậy hàm số hằng f(x) = c (c là hằng số) là hàm số tuần hoàn với chu kì là một số dương bất kì.</a:t>
                </a:r>
                <a:endParaRPr lang="en-US" sz="36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735" y="4213646"/>
                <a:ext cx="16939465" cy="5806654"/>
              </a:xfrm>
              <a:prstGeom prst="rect">
                <a:avLst/>
              </a:prstGeom>
              <a:blipFill>
                <a:blip r:embed="rId5"/>
                <a:stretch>
                  <a:fillRect l="-1116" r="-1080" b="-2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01945" y="4303792"/>
            <a:ext cx="1805734" cy="181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5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0785" y="924505"/>
            <a:ext cx="16749288" cy="8459796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26" name="Rectangle 25"/>
          <p:cNvSpPr/>
          <p:nvPr/>
        </p:nvSpPr>
        <p:spPr>
          <a:xfrm>
            <a:off x="7010400" y="1460837"/>
            <a:ext cx="41184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NHẬN XÉT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3713" y="571628"/>
            <a:ext cx="1245503" cy="12954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2349" y="1296807"/>
            <a:ext cx="987723" cy="102729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3400" y="8077172"/>
            <a:ext cx="1794107" cy="17907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143000" y="2501563"/>
                <a:ext cx="15849600" cy="66582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a) Các hàm số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𝑦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sin</m:t>
                        </m:r>
                      </m:fName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𝑦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cos</m:t>
                        </m:r>
                      </m:fName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tuần hoàn với chu kì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2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𝜋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 Các hàm số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𝑦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tan</m:t>
                        </m:r>
                      </m:fName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fun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 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𝑦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cot</m:t>
                        </m:r>
                      </m:fName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tuần hoàn với chu kì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𝜋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b) Để vẽ đồ thị của một hàm số tuần hoàn với chu kì T, ta chỉ cần vẽ đồ thị của hàm số </a:t>
                </a:r>
                <a:r>
                  <a:rPr lang="en-US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này trên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đoạn [a; a + T ], sau đó dịch chuyển song song với trục hoành phần đồ thị đã vẽ </a:t>
                </a:r>
                <a:r>
                  <a:rPr lang="en-US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sang phải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và sang trái các đoạn có độ dài lần lượt là T, 2T, 3T, ... ta được toàn bộ đồ thị </a:t>
                </a:r>
                <a:r>
                  <a:rPr lang="en-US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của hàm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số.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2501563"/>
                <a:ext cx="15849600" cy="6658233"/>
              </a:xfrm>
              <a:prstGeom prst="rect">
                <a:avLst/>
              </a:prstGeom>
              <a:blipFill>
                <a:blip r:embed="rId5"/>
                <a:stretch>
                  <a:fillRect l="-1385" r="-1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707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-15620"/>
            <a:ext cx="17222693" cy="9949534"/>
          </a:xfrm>
          <a:prstGeom prst="rect">
            <a:avLst/>
          </a:prstGeom>
        </p:spPr>
      </p:pic>
      <p:sp>
        <p:nvSpPr>
          <p:cNvPr id="70" name="Google Shape;132;p3"/>
          <p:cNvSpPr/>
          <p:nvPr/>
        </p:nvSpPr>
        <p:spPr>
          <a:xfrm>
            <a:off x="1123161" y="2171700"/>
            <a:ext cx="15700997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vi-VN" sz="7200" b="1" kern="0">
                <a:ea typeface="Calibri" panose="020F0502020204030204" pitchFamily="34" charset="0"/>
                <a:cs typeface="Times New Roman" panose="02020603050405020304" pitchFamily="18" charset="0"/>
              </a:rPr>
              <a:t>CHƯƠNG I. HÀM SỐ LƯỢNG GIÁC VÀ PHƯƠNG TRÌNH LƯỢNG GIÁC</a:t>
            </a:r>
            <a:endParaRPr lang="en-US" sz="7200" b="1" kern="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1" name="Google Shape;133;p3"/>
          <p:cNvSpPr/>
          <p:nvPr/>
        </p:nvSpPr>
        <p:spPr>
          <a:xfrm>
            <a:off x="1987465" y="5862124"/>
            <a:ext cx="13972387" cy="1779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</a:pPr>
            <a:r>
              <a:rPr lang="vi-VN" sz="7200" b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BÀI 3: HÀM SỐ LƯỢNG GIÁC </a:t>
            </a:r>
            <a:endParaRPr lang="en-US" sz="7200" b="1" dirty="0">
              <a:solidFill>
                <a:srgbClr val="FF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1040408" y="-2480398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609600" y="571500"/>
            <a:ext cx="17145000" cy="92202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1626018" y="1262271"/>
            <a:ext cx="5389617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lang="nl-NL" sz="42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kumimoji="0" lang="nl-NL" sz="4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(SGK – </a:t>
            </a:r>
            <a:r>
              <a:rPr kumimoji="0" lang="nl-NL" sz="4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tr25)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Callout 50"/>
          <p:cNvSpPr/>
          <p:nvPr/>
        </p:nvSpPr>
        <p:spPr>
          <a:xfrm>
            <a:off x="8306133" y="283349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2" name="Rectangle 51"/>
              <p:cNvSpPr/>
              <p:nvPr/>
            </p:nvSpPr>
            <p:spPr>
              <a:xfrm>
                <a:off x="2732256" y="4059741"/>
                <a:ext cx="12899685" cy="41703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kumimoji="0" lang="en-US" sz="40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kumimoji="0" lang="en-US" sz="40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kumimoji="0" lang="en-US" sz="40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kumimoji="0" lang="en-US" sz="40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R </a:t>
                </a:r>
                <a:r>
                  <a:rPr kumimoji="0" lang="en-US" sz="40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kumimoji="0" lang="en-US" sz="40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mọi</a:t>
                </a:r>
                <a:r>
                  <a:rPr kumimoji="0" lang="en-US" sz="40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kumimoji="0" lang="en-US" sz="40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x, ta </a:t>
                </a:r>
                <a:r>
                  <a:rPr kumimoji="0" lang="en-US" sz="40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𝑠𝑖𝑛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𝑠𝑖𝑛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+2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e>
                    </m:d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𝑠𝑖𝑛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𝑠𝑖𝑛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kumimoji="0" lang="en-US" sz="40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kumimoji="0" lang="en-US" sz="40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tuần</a:t>
                </a:r>
                <a:r>
                  <a:rPr kumimoji="0" lang="en-US" sz="40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hoàn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2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256" y="4059741"/>
                <a:ext cx="12899685" cy="4170372"/>
              </a:xfrm>
              <a:prstGeom prst="rect">
                <a:avLst/>
              </a:prstGeom>
              <a:blipFill>
                <a:blip r:embed="rId9"/>
                <a:stretch>
                  <a:fillRect l="-1654" r="-709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" name="Picture 6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200" y="8039100"/>
            <a:ext cx="1561187" cy="152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7033100" y="1500345"/>
                <a:ext cx="990910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Xét</a:t>
                </a:r>
                <a:r>
                  <a:rPr kumimoji="0" lang="en-US" sz="4000" b="0" i="0" u="none" strike="noStrike" kern="1200" cap="none" spc="0" normalizeH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tính tuần hoàn của hàm số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𝑠𝑖𝑛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3100" y="1500345"/>
                <a:ext cx="9909104" cy="707886"/>
              </a:xfrm>
              <a:prstGeom prst="rect">
                <a:avLst/>
              </a:prstGeom>
              <a:blipFill>
                <a:blip r:embed="rId11"/>
                <a:stretch>
                  <a:fillRect l="-2215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40000" y="6967886"/>
            <a:ext cx="2060726" cy="2488355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0704839"/>
              </p:ext>
            </p:extLst>
          </p:nvPr>
        </p:nvGraphicFramePr>
        <p:xfrm>
          <a:off x="13003777" y="6280679"/>
          <a:ext cx="1638073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13" imgW="393480" imgH="177480" progId="Equation.DSMT4">
                  <p:embed/>
                </p:oleObj>
              </mc:Choice>
              <mc:Fallback>
                <p:oleObj name="Equation" r:id="rId13" imgW="3934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3003777" y="6280679"/>
                        <a:ext cx="1638073" cy="739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768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1" grpId="0" animBg="1"/>
      <p:bldP spid="52" grpId="0"/>
      <p:bldP spid="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0785" y="924505"/>
            <a:ext cx="16749288" cy="8459796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26" name="Rectangle 25"/>
          <p:cNvSpPr/>
          <p:nvPr/>
        </p:nvSpPr>
        <p:spPr>
          <a:xfrm>
            <a:off x="7885652" y="1866900"/>
            <a:ext cx="257955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60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279328" y="3054720"/>
                <a:ext cx="13792200" cy="5365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5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Tổng quát, người ta chứng minh được các hàm số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5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y</m:t>
                    </m:r>
                    <m:r>
                      <a:rPr lang="en-US" sz="45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m:rPr>
                        <m:sty m:val="p"/>
                      </m:rPr>
                      <a:rPr lang="en-US" sz="45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A</m:t>
                    </m:r>
                    <m:r>
                      <a:rPr lang="en-US" sz="45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.</m:t>
                    </m:r>
                    <m:func>
                      <m:funcPr>
                        <m:ctrlPr>
                          <a:rPr lang="en-US" sz="45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5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sin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 sz="45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ωx</m:t>
                        </m:r>
                      </m:e>
                    </m:func>
                  </m:oMath>
                </a14:m>
                <a:r>
                  <a:rPr lang="en-US" sz="45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5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y</m:t>
                    </m:r>
                    <m:r>
                      <a:rPr lang="en-US" sz="45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m:rPr>
                        <m:sty m:val="p"/>
                      </m:rPr>
                      <a:rPr lang="en-US" sz="45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A</m:t>
                    </m:r>
                    <m:r>
                      <a:rPr lang="en-US" sz="45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.</m:t>
                    </m:r>
                    <m:func>
                      <m:funcPr>
                        <m:ctrlPr>
                          <a:rPr lang="en-US" sz="45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5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 sz="45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ωx</m:t>
                        </m:r>
                      </m:e>
                    </m:func>
                  </m:oMath>
                </a14:m>
                <a:r>
                  <a:rPr lang="en-US" sz="45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(</m:t>
                    </m:r>
                    <m:r>
                      <m:rPr>
                        <m:sty m:val="p"/>
                      </m:rPr>
                      <a:rPr lang="en-US" sz="45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ω</m:t>
                    </m:r>
                    <m:r>
                      <a:rPr lang="en-US" sz="45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&gt;0)</m:t>
                    </m:r>
                  </m:oMath>
                </a14:m>
                <a:r>
                  <a:rPr lang="en-US" sz="45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những hàm số tuần hoàn với chu kì: </a:t>
                </a:r>
                <a:endParaRPr lang="en-US" sz="45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5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T</m:t>
                      </m:r>
                      <m:r>
                        <a:rPr lang="en-US" sz="45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f>
                        <m:fPr>
                          <m:ctrlPr>
                            <a:rPr lang="en-US" sz="45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fPr>
                        <m:num>
                          <m:r>
                            <a:rPr lang="en-US" sz="45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45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π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45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ω</m:t>
                          </m:r>
                        </m:den>
                      </m:f>
                    </m:oMath>
                  </m:oMathPara>
                </a14:m>
                <a:endParaRPr lang="en-US" sz="45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9328" y="3054720"/>
                <a:ext cx="13792200" cy="5365380"/>
              </a:xfrm>
              <a:prstGeom prst="rect">
                <a:avLst/>
              </a:prstGeom>
              <a:blipFill>
                <a:blip r:embed="rId2"/>
                <a:stretch>
                  <a:fillRect l="-1857" r="-1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8620" y="6841099"/>
            <a:ext cx="2139881" cy="3158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700" y="978646"/>
            <a:ext cx="1391511" cy="107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5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68642" y="1181100"/>
            <a:ext cx="14630400" cy="3794789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2811379" y="1362313"/>
                <a:ext cx="12284242" cy="33239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:r>
                  <a:rPr lang="nl-NL" sz="7000" b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kumimoji="0" lang="nl-NL" sz="70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7000" b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 THỊ VÀ TÍNH CHẤT CỦA HÀM SỐ </a:t>
                </a:r>
                <a14:m>
                  <m:oMath xmlns:m="http://schemas.openxmlformats.org/officeDocument/2006/math">
                    <m:r>
                      <a:rPr lang="en-US" sz="7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𝒚</m:t>
                    </m:r>
                    <m:r>
                      <a:rPr lang="en-US" sz="7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</m:t>
                    </m:r>
                    <m:r>
                      <a:rPr lang="en-US" sz="7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𝒔𝒊𝒏</m:t>
                    </m:r>
                    <m:r>
                      <a:rPr lang="en-US" sz="7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7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𝒙</m:t>
                    </m:r>
                  </m:oMath>
                </a14:m>
                <a:endPara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1379" y="1362313"/>
                <a:ext cx="12284242" cy="3323987"/>
              </a:xfrm>
              <a:prstGeom prst="rect">
                <a:avLst/>
              </a:prstGeom>
              <a:blipFill>
                <a:blip r:embed="rId2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5163800" y="5622649"/>
            <a:ext cx="1961512" cy="1883051"/>
          </a:xfrm>
          <a:prstGeom prst="rect">
            <a:avLst/>
          </a:prstGeom>
        </p:spPr>
      </p:pic>
      <p:pic>
        <p:nvPicPr>
          <p:cNvPr id="36" name="Picture 1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295400" y="8191500"/>
            <a:ext cx="1524000" cy="146304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074065" y="5981700"/>
            <a:ext cx="1987468" cy="388958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84840">
            <a:off x="15525798" y="600871"/>
            <a:ext cx="1196313" cy="131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96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190500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785483">
            <a:off x="16072393" y="459417"/>
            <a:ext cx="1264694" cy="18558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8200" y="7793587"/>
            <a:ext cx="1543110" cy="18305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47801" y="2321429"/>
            <a:ext cx="8497839" cy="840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800"/>
              </a:spcAft>
            </a:pPr>
            <a:r>
              <a:rPr lang="en-US" sz="370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Vậy ta hoàn thành được bảng như sau:</a:t>
            </a:r>
            <a:endParaRPr lang="en-US" sz="37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447801" y="3877937"/>
              <a:ext cx="15214134" cy="355156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12957">
                      <a:extLst>
                        <a:ext uri="{9D8B030D-6E8A-4147-A177-3AD203B41FA5}">
                          <a16:colId xmlns:a16="http://schemas.microsoft.com/office/drawing/2014/main" val="931681444"/>
                        </a:ext>
                      </a:extLst>
                    </a:gridCol>
                    <a:gridCol w="1422353">
                      <a:extLst>
                        <a:ext uri="{9D8B030D-6E8A-4147-A177-3AD203B41FA5}">
                          <a16:colId xmlns:a16="http://schemas.microsoft.com/office/drawing/2014/main" val="1483630915"/>
                        </a:ext>
                      </a:extLst>
                    </a:gridCol>
                    <a:gridCol w="1422353">
                      <a:extLst>
                        <a:ext uri="{9D8B030D-6E8A-4147-A177-3AD203B41FA5}">
                          <a16:colId xmlns:a16="http://schemas.microsoft.com/office/drawing/2014/main" val="3667939274"/>
                        </a:ext>
                      </a:extLst>
                    </a:gridCol>
                    <a:gridCol w="1422353">
                      <a:extLst>
                        <a:ext uri="{9D8B030D-6E8A-4147-A177-3AD203B41FA5}">
                          <a16:colId xmlns:a16="http://schemas.microsoft.com/office/drawing/2014/main" val="1105347392"/>
                        </a:ext>
                      </a:extLst>
                    </a:gridCol>
                    <a:gridCol w="1422353">
                      <a:extLst>
                        <a:ext uri="{9D8B030D-6E8A-4147-A177-3AD203B41FA5}">
                          <a16:colId xmlns:a16="http://schemas.microsoft.com/office/drawing/2014/main" val="3617089060"/>
                        </a:ext>
                      </a:extLst>
                    </a:gridCol>
                    <a:gridCol w="1422353">
                      <a:extLst>
                        <a:ext uri="{9D8B030D-6E8A-4147-A177-3AD203B41FA5}">
                          <a16:colId xmlns:a16="http://schemas.microsoft.com/office/drawing/2014/main" val="140918191"/>
                        </a:ext>
                      </a:extLst>
                    </a:gridCol>
                    <a:gridCol w="1422353">
                      <a:extLst>
                        <a:ext uri="{9D8B030D-6E8A-4147-A177-3AD203B41FA5}">
                          <a16:colId xmlns:a16="http://schemas.microsoft.com/office/drawing/2014/main" val="2451592667"/>
                        </a:ext>
                      </a:extLst>
                    </a:gridCol>
                    <a:gridCol w="1422353">
                      <a:extLst>
                        <a:ext uri="{9D8B030D-6E8A-4147-A177-3AD203B41FA5}">
                          <a16:colId xmlns:a16="http://schemas.microsoft.com/office/drawing/2014/main" val="722807373"/>
                        </a:ext>
                      </a:extLst>
                    </a:gridCol>
                    <a:gridCol w="1422353">
                      <a:extLst>
                        <a:ext uri="{9D8B030D-6E8A-4147-A177-3AD203B41FA5}">
                          <a16:colId xmlns:a16="http://schemas.microsoft.com/office/drawing/2014/main" val="3964461608"/>
                        </a:ext>
                      </a:extLst>
                    </a:gridCol>
                    <a:gridCol w="1422353">
                      <a:extLst>
                        <a:ext uri="{9D8B030D-6E8A-4147-A177-3AD203B41FA5}">
                          <a16:colId xmlns:a16="http://schemas.microsoft.com/office/drawing/2014/main" val="714505030"/>
                        </a:ext>
                      </a:extLst>
                    </a:gridCol>
                  </a:tblGrid>
                  <a:tr h="184936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5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oMath>
                            </m:oMathPara>
                          </a14:m>
                          <a:endParaRPr lang="en-US" sz="35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50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nl-NL" sz="35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π</m:t>
                                </m:r>
                              </m:oMath>
                            </m:oMathPara>
                          </a14:m>
                          <a:endParaRPr lang="en-US" sz="35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50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5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sz="35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3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nl-NL" sz="35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nl-NL" sz="35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5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50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5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nl-NL" sz="35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nl-NL" sz="35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5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50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5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nl-NL" sz="35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nl-NL" sz="35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5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l-NL" sz="3500" b="0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Dotum" panose="020B0600000101010101" pitchFamily="34" charset="-127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sz="3500" b="0" smtClean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5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nl-NL" sz="35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nl-NL" sz="35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5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5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nl-NL" sz="35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nl-NL" sz="35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5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5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sz="35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3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nl-NL" sz="35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nl-NL" sz="35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5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nl-NL" sz="35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π</m:t>
                                </m:r>
                              </m:oMath>
                            </m:oMathPara>
                          </a14:m>
                          <a:endParaRPr lang="en-US" sz="35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8603989"/>
                      </a:ext>
                    </a:extLst>
                  </a:tr>
                  <a:tr h="17022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500" b="1" i="1" smtClean="0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en-US" sz="3500" b="1" i="1" smtClean="0">
                                    <a:latin typeface="Cambria Math" panose="02040503050406030204" pitchFamily="18" charset="0"/>
                                  </a:rPr>
                                  <m:t> = </m:t>
                                </m:r>
                                <m:r>
                                  <a:rPr lang="en-US" sz="3500" b="1" i="1" smtClean="0">
                                    <a:latin typeface="Cambria Math" panose="02040503050406030204" pitchFamily="18" charset="0"/>
                                  </a:rPr>
                                  <m:t>𝒔𝒊𝒏𝒙</m:t>
                                </m:r>
                              </m:oMath>
                            </m:oMathPara>
                          </a14:m>
                          <a:endParaRPr lang="en-US" sz="3500" b="1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0855467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32470842"/>
                  </p:ext>
                </p:extLst>
              </p:nvPr>
            </p:nvGraphicFramePr>
            <p:xfrm>
              <a:off x="1447801" y="3877937"/>
              <a:ext cx="15214134" cy="355156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12957">
                      <a:extLst>
                        <a:ext uri="{9D8B030D-6E8A-4147-A177-3AD203B41FA5}">
                          <a16:colId xmlns:a16="http://schemas.microsoft.com/office/drawing/2014/main" val="931681444"/>
                        </a:ext>
                      </a:extLst>
                    </a:gridCol>
                    <a:gridCol w="1422353">
                      <a:extLst>
                        <a:ext uri="{9D8B030D-6E8A-4147-A177-3AD203B41FA5}">
                          <a16:colId xmlns:a16="http://schemas.microsoft.com/office/drawing/2014/main" val="1483630915"/>
                        </a:ext>
                      </a:extLst>
                    </a:gridCol>
                    <a:gridCol w="1422353">
                      <a:extLst>
                        <a:ext uri="{9D8B030D-6E8A-4147-A177-3AD203B41FA5}">
                          <a16:colId xmlns:a16="http://schemas.microsoft.com/office/drawing/2014/main" val="3667939274"/>
                        </a:ext>
                      </a:extLst>
                    </a:gridCol>
                    <a:gridCol w="1422353">
                      <a:extLst>
                        <a:ext uri="{9D8B030D-6E8A-4147-A177-3AD203B41FA5}">
                          <a16:colId xmlns:a16="http://schemas.microsoft.com/office/drawing/2014/main" val="1105347392"/>
                        </a:ext>
                      </a:extLst>
                    </a:gridCol>
                    <a:gridCol w="1422353">
                      <a:extLst>
                        <a:ext uri="{9D8B030D-6E8A-4147-A177-3AD203B41FA5}">
                          <a16:colId xmlns:a16="http://schemas.microsoft.com/office/drawing/2014/main" val="3617089060"/>
                        </a:ext>
                      </a:extLst>
                    </a:gridCol>
                    <a:gridCol w="1422353">
                      <a:extLst>
                        <a:ext uri="{9D8B030D-6E8A-4147-A177-3AD203B41FA5}">
                          <a16:colId xmlns:a16="http://schemas.microsoft.com/office/drawing/2014/main" val="140918191"/>
                        </a:ext>
                      </a:extLst>
                    </a:gridCol>
                    <a:gridCol w="1422353">
                      <a:extLst>
                        <a:ext uri="{9D8B030D-6E8A-4147-A177-3AD203B41FA5}">
                          <a16:colId xmlns:a16="http://schemas.microsoft.com/office/drawing/2014/main" val="2451592667"/>
                        </a:ext>
                      </a:extLst>
                    </a:gridCol>
                    <a:gridCol w="1422353">
                      <a:extLst>
                        <a:ext uri="{9D8B030D-6E8A-4147-A177-3AD203B41FA5}">
                          <a16:colId xmlns:a16="http://schemas.microsoft.com/office/drawing/2014/main" val="722807373"/>
                        </a:ext>
                      </a:extLst>
                    </a:gridCol>
                    <a:gridCol w="1422353">
                      <a:extLst>
                        <a:ext uri="{9D8B030D-6E8A-4147-A177-3AD203B41FA5}">
                          <a16:colId xmlns:a16="http://schemas.microsoft.com/office/drawing/2014/main" val="3964461608"/>
                        </a:ext>
                      </a:extLst>
                    </a:gridCol>
                    <a:gridCol w="1422353">
                      <a:extLst>
                        <a:ext uri="{9D8B030D-6E8A-4147-A177-3AD203B41FA5}">
                          <a16:colId xmlns:a16="http://schemas.microsoft.com/office/drawing/2014/main" val="714505030"/>
                        </a:ext>
                      </a:extLst>
                    </a:gridCol>
                  </a:tblGrid>
                  <a:tr h="184936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53" t="-329" r="-531061" b="-92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70386" t="-329" r="-802575" b="-92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69231" t="-329" r="-699145" b="-92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70815" t="-329" r="-602146" b="-92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68803" t="-329" r="-499573" b="-92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l-NL" sz="3500" b="0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Dotum" panose="020B0600000101010101" pitchFamily="34" charset="-127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sz="3500" b="0" smtClean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68376" t="-329" r="-300000" b="-92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71674" t="-329" r="-201288" b="-92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867949" t="-329" r="-100427" b="-92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972103" t="-329" r="-858" b="-924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8603989"/>
                      </a:ext>
                    </a:extLst>
                  </a:tr>
                  <a:tr h="1702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53" t="-109319" r="-531061" b="-7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0855467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Rectangle 11"/>
          <p:cNvSpPr/>
          <p:nvPr/>
        </p:nvSpPr>
        <p:spPr>
          <a:xfrm>
            <a:off x="4415183" y="6134100"/>
            <a:ext cx="381000" cy="90024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nl-NL" sz="3500" b="1">
                <a:solidFill>
                  <a:srgbClr val="FF0000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0</a:t>
            </a:r>
            <a:endParaRPr lang="en-US" sz="3500" b="1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326915" y="5981700"/>
                <a:ext cx="1267125" cy="12236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3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−</m:t>
                      </m:r>
                      <m:f>
                        <m:fPr>
                          <m:ctrlPr>
                            <a:rPr lang="en-US" sz="3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5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radPr>
                            <m:deg/>
                            <m:e>
                              <m:r>
                                <a:rPr lang="nl-NL" sz="35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𝟐</m:t>
                              </m:r>
                            </m:e>
                          </m:rad>
                        </m:num>
                        <m:den>
                          <m:r>
                            <a:rPr lang="nl-NL" sz="3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500" b="1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915" y="5981700"/>
                <a:ext cx="1267125" cy="12236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7002551" y="6143411"/>
                <a:ext cx="912429" cy="90024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3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−</m:t>
                      </m:r>
                      <m:r>
                        <a:rPr lang="nl-NL" sz="35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𝟏</m:t>
                      </m:r>
                    </m:oMath>
                  </m:oMathPara>
                </a14:m>
                <a:endParaRPr lang="en-US" sz="3500" b="1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2551" y="6143411"/>
                <a:ext cx="912429" cy="9002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196356" y="5972389"/>
                <a:ext cx="1267125" cy="12236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3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−</m:t>
                      </m:r>
                      <m:f>
                        <m:fPr>
                          <m:ctrlPr>
                            <a:rPr lang="en-US" sz="3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5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radPr>
                            <m:deg/>
                            <m:e>
                              <m:r>
                                <a:rPr lang="nl-NL" sz="35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𝟐</m:t>
                              </m:r>
                            </m:e>
                          </m:rad>
                        </m:num>
                        <m:den>
                          <m:r>
                            <a:rPr lang="nl-NL" sz="3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500" b="1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6356" y="5972389"/>
                <a:ext cx="1267125" cy="12236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10027438" y="6143411"/>
            <a:ext cx="381000" cy="90024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nl-NL" sz="3500" b="1">
                <a:solidFill>
                  <a:srgbClr val="FF0000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0</a:t>
            </a:r>
            <a:endParaRPr lang="en-US" sz="3500" b="1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1064514" y="5865166"/>
                <a:ext cx="1267125" cy="12236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5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radPr>
                            <m:deg/>
                            <m:e>
                              <m:r>
                                <a:rPr lang="nl-NL" sz="35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𝟐</m:t>
                              </m:r>
                            </m:e>
                          </m:rad>
                        </m:num>
                        <m:den>
                          <m:r>
                            <a:rPr lang="nl-NL" sz="3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500" b="1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4514" y="5865166"/>
                <a:ext cx="1267125" cy="12236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2911194" y="6153895"/>
                <a:ext cx="577402" cy="8184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35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𝟏</m:t>
                      </m:r>
                    </m:oMath>
                  </m:oMathPara>
                </a14:m>
                <a:endParaRPr lang="en-US" sz="3500" b="1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11194" y="6153895"/>
                <a:ext cx="577402" cy="81840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3872455" y="5896189"/>
                <a:ext cx="1267125" cy="12236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5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radPr>
                            <m:deg/>
                            <m:e>
                              <m:r>
                                <a:rPr lang="nl-NL" sz="35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𝟐</m:t>
                              </m:r>
                            </m:e>
                          </m:rad>
                        </m:num>
                        <m:den>
                          <m:r>
                            <a:rPr lang="nl-NL" sz="3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500" b="1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72455" y="5896189"/>
                <a:ext cx="1267125" cy="122366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15710257" y="6167932"/>
            <a:ext cx="381000" cy="90024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nl-NL" sz="3500" b="1">
                <a:solidFill>
                  <a:srgbClr val="FF0000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0</a:t>
            </a:r>
            <a:endParaRPr lang="en-US" sz="3500" b="1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78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190500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9" y="653244"/>
            <a:ext cx="97979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28800" y="781549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4: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785483">
            <a:off x="16315082" y="8520162"/>
            <a:ext cx="1328558" cy="194951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67029" y="95861"/>
            <a:ext cx="1416171" cy="16799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38200" y="1666607"/>
                <a:ext cx="16731964" cy="1800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700" smtClean="0">
                    <a:solidFill>
                      <a:srgbClr val="000000"/>
                    </a:solidFill>
                    <a:latin typeface="OpenSans"/>
                  </a:rPr>
                  <a:t>c) </a:t>
                </a:r>
                <a:r>
                  <a:rPr lang="vi-VN" sz="3700" smtClean="0">
                    <a:solidFill>
                      <a:srgbClr val="000000"/>
                    </a:solidFill>
                    <a:latin typeface="OpenSans"/>
                  </a:rPr>
                  <a:t>Bằng </a:t>
                </a:r>
                <a:r>
                  <a:rPr lang="vi-VN" sz="3700">
                    <a:solidFill>
                      <a:srgbClr val="000000"/>
                    </a:solidFill>
                    <a:latin typeface="OpenSans"/>
                  </a:rPr>
                  <a:t>cách làm tương tự câu b cho các đoạn khác có độ dài bằng chu kỳ </a:t>
                </a:r>
                <a:endParaRPr lang="en-US" sz="3700" smtClean="0">
                  <a:solidFill>
                    <a:srgbClr val="000000"/>
                  </a:solidFill>
                  <a:latin typeface="OpenSans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vi-VN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vi-VN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el-GR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l-GR" sz="3700" smtClean="0">
                    <a:solidFill>
                      <a:srgbClr val="000000"/>
                    </a:solidFill>
                    <a:latin typeface="OpenSans"/>
                  </a:rPr>
                  <a:t>, </a:t>
                </a:r>
                <a:r>
                  <a:rPr lang="vi-VN" sz="3700">
                    <a:solidFill>
                      <a:srgbClr val="000000"/>
                    </a:solidFill>
                    <a:latin typeface="OpenSans"/>
                  </a:rPr>
                  <a:t>ta được đồ thị của hàm số </a:t>
                </a:r>
                <a14:m>
                  <m:oMath xmlns:m="http://schemas.openxmlformats.org/officeDocument/2006/math">
                    <m:r>
                      <a:rPr lang="vi-VN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𝑠𝑖𝑛𝑥</m:t>
                    </m:r>
                  </m:oMath>
                </a14:m>
                <a:r>
                  <a:rPr lang="en-US" sz="3700" smtClean="0">
                    <a:solidFill>
                      <a:srgbClr val="000000"/>
                    </a:solidFill>
                    <a:latin typeface="MJXc-TeX-math-I"/>
                  </a:rPr>
                  <a:t> </a:t>
                </a:r>
                <a:r>
                  <a:rPr lang="vi-VN" sz="3700" smtClean="0">
                    <a:solidFill>
                      <a:srgbClr val="000000"/>
                    </a:solidFill>
                    <a:latin typeface="OpenSans"/>
                  </a:rPr>
                  <a:t>như </a:t>
                </a:r>
                <a:r>
                  <a:rPr lang="vi-VN" sz="3700">
                    <a:solidFill>
                      <a:srgbClr val="000000"/>
                    </a:solidFill>
                    <a:latin typeface="OpenSans"/>
                  </a:rPr>
                  <a:t>hình dưới đây</a:t>
                </a:r>
                <a:r>
                  <a:rPr lang="vi-VN" sz="3700" smtClean="0">
                    <a:solidFill>
                      <a:srgbClr val="000000"/>
                    </a:solidFill>
                    <a:latin typeface="OpenSans"/>
                  </a:rPr>
                  <a:t>.</a:t>
                </a:r>
                <a:endParaRPr lang="vi-VN" sz="3700">
                  <a:solidFill>
                    <a:srgbClr val="000000"/>
                  </a:solidFill>
                  <a:latin typeface="OpenSans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666607"/>
                <a:ext cx="16731964" cy="1800493"/>
              </a:xfrm>
              <a:prstGeom prst="rect">
                <a:avLst/>
              </a:prstGeom>
              <a:blipFill>
                <a:blip r:embed="rId6"/>
                <a:stretch>
                  <a:fillRect l="-1166" b="-6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356837" y="623236"/>
                <a:ext cx="4811702" cy="9464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7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 hàm số </a:t>
                </a:r>
                <a14:m>
                  <m:oMath xmlns:m="http://schemas.openxmlformats.org/officeDocument/2006/math">
                    <m:r>
                      <a:rPr kumimoji="0" lang="vi-VN" sz="37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vi-VN" sz="37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r>
                      <a:rPr kumimoji="0" lang="vi-VN" sz="37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𝑠𝑖𝑛𝑥</m:t>
                    </m:r>
                  </m:oMath>
                </a14:m>
                <a:r>
                  <a:rPr kumimoji="0" lang="en-US" sz="37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6837" y="623236"/>
                <a:ext cx="4811702" cy="946413"/>
              </a:xfrm>
              <a:prstGeom prst="rect">
                <a:avLst/>
              </a:prstGeom>
              <a:blipFill>
                <a:blip r:embed="rId7"/>
                <a:stretch>
                  <a:fillRect l="-4056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27878" y="7487149"/>
                <a:ext cx="16088521" cy="16949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37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Từ đồ thị ở Hình 1.14, hãy cho biết tập giá trị, các khoảng đồng biến, các khoảng nghịch biến của hàm số</a:t>
                </a:r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𝑠𝑖𝑛𝑥</m:t>
                    </m:r>
                    <m:r>
                      <a:rPr lang="en-US" sz="37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37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878" y="7487149"/>
                <a:ext cx="16088521" cy="1694951"/>
              </a:xfrm>
              <a:prstGeom prst="rect">
                <a:avLst/>
              </a:prstGeom>
              <a:blipFill>
                <a:blip r:embed="rId8"/>
                <a:stretch>
                  <a:fillRect l="-1213" r="-1175" b="-129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631" y="3578098"/>
            <a:ext cx="13365087" cy="377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2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206542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785483">
            <a:off x="16072393" y="459417"/>
            <a:ext cx="1264694" cy="18558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6098" y="8377608"/>
            <a:ext cx="1398252" cy="1658734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8292868" y="894785"/>
            <a:ext cx="1524000" cy="962808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77031" y="2009800"/>
            <a:ext cx="1371600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700" smtClean="0">
                <a:solidFill>
                  <a:srgbClr val="000000"/>
                </a:solidFill>
                <a:latin typeface="OpenSans"/>
              </a:rPr>
              <a:t>c)</a:t>
            </a:r>
            <a:endParaRPr lang="vi-VN" sz="3700">
              <a:solidFill>
                <a:srgbClr val="000000"/>
              </a:solidFill>
              <a:latin typeface="OpenSan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476500"/>
            <a:ext cx="11953169" cy="33763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077031" y="6047253"/>
                <a:ext cx="16144169" cy="32872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7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Từ đồ thị trên, ta thấy hàm số</a:t>
                </a:r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𝑠𝑖𝑛𝑥</m:t>
                    </m:r>
                  </m:oMath>
                </a14:m>
                <a:r>
                  <a:rPr lang="en-US" sz="37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có </a:t>
                </a:r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 xác định là </a:t>
                </a:r>
                <a14:m>
                  <m:oMath xmlns:m="http://schemas.openxmlformats.org/officeDocument/2006/math"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en-US" sz="37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 giá trị là </a:t>
                </a:r>
                <a14:m>
                  <m:oMath xmlns:m="http://schemas.openxmlformats.org/officeDocument/2006/math"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[−1;1] </m:t>
                    </m:r>
                  </m:oMath>
                </a14:m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 đồng biến trên mỗi khoảng </a:t>
                </a:r>
                <a14:m>
                  <m:oMath xmlns:m="http://schemas.openxmlformats.org/officeDocument/2006/math"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(−</m:t>
                    </m:r>
                    <m:f>
                      <m:fPr>
                        <m:ctrlPr>
                          <a:rPr lang="en-US" sz="37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l-GR" sz="3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l-GR" sz="3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l-GR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l-GR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l-GR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</m:t>
                    </m:r>
                    <m:f>
                      <m:fPr>
                        <m:ctrlPr>
                          <a:rPr lang="en-US" sz="3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l-GR" sz="3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l-GR" sz="3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l-GR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l-GR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l-GR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7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nghịch biến trên mỗi khoảng </a:t>
                </a:r>
                <a14:m>
                  <m:oMath xmlns:m="http://schemas.openxmlformats.org/officeDocument/2006/math"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f>
                      <m:fPr>
                        <m:ctrlPr>
                          <a:rPr lang="en-US" sz="3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l-GR" sz="3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l-GR" sz="3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l-GR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l-GR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l-GR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 </m:t>
                    </m:r>
                    <m:f>
                      <m:fPr>
                        <m:ctrlPr>
                          <a:rPr lang="en-US" sz="3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7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l-GR" sz="3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l-GR" sz="3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l-GR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l-GR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l-GR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),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𝑍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37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031" y="6047253"/>
                <a:ext cx="16144169" cy="3287247"/>
              </a:xfrm>
              <a:prstGeom prst="rect">
                <a:avLst/>
              </a:prstGeom>
              <a:blipFill>
                <a:blip r:embed="rId6"/>
                <a:stretch>
                  <a:fillRect l="-1208" r="-1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144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6134" y="0"/>
            <a:ext cx="20380694" cy="1168094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068322" y="715861"/>
            <a:ext cx="40751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14" name="AutoShape 7"/>
          <p:cNvSpPr/>
          <p:nvPr/>
        </p:nvSpPr>
        <p:spPr>
          <a:xfrm>
            <a:off x="-76200" y="2171700"/>
            <a:ext cx="18364200" cy="8153400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52400" y="1248018"/>
            <a:ext cx="1327606" cy="13974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90600" y="2691051"/>
                <a:ext cx="16002000" cy="6948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40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y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sin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x</m:t>
                        </m:r>
                      </m:e>
                    </m:func>
                  </m:oMath>
                </a14:m>
                <a:r>
                  <a:rPr lang="nl-NL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: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nl-NL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Có </a:t>
                </a:r>
                <a:r>
                  <a:rPr lang="nl-NL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tập xác định là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ℝ</m:t>
                    </m:r>
                  </m:oMath>
                </a14:m>
                <a:r>
                  <a:rPr lang="nl-NL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tập giá trị là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−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1;1</m:t>
                        </m:r>
                      </m:e>
                    </m:d>
                  </m:oMath>
                </a14:m>
                <a:r>
                  <a:rPr lang="nl-NL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nl-NL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Là </a:t>
                </a:r>
                <a:r>
                  <a:rPr lang="nl-NL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hàm số lẻ và tuần hoàn với chu kì </a:t>
                </a:r>
                <a14:m>
                  <m:oMath xmlns:m="http://schemas.openxmlformats.org/officeDocument/2006/math"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2</m:t>
                    </m:r>
                    <m:r>
                      <m:rPr>
                        <m:sty m:val="p"/>
                      </m:rP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π</m:t>
                    </m:r>
                  </m:oMath>
                </a14:m>
                <a:r>
                  <a:rPr lang="nl-NL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nl-NL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Đồng </a:t>
                </a:r>
                <a:r>
                  <a:rPr lang="nl-NL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biến trên mỗi khoảng</a:t>
                </a:r>
                <a:r>
                  <a:rPr lang="nl-NL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:</a:t>
                </a:r>
                <a:r>
                  <a:rPr lang="en-US" sz="4000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−</m:t>
                        </m:r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nl-NL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π</m:t>
                            </m:r>
                          </m:num>
                          <m:den>
                            <m:r>
                              <a:rPr lang="nl-NL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2</m:t>
                            </m:r>
                          </m:den>
                        </m:f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k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π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;</m:t>
                        </m:r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nl-NL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π</m:t>
                            </m:r>
                          </m:num>
                          <m:den>
                            <m:r>
                              <a:rPr lang="nl-NL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2</m:t>
                            </m:r>
                          </m:den>
                        </m:f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k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π</m:t>
                        </m:r>
                      </m:e>
                    </m:d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,</m:t>
                    </m:r>
                    <m:r>
                      <m:rPr>
                        <m:sty m:val="p"/>
                      </m:rP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k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∈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ℤ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nl-NL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Nghịch </a:t>
                </a:r>
                <a:r>
                  <a:rPr lang="nl-NL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biến trên mỗi khoảng: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nl-NL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π</m:t>
                            </m:r>
                          </m:num>
                          <m:den>
                            <m:r>
                              <a:rPr lang="nl-NL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2</m:t>
                            </m:r>
                          </m:den>
                        </m:f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k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π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;</m:t>
                        </m:r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a:rPr lang="nl-NL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nl-NL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π</m:t>
                            </m:r>
                          </m:num>
                          <m:den>
                            <m:r>
                              <a:rPr lang="nl-NL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2</m:t>
                            </m:r>
                          </m:den>
                        </m:f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k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π</m:t>
                        </m:r>
                      </m:e>
                    </m:d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, </m:t>
                    </m:r>
                    <m:r>
                      <m:rPr>
                        <m:sty m:val="p"/>
                      </m:rP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k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∈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ℤ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nl-NL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Có </a:t>
                </a:r>
                <a:r>
                  <a:rPr lang="nl-NL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đồ thị đối xứng qua gốc tọa độ và gọi là một đường hình sin.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691051"/>
                <a:ext cx="16002000" cy="6948249"/>
              </a:xfrm>
              <a:prstGeom prst="rect">
                <a:avLst/>
              </a:prstGeom>
              <a:blipFill>
                <a:blip r:embed="rId4"/>
                <a:stretch>
                  <a:fillRect l="-1371" b="-2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9339" y="1971162"/>
            <a:ext cx="1760961" cy="176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4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1040408" y="-2480398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228600" y="190500"/>
            <a:ext cx="17830800" cy="99060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Oval Callout 50"/>
          <p:cNvSpPr/>
          <p:nvPr/>
        </p:nvSpPr>
        <p:spPr>
          <a:xfrm>
            <a:off x="8268033" y="412889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42259" y="8877300"/>
            <a:ext cx="988541" cy="1143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18097" y="616988"/>
            <a:ext cx="17275774" cy="2368666"/>
            <a:chOff x="457200" y="406812"/>
            <a:chExt cx="17275774" cy="2368666"/>
          </a:xfrm>
        </p:grpSpPr>
        <p:sp>
          <p:nvSpPr>
            <p:cNvPr id="44" name="Rectangle 43"/>
            <p:cNvSpPr/>
            <p:nvPr/>
          </p:nvSpPr>
          <p:spPr>
            <a:xfrm>
              <a:off x="509164" y="406812"/>
              <a:ext cx="5389617" cy="10618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</a:t>
              </a:r>
              <a:r>
                <a:rPr kumimoji="0" lang="nl-NL" sz="4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4: </a:t>
              </a:r>
              <a:r>
                <a:rPr kumimoji="0" lang="nl-NL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– </a:t>
              </a:r>
              <a:r>
                <a:rPr kumimoji="0" lang="nl-NL" sz="4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tr26)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457200" y="499662"/>
                  <a:ext cx="17275774" cy="22758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8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                                       Sử dụng</a:t>
                  </a:r>
                  <a:r>
                    <a:rPr kumimoji="0" lang="en-US" sz="3800" b="0" i="0" u="none" strike="noStrike" kern="1200" cap="none" spc="0" normalizeH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đồ thị ở Hình 1.14, hãy xác định các giá trị của </a:t>
                  </a:r>
                  <a14:m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</m:oMath>
                  </a14:m>
                  <a:r>
                    <a:rPr kumimoji="0" lang="en-US" sz="3800" b="0" i="0" u="none" strike="noStrike" kern="1200" cap="none" spc="0" normalizeH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trên đoạn 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3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3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3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3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3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r>
                            <a:rPr kumimoji="0" lang="en-US" sz="38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;</m:t>
                          </m:r>
                          <m:f>
                            <m:fPr>
                              <m:ctrlPr>
                                <a:rPr kumimoji="0" lang="en-US" sz="3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3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  <m:r>
                                <a:rPr kumimoji="0" lang="en-US" sz="3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3800" b="0" i="1" u="none" strike="noStrike" kern="1200" cap="none" spc="0" normalizeH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a14:m>
                  <a:r>
                    <a:rPr kumimoji="0" lang="en-US" sz="38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để</a:t>
                  </a:r>
                  <a:r>
                    <a:rPr kumimoji="0" lang="en-US" sz="3800" b="0" i="0" u="none" strike="noStrike" kern="1200" cap="none" spc="0" normalizeH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hàm số </a:t>
                  </a:r>
                  <a14:m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kumimoji="0" lang="en-US" sz="3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= </m:t>
                      </m:r>
                      <m:r>
                        <a:rPr kumimoji="0" lang="en-US" sz="38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𝑠𝑖𝑛𝑥</m:t>
                      </m:r>
                    </m:oMath>
                  </a14:m>
                  <a:r>
                    <a:rPr kumimoji="0" lang="en-US" sz="3800" b="0" i="0" u="none" strike="noStrike" kern="1200" cap="none" spc="0" normalizeH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:</a:t>
                  </a:r>
                  <a:endPara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" y="499662"/>
                  <a:ext cx="17275774" cy="2275816"/>
                </a:xfrm>
                <a:prstGeom prst="rect">
                  <a:avLst/>
                </a:prstGeom>
                <a:blipFill>
                  <a:blip r:embed="rId9"/>
                  <a:stretch>
                    <a:fillRect l="-11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030" y="8797624"/>
            <a:ext cx="1058061" cy="12254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01461" y="3181559"/>
            <a:ext cx="149031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smtClean="0">
                <a:latin typeface="Arial" panose="020B0604020202020204" pitchFamily="34" charset="0"/>
                <a:cs typeface="Arial" panose="020B0604020202020204" pitchFamily="34" charset="0"/>
              </a:rPr>
              <a:t>a) Nhận giá trị bằng 0;                                b) Nhận giá trị dương.</a:t>
            </a:r>
            <a:endParaRPr lang="en-US" sz="3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963361" y="5551888"/>
                <a:ext cx="13825580" cy="9632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8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8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38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38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38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8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8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8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8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38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en-US" sz="38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8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=0, </m:t>
                    </m:r>
                    <m:r>
                      <a:rPr lang="en-US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3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38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3361" y="5551888"/>
                <a:ext cx="13825580" cy="963212"/>
              </a:xfrm>
              <a:prstGeom prst="rect">
                <a:avLst/>
              </a:prstGeom>
              <a:blipFill>
                <a:blip r:embed="rId11"/>
                <a:stretch>
                  <a:fillRect l="-1455" b="-8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963361" y="6862697"/>
                <a:ext cx="16075623" cy="21670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Hàm số nhận </a:t>
                </a: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 </a:t>
                </a:r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trị dương ứng với phần đồ thị nằm trên trục hoành. Từ đồ thị ta suy ra trên đoạn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thì </a:t>
                </a:r>
                <a14:m>
                  <m:oMath xmlns:m="http://schemas.openxmlformats.org/officeDocument/2006/math">
                    <m:r>
                      <a:rPr lang="en-US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&gt;0</m:t>
                    </m:r>
                  </m:oMath>
                </a14:m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𝜖</m:t>
                    </m:r>
                    <m:d>
                      <m:dPr>
                        <m:ctrlPr>
                          <a:rPr lang="en-US" sz="3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0; </m:t>
                        </m:r>
                        <m:r>
                          <a:rPr lang="en-US" sz="3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e>
                    </m:d>
                    <m:r>
                      <a:rPr lang="en-US" sz="3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3361" y="6862697"/>
                <a:ext cx="16075623" cy="2167003"/>
              </a:xfrm>
              <a:prstGeom prst="rect">
                <a:avLst/>
              </a:prstGeom>
              <a:blipFill>
                <a:blip r:embed="rId12"/>
                <a:stretch>
                  <a:fillRect l="-1251" b="-3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56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22;p15"/>
          <p:cNvSpPr/>
          <p:nvPr/>
        </p:nvSpPr>
        <p:spPr>
          <a:xfrm>
            <a:off x="6915292" y="571500"/>
            <a:ext cx="4443544" cy="1295400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kumimoji="0" lang="en-US" sz="45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TẬP </a:t>
            </a:r>
            <a:r>
              <a:rPr kumimoji="0" lang="en-US" sz="45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26078">
            <a:off x="16471350" y="8265801"/>
            <a:ext cx="3633301" cy="3410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6577121" y="393097"/>
            <a:ext cx="1305116" cy="1236158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8261097" y="3797995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953000" y="2530614"/>
                <a:ext cx="9525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4000" smtClean="0">
                    <a:solidFill>
                      <a:srgbClr val="000000"/>
                    </a:solidFill>
                    <a:latin typeface="OpenSans"/>
                  </a:rPr>
                  <a:t>Tìm tập giá trị của hàm số</a:t>
                </a:r>
                <a:r>
                  <a:rPr lang="en-US" sz="4000">
                    <a:solidFill>
                      <a:srgbClr val="000000"/>
                    </a:solidFill>
                    <a:latin typeface="OpenSans"/>
                  </a:rPr>
                  <a:t> 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𝑠𝑖𝑛𝑥</m:t>
                    </m:r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2530614"/>
                <a:ext cx="9525000" cy="707886"/>
              </a:xfrm>
              <a:prstGeom prst="rect">
                <a:avLst/>
              </a:prstGeom>
              <a:blipFill>
                <a:blip r:embed="rId4"/>
                <a:stretch>
                  <a:fillRect l="-2305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373" y="6883208"/>
            <a:ext cx="3072853" cy="30689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685" y="386614"/>
            <a:ext cx="1245503" cy="1295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321" y="1111793"/>
            <a:ext cx="987723" cy="10272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953000" y="5164872"/>
                <a:ext cx="10972800" cy="40934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40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−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1≤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sin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x</m:t>
                        </m:r>
                      </m:e>
                    </m:func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≤1</m:t>
                    </m:r>
                  </m:oMath>
                </a14:m>
                <a:r>
                  <a:rPr lang="nl-NL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∀</m:t>
                    </m:r>
                    <m:r>
                      <m:rPr>
                        <m:sty m:val="p"/>
                      </m:rP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x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∈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ℝ</m:t>
                    </m:r>
                  </m:oMath>
                </a14:m>
                <a:r>
                  <a:rPr lang="nl-NL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2.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1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≤2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sin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x</m:t>
                        </m:r>
                      </m:e>
                    </m:func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≤2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.1; hay: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2≤2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sin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x</m:t>
                        </m:r>
                      </m:e>
                    </m:func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≤2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∀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∈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ℝ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Vậy hàm số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y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=2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sin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x</m:t>
                        </m:r>
                      </m:e>
                    </m:func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có tập giá trị là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2;2</m:t>
                        </m:r>
                      </m:e>
                    </m:d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5164872"/>
                <a:ext cx="10972800" cy="4093428"/>
              </a:xfrm>
              <a:prstGeom prst="rect">
                <a:avLst/>
              </a:prstGeom>
              <a:blipFill>
                <a:blip r:embed="rId8"/>
                <a:stretch>
                  <a:fillRect l="-2000" b="-2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700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4527" y="190500"/>
            <a:ext cx="17854873" cy="99060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5578" y="841626"/>
            <a:ext cx="2606622" cy="2606622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7032514" y="852726"/>
            <a:ext cx="419889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kumimoji="0" lang="en-US" sz="5000" b="1" i="0" u="none" strike="noStrike" kern="1200" cap="none" spc="0" normalizeH="0" noProof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DỤNG 1</a:t>
            </a:r>
            <a:endParaRPr kumimoji="0" lang="en-US" sz="5000" b="0" i="0" u="none" strike="noStrike" kern="120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27502">
            <a:off x="16890528" y="6736887"/>
            <a:ext cx="1342531" cy="13586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86035" y="1772841"/>
            <a:ext cx="1301096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800">
                <a:solidFill>
                  <a:srgbClr val="000000"/>
                </a:solidFill>
              </a:rPr>
              <a:t>Xét tình huống mở đầu.</a:t>
            </a:r>
          </a:p>
          <a:p>
            <a:pPr algn="just">
              <a:lnSpc>
                <a:spcPct val="150000"/>
              </a:lnSpc>
            </a:pPr>
            <a:r>
              <a:rPr lang="vi-VN" sz="3800">
                <a:solidFill>
                  <a:srgbClr val="000000"/>
                </a:solidFill>
              </a:rPr>
              <a:t>a) Giải bài toán ở tình huống mở </a:t>
            </a:r>
            <a:r>
              <a:rPr lang="vi-VN" sz="3800" smtClean="0">
                <a:solidFill>
                  <a:srgbClr val="000000"/>
                </a:solidFill>
              </a:rPr>
              <a:t>đầu</a:t>
            </a:r>
            <a:r>
              <a:rPr lang="en-US" sz="3800" smtClean="0">
                <a:solidFill>
                  <a:srgbClr val="000000"/>
                </a:solidFill>
              </a:rPr>
              <a:t>.</a:t>
            </a:r>
            <a:endParaRPr lang="vi-VN" sz="3800">
              <a:solidFill>
                <a:srgbClr val="000000"/>
              </a:solidFill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8345059" y="3976490"/>
            <a:ext cx="1573805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076530" y="5099929"/>
                <a:ext cx="15706039" cy="4632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Thời </a:t>
                </a:r>
                <a:r>
                  <a:rPr lang="en-US" sz="38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gian của một chu kì hô hấp đầy đủ chính là một chu kì tuần hoàn của hàm v(t) và là: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𝑇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Pr>
                      <m:nu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2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𝜋</m:t>
                        </m:r>
                      </m:num>
                      <m:den>
                        <m:f>
                          <m:f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3</m:t>
                            </m:r>
                          </m:den>
                        </m:f>
                      </m:den>
                    </m:f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=6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(giây).</a:t>
                </a:r>
                <a:endParaRPr lang="en-US" sz="3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Ta có: 1 phút = 60 giây.</a:t>
                </a:r>
                <a:endParaRPr lang="en-US" sz="3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Do đó, số chu kì hô hấp trong một phút của người đó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Pr>
                      <m:nu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60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6</m:t>
                        </m:r>
                      </m:den>
                    </m:f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=10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(chu kì).</a:t>
                </a:r>
                <a:endParaRPr lang="en-US" sz="3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530" y="5099929"/>
                <a:ext cx="15706039" cy="4632550"/>
              </a:xfrm>
              <a:prstGeom prst="rect">
                <a:avLst/>
              </a:prstGeom>
              <a:blipFill>
                <a:blip r:embed="rId4"/>
                <a:stretch>
                  <a:fillRect l="-1281" r="-1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630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6" grpId="0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18"/>
          <p:cNvGrpSpPr/>
          <p:nvPr/>
        </p:nvGrpSpPr>
        <p:grpSpPr>
          <a:xfrm>
            <a:off x="399618" y="298551"/>
            <a:ext cx="17507381" cy="9645548"/>
            <a:chOff x="0" y="0"/>
            <a:chExt cx="10671496" cy="5709653"/>
          </a:xfrm>
        </p:grpSpPr>
        <p:sp>
          <p:nvSpPr>
            <p:cNvPr id="42" name="Freeform 19"/>
            <p:cNvSpPr/>
            <p:nvPr/>
          </p:nvSpPr>
          <p:spPr>
            <a:xfrm>
              <a:off x="0" y="0"/>
              <a:ext cx="10671497" cy="5709653"/>
            </a:xfrm>
            <a:custGeom>
              <a:avLst/>
              <a:gdLst/>
              <a:ahLst/>
              <a:cxnLst/>
              <a:rect l="l" t="t" r="r" b="b"/>
              <a:pathLst>
                <a:path w="10671497" h="5709653">
                  <a:moveTo>
                    <a:pt x="17481" y="0"/>
                  </a:moveTo>
                  <a:lnTo>
                    <a:pt x="10654016" y="0"/>
                  </a:lnTo>
                  <a:cubicBezTo>
                    <a:pt x="10658652" y="0"/>
                    <a:pt x="10663098" y="1842"/>
                    <a:pt x="10666377" y="5120"/>
                  </a:cubicBezTo>
                  <a:cubicBezTo>
                    <a:pt x="10669655" y="8398"/>
                    <a:pt x="10671497" y="12845"/>
                    <a:pt x="10671497" y="17481"/>
                  </a:cubicBezTo>
                  <a:lnTo>
                    <a:pt x="10671497" y="5692172"/>
                  </a:lnTo>
                  <a:cubicBezTo>
                    <a:pt x="10671497" y="5696808"/>
                    <a:pt x="10669655" y="5701255"/>
                    <a:pt x="10666377" y="5704533"/>
                  </a:cubicBezTo>
                  <a:cubicBezTo>
                    <a:pt x="10663098" y="5707812"/>
                    <a:pt x="10658652" y="5709653"/>
                    <a:pt x="10654016" y="5709653"/>
                  </a:cubicBezTo>
                  <a:lnTo>
                    <a:pt x="17481" y="5709653"/>
                  </a:lnTo>
                  <a:cubicBezTo>
                    <a:pt x="12845" y="5709653"/>
                    <a:pt x="8398" y="5707812"/>
                    <a:pt x="5120" y="5704533"/>
                  </a:cubicBezTo>
                  <a:cubicBezTo>
                    <a:pt x="1842" y="5701255"/>
                    <a:pt x="0" y="5696808"/>
                    <a:pt x="0" y="5692172"/>
                  </a:cubicBezTo>
                  <a:lnTo>
                    <a:pt x="0" y="17481"/>
                  </a:lnTo>
                  <a:cubicBezTo>
                    <a:pt x="0" y="12845"/>
                    <a:pt x="1842" y="8398"/>
                    <a:pt x="5120" y="5120"/>
                  </a:cubicBezTo>
                  <a:cubicBezTo>
                    <a:pt x="8398" y="1842"/>
                    <a:pt x="12845" y="0"/>
                    <a:pt x="17481" y="0"/>
                  </a:cubicBezTo>
                  <a:close/>
                </a:path>
              </a:pathLst>
            </a:custGeom>
            <a:solidFill>
              <a:srgbClr val="FDFAE6"/>
            </a:solidFill>
            <a:ln w="142875">
              <a:solidFill>
                <a:srgbClr val="6B3B32"/>
              </a:solidFill>
            </a:ln>
          </p:spPr>
        </p:sp>
        <p:sp>
          <p:nvSpPr>
            <p:cNvPr id="43" name="TextBox 2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3" name="Rectangle 52"/>
          <p:cNvSpPr/>
          <p:nvPr/>
        </p:nvSpPr>
        <p:spPr>
          <a:xfrm>
            <a:off x="5562600" y="848261"/>
            <a:ext cx="749435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9600"/>
              </a:lnSpc>
            </a:pPr>
            <a:r>
              <a:rPr lang="en-US" sz="6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544194" y="2276975"/>
            <a:ext cx="101470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en-US" sz="4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vi-VN" sz="4000" b="1" smtClean="0">
                <a:ea typeface="Calibri" panose="020F0502020204030204" pitchFamily="34" charset="0"/>
                <a:cs typeface="Arial" panose="020B0604020202020204" pitchFamily="34" charset="0"/>
              </a:rPr>
              <a:t>Định </a:t>
            </a:r>
            <a:r>
              <a:rPr lang="vi-VN" sz="4000" b="1">
                <a:ea typeface="Calibri" panose="020F0502020204030204" pitchFamily="34" charset="0"/>
                <a:cs typeface="Arial" panose="020B0604020202020204" pitchFamily="34" charset="0"/>
              </a:rPr>
              <a:t>nghĩa hàm số lượng giác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544194" y="3642816"/>
            <a:ext cx="11269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Hàm </a:t>
            </a:r>
            <a:r>
              <a:rPr lang="nl-NL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 chẵn, hàm số lẻ, hàm số tuần hoàn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/>
              <p:cNvSpPr/>
              <p:nvPr/>
            </p:nvSpPr>
            <p:spPr>
              <a:xfrm>
                <a:off x="3529972" y="4640388"/>
                <a:ext cx="12014828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nl-NL" sz="4000" b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3. Đồ </a:t>
                </a:r>
                <a:r>
                  <a:rPr lang="nl-NL" sz="4000" b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thị và tính chất của hàm số </a:t>
                </a:r>
                <a14:m>
                  <m:oMath xmlns:m="http://schemas.openxmlformats.org/officeDocument/2006/math">
                    <m:r>
                      <a:rPr lang="nl-NL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𝒚</m:t>
                    </m:r>
                    <m:r>
                      <a:rPr lang="nl-NL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nl-NL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sin</m:t>
                    </m:r>
                    <m:r>
                      <a:rPr lang="nl-NL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nl-NL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𝒙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3" name="Rectangle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9972" y="4640388"/>
                <a:ext cx="12014828" cy="1015663"/>
              </a:xfrm>
              <a:prstGeom prst="rect">
                <a:avLst/>
              </a:prstGeom>
              <a:blipFill>
                <a:blip r:embed="rId2"/>
                <a:stretch>
                  <a:fillRect l="-1776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7600" y="7734300"/>
            <a:ext cx="2243142" cy="1888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292260" flipV="1">
            <a:off x="16599410" y="826942"/>
            <a:ext cx="1149163" cy="405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817" y="1103910"/>
            <a:ext cx="2725153" cy="17143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3529972" y="5867630"/>
                <a:ext cx="12014828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nl-NL" sz="4000" b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4. Đồ </a:t>
                </a:r>
                <a:r>
                  <a:rPr lang="nl-NL" sz="4000" b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thị và tính chất của hàm số </a:t>
                </a:r>
                <a14:m>
                  <m:oMath xmlns:m="http://schemas.openxmlformats.org/officeDocument/2006/math">
                    <m:r>
                      <a:rPr lang="nl-NL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𝒚</m:t>
                    </m:r>
                    <m:r>
                      <a:rPr lang="nl-NL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nl-NL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cos</m:t>
                    </m:r>
                    <m:r>
                      <a:rPr lang="nl-NL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nl-NL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𝒙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9972" y="5867630"/>
                <a:ext cx="12014828" cy="1015663"/>
              </a:xfrm>
              <a:prstGeom prst="rect">
                <a:avLst/>
              </a:prstGeom>
              <a:blipFill>
                <a:blip r:embed="rId6"/>
                <a:stretch>
                  <a:fillRect l="-1776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3529972" y="7140383"/>
                <a:ext cx="12014828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nl-NL" sz="4000" b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5. Đồ </a:t>
                </a:r>
                <a:r>
                  <a:rPr lang="nl-NL" sz="4000" b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thị và tính chất của hàm số </a:t>
                </a:r>
                <a14:m>
                  <m:oMath xmlns:m="http://schemas.openxmlformats.org/officeDocument/2006/math">
                    <m:r>
                      <a:rPr lang="nl-NL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𝒚</m:t>
                    </m:r>
                    <m:r>
                      <a:rPr lang="nl-NL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nl-NL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tan</m:t>
                    </m:r>
                    <m:r>
                      <a:rPr lang="nl-NL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nl-NL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𝒙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9972" y="7140383"/>
                <a:ext cx="12014828" cy="1015663"/>
              </a:xfrm>
              <a:prstGeom prst="rect">
                <a:avLst/>
              </a:prstGeom>
              <a:blipFill>
                <a:blip r:embed="rId7"/>
                <a:stretch>
                  <a:fillRect l="-1776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3544194" y="8395037"/>
                <a:ext cx="12014828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nl-NL" sz="4000" b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6. Đồ </a:t>
                </a:r>
                <a:r>
                  <a:rPr lang="nl-NL" sz="4000" b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thị và tính chất của hàm số </a:t>
                </a:r>
                <a14:m>
                  <m:oMath xmlns:m="http://schemas.openxmlformats.org/officeDocument/2006/math">
                    <m:r>
                      <a:rPr lang="nl-NL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𝒚</m:t>
                    </m:r>
                    <m:r>
                      <a:rPr lang="nl-NL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nl-NL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cot</m:t>
                    </m:r>
                    <m:r>
                      <a:rPr lang="nl-NL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nl-NL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𝒙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4194" y="8395037"/>
                <a:ext cx="12014828" cy="1015663"/>
              </a:xfrm>
              <a:prstGeom prst="rect">
                <a:avLst/>
              </a:prstGeom>
              <a:blipFill>
                <a:blip r:embed="rId8"/>
                <a:stretch>
                  <a:fillRect l="-1776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368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63" grpId="0"/>
      <p:bldP spid="23" grpId="0"/>
      <p:bldP spid="27" grpId="0"/>
      <p:bldP spid="3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4527" y="190500"/>
            <a:ext cx="17854873" cy="99060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0" y="7882748"/>
            <a:ext cx="2060134" cy="2060134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7032514" y="852726"/>
            <a:ext cx="419889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 DỤNG 1</a:t>
            </a:r>
            <a:endParaRPr kumimoji="0" lang="en-US" sz="5000" b="0" i="0" u="none" strike="noStrike" kern="120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09489">
            <a:off x="16795038" y="547193"/>
            <a:ext cx="959360" cy="9708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86035" y="1772841"/>
            <a:ext cx="15982765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vi-VN" sz="3800">
                <a:solidFill>
                  <a:srgbClr val="000000"/>
                </a:solidFill>
              </a:rPr>
              <a:t>b) Biết rằng quá trình hít vào xảy ra khi v &gt; 0 và quá trình thở ra khi v &lt; 0. Trong khoảng thời gian từ 0 đến 5 giây, khoảng thời điểm nào thì người đó hít vào? Người đó thở ra?</a:t>
            </a:r>
          </a:p>
        </p:txBody>
      </p:sp>
      <p:sp>
        <p:nvSpPr>
          <p:cNvPr id="15" name="Oval Callout 14"/>
          <p:cNvSpPr/>
          <p:nvPr/>
        </p:nvSpPr>
        <p:spPr>
          <a:xfrm>
            <a:off x="8345057" y="4738490"/>
            <a:ext cx="1573805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151026" y="5795056"/>
                <a:ext cx="15003374" cy="37946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800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Ta </a:t>
                </a:r>
                <a:r>
                  <a:rPr lang="en-US" sz="38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có: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v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=0,85</m:t>
                    </m:r>
                    <m:func>
                      <m:func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πt</m:t>
                            </m:r>
                          </m:num>
                          <m:den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indent="-5715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8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v </a:t>
                </a:r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&gt; 0 khi </a:t>
                </a:r>
                <a14:m>
                  <m:oMath xmlns:m="http://schemas.openxmlformats.org/officeDocument/2006/math">
                    <m:r>
                      <a:rPr lang="en-US" sz="38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0,85</m:t>
                    </m:r>
                    <m:func>
                      <m:func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πt</m:t>
                            </m:r>
                          </m:num>
                          <m:den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3</m:t>
                            </m:r>
                          </m:den>
                        </m:f>
                      </m:e>
                    </m:func>
                    <m:r>
                      <a:rPr lang="en-US" sz="38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&gt;0⟺</m:t>
                    </m:r>
                    <m:func>
                      <m:func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πt</m:t>
                            </m:r>
                          </m:num>
                          <m:den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3</m:t>
                            </m:r>
                          </m:den>
                        </m:f>
                      </m:e>
                    </m:func>
                    <m:r>
                      <a:rPr lang="en-US" sz="38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&gt;0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Mà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−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1≤</m:t>
                    </m:r>
                    <m:func>
                      <m:func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πt</m:t>
                            </m:r>
                          </m:num>
                          <m:den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3</m:t>
                            </m:r>
                          </m:den>
                        </m:f>
                      </m:e>
                    </m:func>
                    <m:r>
                      <a:rPr lang="en-US" sz="38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≤1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en-US" sz="38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∀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x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∈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ℝ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 Do đó, </a:t>
                </a:r>
                <a14:m>
                  <m:oMath xmlns:m="http://schemas.openxmlformats.org/officeDocument/2006/math">
                    <m:r>
                      <a:rPr lang="en-US" sz="38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0&lt;</m:t>
                    </m:r>
                    <m:func>
                      <m:func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nl-NL" sz="38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π</m:t>
                            </m:r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t</m:t>
                            </m:r>
                          </m:num>
                          <m:den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3</m:t>
                            </m:r>
                          </m:den>
                        </m:f>
                      </m:e>
                    </m:func>
                    <m:r>
                      <a:rPr lang="en-US" sz="38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≤1</m:t>
                    </m:r>
                  </m:oMath>
                </a14:m>
                <a:r>
                  <a:rPr lang="en-US" sz="38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3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026" y="5795056"/>
                <a:ext cx="15003374" cy="3794693"/>
              </a:xfrm>
              <a:prstGeom prst="rect">
                <a:avLst/>
              </a:prstGeom>
              <a:blipFill>
                <a:blip r:embed="rId4"/>
                <a:stretch>
                  <a:fillRect l="-1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729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4527" y="190500"/>
            <a:ext cx="17854873" cy="99060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3774" y="303276"/>
            <a:ext cx="2630424" cy="2630424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914400" y="928490"/>
            <a:ext cx="1573805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914400" y="1943100"/>
                <a:ext cx="16527374" cy="7660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3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v 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&lt; 0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khi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0,85</m:t>
                    </m:r>
                    <m:func>
                      <m:func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π</m:t>
                            </m:r>
                            <m:r>
                              <m:rPr>
                                <m:sty m:val="p"/>
                              </m:rP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t</m:t>
                            </m:r>
                          </m:num>
                          <m:den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3</m:t>
                            </m:r>
                          </m:den>
                        </m:f>
                      </m:e>
                    </m:func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&lt;0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⟺</m:t>
                    </m:r>
                    <m:func>
                      <m:func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π</m:t>
                            </m:r>
                            <m:r>
                              <m:rPr>
                                <m:sty m:val="p"/>
                              </m:rP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t</m:t>
                            </m:r>
                          </m:num>
                          <m:den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3</m:t>
                            </m:r>
                          </m:den>
                        </m:f>
                      </m:e>
                    </m:func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&lt;0</m:t>
                    </m:r>
                  </m:oMath>
                </a14:m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Mà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−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1&lt;</m:t>
                    </m:r>
                    <m:func>
                      <m:func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π</m:t>
                            </m:r>
                            <m:r>
                              <m:rPr>
                                <m:sty m:val="p"/>
                              </m:rP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t</m:t>
                            </m:r>
                          </m:num>
                          <m:den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3</m:t>
                            </m:r>
                          </m:den>
                        </m:f>
                      </m:e>
                    </m:func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≤1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với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∀</m:t>
                    </m:r>
                    <m:r>
                      <m:rPr>
                        <m:sty m:val="p"/>
                      </m:rP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x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∈</m:t>
                    </m:r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ℝ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 Do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đó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−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1≤</m:t>
                    </m:r>
                    <m:func>
                      <m:func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π</m:t>
                            </m:r>
                            <m:r>
                              <m:rPr>
                                <m:sty m:val="p"/>
                              </m:rP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t</m:t>
                            </m:r>
                          </m:num>
                          <m:den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3</m:t>
                            </m:r>
                          </m:den>
                        </m:f>
                      </m:e>
                    </m:func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&lt;0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3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Với</a:t>
                </a:r>
                <a:r>
                  <a:rPr kumimoji="0" lang="en-US" sz="3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t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∈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  <m:t>0;3</m:t>
                        </m:r>
                      </m:e>
                    </m:d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ta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có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0&lt;</m:t>
                    </m:r>
                    <m:func>
                      <m:func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π</m:t>
                            </m:r>
                            <m:r>
                              <m:rPr>
                                <m:sty m:val="p"/>
                              </m:rP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t</m:t>
                            </m:r>
                          </m:num>
                          <m:den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3</m:t>
                            </m:r>
                          </m:den>
                        </m:f>
                      </m:e>
                    </m:func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≤1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3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Với</a:t>
                </a:r>
                <a:r>
                  <a:rPr kumimoji="0" lang="en-US" sz="3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t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∈</m:t>
                    </m:r>
                    <m:d>
                      <m:dPr>
                        <m:endChr m:val="]"/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  <m:t>3;5</m:t>
                        </m:r>
                      </m:e>
                    </m:d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ta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có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−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1≤</m:t>
                    </m:r>
                    <m:func>
                      <m:func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π</m:t>
                            </m:r>
                            <m:r>
                              <m:rPr>
                                <m:sty m:val="p"/>
                              </m:rP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t</m:t>
                            </m:r>
                          </m:num>
                          <m:den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3</m:t>
                            </m:r>
                          </m:den>
                        </m:f>
                      </m:e>
                    </m:func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&lt;0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Vậy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trong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khoảng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thời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gian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từ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0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đến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5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giây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,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khoảng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thời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điểm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sau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0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giây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đến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trước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3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giây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thì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người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đó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hít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vào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và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khoảng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thời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điểm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sau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3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giây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đến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5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giây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thì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người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đó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thở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ra.</a:t>
                </a:r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943100"/>
                <a:ext cx="16527374" cy="7660302"/>
              </a:xfrm>
              <a:prstGeom prst="rect">
                <a:avLst/>
              </a:prstGeom>
              <a:blipFill>
                <a:blip r:embed="rId3"/>
                <a:stretch>
                  <a:fillRect l="-1217" r="-1217" b="-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025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68642" y="1181100"/>
            <a:ext cx="14630400" cy="3794789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2811379" y="1394397"/>
                <a:ext cx="12284242" cy="31243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:r>
                  <a:rPr kumimoji="0" lang="nl-NL" sz="70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4. </a:t>
                </a:r>
                <a:r>
                  <a:rPr kumimoji="0" lang="en-US" sz="70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 THỊ VÀ TÍNH CHẤT CỦA HÀM SỐ </a:t>
                </a:r>
                <a14:m>
                  <m:oMath xmlns:m="http://schemas.openxmlformats.org/officeDocument/2006/math">
                    <m:r>
                      <a:rPr kumimoji="0" lang="en-US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𝒚</m:t>
                    </m:r>
                    <m:r>
                      <a:rPr kumimoji="0" lang="en-US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</m:t>
                    </m:r>
                    <m:r>
                      <a:rPr kumimoji="0" lang="en-US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𝒄𝒐𝒔</m:t>
                    </m:r>
                    <m:r>
                      <a:rPr kumimoji="0" lang="en-US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kumimoji="0" lang="en-US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𝒙</m:t>
                    </m:r>
                  </m:oMath>
                </a14:m>
                <a:endPara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1379" y="1394397"/>
                <a:ext cx="12284242" cy="3124381"/>
              </a:xfrm>
              <a:prstGeom prst="rect">
                <a:avLst/>
              </a:prstGeom>
              <a:blipFill>
                <a:blip r:embed="rId2"/>
                <a:stretch>
                  <a:fillRect b="-146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5163800" y="5622649"/>
            <a:ext cx="1961512" cy="1883051"/>
          </a:xfrm>
          <a:prstGeom prst="rect">
            <a:avLst/>
          </a:prstGeom>
        </p:spPr>
      </p:pic>
      <p:pic>
        <p:nvPicPr>
          <p:cNvPr id="36" name="Picture 1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295400" y="8191500"/>
            <a:ext cx="1524000" cy="146304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074065" y="5981700"/>
            <a:ext cx="1987468" cy="388958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84840">
            <a:off x="15525798" y="600871"/>
            <a:ext cx="1196313" cy="131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70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190500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8200" y="7793587"/>
            <a:ext cx="1543110" cy="18305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47801" y="2321429"/>
            <a:ext cx="8497839" cy="840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Vậy ta hoàn thành được bảng như sau:</a:t>
            </a:r>
            <a:endParaRPr kumimoji="0" lang="en-US" sz="3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447801" y="3877937"/>
              <a:ext cx="15214134" cy="355156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12957">
                      <a:extLst>
                        <a:ext uri="{9D8B030D-6E8A-4147-A177-3AD203B41FA5}">
                          <a16:colId xmlns:a16="http://schemas.microsoft.com/office/drawing/2014/main" val="931681444"/>
                        </a:ext>
                      </a:extLst>
                    </a:gridCol>
                    <a:gridCol w="1422353">
                      <a:extLst>
                        <a:ext uri="{9D8B030D-6E8A-4147-A177-3AD203B41FA5}">
                          <a16:colId xmlns:a16="http://schemas.microsoft.com/office/drawing/2014/main" val="1483630915"/>
                        </a:ext>
                      </a:extLst>
                    </a:gridCol>
                    <a:gridCol w="1422353">
                      <a:extLst>
                        <a:ext uri="{9D8B030D-6E8A-4147-A177-3AD203B41FA5}">
                          <a16:colId xmlns:a16="http://schemas.microsoft.com/office/drawing/2014/main" val="3667939274"/>
                        </a:ext>
                      </a:extLst>
                    </a:gridCol>
                    <a:gridCol w="1422353">
                      <a:extLst>
                        <a:ext uri="{9D8B030D-6E8A-4147-A177-3AD203B41FA5}">
                          <a16:colId xmlns:a16="http://schemas.microsoft.com/office/drawing/2014/main" val="1105347392"/>
                        </a:ext>
                      </a:extLst>
                    </a:gridCol>
                    <a:gridCol w="1422353">
                      <a:extLst>
                        <a:ext uri="{9D8B030D-6E8A-4147-A177-3AD203B41FA5}">
                          <a16:colId xmlns:a16="http://schemas.microsoft.com/office/drawing/2014/main" val="3617089060"/>
                        </a:ext>
                      </a:extLst>
                    </a:gridCol>
                    <a:gridCol w="1422353">
                      <a:extLst>
                        <a:ext uri="{9D8B030D-6E8A-4147-A177-3AD203B41FA5}">
                          <a16:colId xmlns:a16="http://schemas.microsoft.com/office/drawing/2014/main" val="140918191"/>
                        </a:ext>
                      </a:extLst>
                    </a:gridCol>
                    <a:gridCol w="1422353">
                      <a:extLst>
                        <a:ext uri="{9D8B030D-6E8A-4147-A177-3AD203B41FA5}">
                          <a16:colId xmlns:a16="http://schemas.microsoft.com/office/drawing/2014/main" val="2451592667"/>
                        </a:ext>
                      </a:extLst>
                    </a:gridCol>
                    <a:gridCol w="1422353">
                      <a:extLst>
                        <a:ext uri="{9D8B030D-6E8A-4147-A177-3AD203B41FA5}">
                          <a16:colId xmlns:a16="http://schemas.microsoft.com/office/drawing/2014/main" val="722807373"/>
                        </a:ext>
                      </a:extLst>
                    </a:gridCol>
                    <a:gridCol w="1422353">
                      <a:extLst>
                        <a:ext uri="{9D8B030D-6E8A-4147-A177-3AD203B41FA5}">
                          <a16:colId xmlns:a16="http://schemas.microsoft.com/office/drawing/2014/main" val="3964461608"/>
                        </a:ext>
                      </a:extLst>
                    </a:gridCol>
                    <a:gridCol w="1422353">
                      <a:extLst>
                        <a:ext uri="{9D8B030D-6E8A-4147-A177-3AD203B41FA5}">
                          <a16:colId xmlns:a16="http://schemas.microsoft.com/office/drawing/2014/main" val="714505030"/>
                        </a:ext>
                      </a:extLst>
                    </a:gridCol>
                  </a:tblGrid>
                  <a:tr h="184936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5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oMath>
                            </m:oMathPara>
                          </a14:m>
                          <a:endParaRPr lang="en-US" sz="35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50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nl-NL" sz="35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π</m:t>
                                </m:r>
                              </m:oMath>
                            </m:oMathPara>
                          </a14:m>
                          <a:endParaRPr lang="en-US" sz="35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50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5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sz="35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3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nl-NL" sz="35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nl-NL" sz="35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5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50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5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nl-NL" sz="35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nl-NL" sz="35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5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50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5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nl-NL" sz="35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nl-NL" sz="35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5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l-NL" sz="3500" b="0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Dotum" panose="020B0600000101010101" pitchFamily="34" charset="-127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sz="3500" b="0" smtClean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5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nl-NL" sz="35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nl-NL" sz="35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5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5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nl-NL" sz="35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nl-NL" sz="35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5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5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sz="35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3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nl-NL" sz="35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nl-NL" sz="35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5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nl-NL" sz="35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π</m:t>
                                </m:r>
                              </m:oMath>
                            </m:oMathPara>
                          </a14:m>
                          <a:endParaRPr lang="en-US" sz="35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8603989"/>
                      </a:ext>
                    </a:extLst>
                  </a:tr>
                  <a:tr h="17022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500" b="1" i="1" smtClean="0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en-US" sz="3500" b="1" i="1" smtClean="0">
                                    <a:latin typeface="Cambria Math" panose="02040503050406030204" pitchFamily="18" charset="0"/>
                                  </a:rPr>
                                  <m:t> = </m:t>
                                </m:r>
                                <m:r>
                                  <a:rPr lang="en-US" sz="3500" b="1" i="1" smtClean="0">
                                    <a:latin typeface="Cambria Math" panose="02040503050406030204" pitchFamily="18" charset="0"/>
                                  </a:rPr>
                                  <m:t>𝒄𝒐𝒔𝒙</m:t>
                                </m:r>
                              </m:oMath>
                            </m:oMathPara>
                          </a14:m>
                          <a:endParaRPr lang="en-US" sz="3500" b="1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0855467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1468467"/>
                  </p:ext>
                </p:extLst>
              </p:nvPr>
            </p:nvGraphicFramePr>
            <p:xfrm>
              <a:off x="1447801" y="3877937"/>
              <a:ext cx="15214134" cy="355156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12957">
                      <a:extLst>
                        <a:ext uri="{9D8B030D-6E8A-4147-A177-3AD203B41FA5}">
                          <a16:colId xmlns:a16="http://schemas.microsoft.com/office/drawing/2014/main" val="931681444"/>
                        </a:ext>
                      </a:extLst>
                    </a:gridCol>
                    <a:gridCol w="1422353">
                      <a:extLst>
                        <a:ext uri="{9D8B030D-6E8A-4147-A177-3AD203B41FA5}">
                          <a16:colId xmlns:a16="http://schemas.microsoft.com/office/drawing/2014/main" val="1483630915"/>
                        </a:ext>
                      </a:extLst>
                    </a:gridCol>
                    <a:gridCol w="1422353">
                      <a:extLst>
                        <a:ext uri="{9D8B030D-6E8A-4147-A177-3AD203B41FA5}">
                          <a16:colId xmlns:a16="http://schemas.microsoft.com/office/drawing/2014/main" val="3667939274"/>
                        </a:ext>
                      </a:extLst>
                    </a:gridCol>
                    <a:gridCol w="1422353">
                      <a:extLst>
                        <a:ext uri="{9D8B030D-6E8A-4147-A177-3AD203B41FA5}">
                          <a16:colId xmlns:a16="http://schemas.microsoft.com/office/drawing/2014/main" val="1105347392"/>
                        </a:ext>
                      </a:extLst>
                    </a:gridCol>
                    <a:gridCol w="1422353">
                      <a:extLst>
                        <a:ext uri="{9D8B030D-6E8A-4147-A177-3AD203B41FA5}">
                          <a16:colId xmlns:a16="http://schemas.microsoft.com/office/drawing/2014/main" val="3617089060"/>
                        </a:ext>
                      </a:extLst>
                    </a:gridCol>
                    <a:gridCol w="1422353">
                      <a:extLst>
                        <a:ext uri="{9D8B030D-6E8A-4147-A177-3AD203B41FA5}">
                          <a16:colId xmlns:a16="http://schemas.microsoft.com/office/drawing/2014/main" val="140918191"/>
                        </a:ext>
                      </a:extLst>
                    </a:gridCol>
                    <a:gridCol w="1422353">
                      <a:extLst>
                        <a:ext uri="{9D8B030D-6E8A-4147-A177-3AD203B41FA5}">
                          <a16:colId xmlns:a16="http://schemas.microsoft.com/office/drawing/2014/main" val="2451592667"/>
                        </a:ext>
                      </a:extLst>
                    </a:gridCol>
                    <a:gridCol w="1422353">
                      <a:extLst>
                        <a:ext uri="{9D8B030D-6E8A-4147-A177-3AD203B41FA5}">
                          <a16:colId xmlns:a16="http://schemas.microsoft.com/office/drawing/2014/main" val="722807373"/>
                        </a:ext>
                      </a:extLst>
                    </a:gridCol>
                    <a:gridCol w="1422353">
                      <a:extLst>
                        <a:ext uri="{9D8B030D-6E8A-4147-A177-3AD203B41FA5}">
                          <a16:colId xmlns:a16="http://schemas.microsoft.com/office/drawing/2014/main" val="3964461608"/>
                        </a:ext>
                      </a:extLst>
                    </a:gridCol>
                    <a:gridCol w="1422353">
                      <a:extLst>
                        <a:ext uri="{9D8B030D-6E8A-4147-A177-3AD203B41FA5}">
                          <a16:colId xmlns:a16="http://schemas.microsoft.com/office/drawing/2014/main" val="714505030"/>
                        </a:ext>
                      </a:extLst>
                    </a:gridCol>
                  </a:tblGrid>
                  <a:tr h="184936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53" t="-329" r="-531061" b="-92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70386" t="-329" r="-802575" b="-92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69231" t="-329" r="-699145" b="-92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70815" t="-329" r="-602146" b="-92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68803" t="-329" r="-499573" b="-92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l-NL" sz="3500" b="0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Dotum" panose="020B0600000101010101" pitchFamily="34" charset="-127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sz="3500" b="0" smtClean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68376" t="-329" r="-300000" b="-92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771674" t="-329" r="-201288" b="-92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867949" t="-329" r="-100427" b="-92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72103" t="-329" r="-858" b="-924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8603989"/>
                      </a:ext>
                    </a:extLst>
                  </a:tr>
                  <a:tr h="1702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53" t="-109319" r="-531061" b="-7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0855467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326915" y="5981700"/>
                <a:ext cx="1267125" cy="12236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nl-NL" sz="35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35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+mn-cs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35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nl-NL" sz="35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𝟐</m:t>
                              </m:r>
                            </m:e>
                          </m:rad>
                        </m:num>
                        <m:den>
                          <m:r>
                            <a:rPr kumimoji="0" lang="nl-NL" sz="35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+mn-cs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915" y="5981700"/>
                <a:ext cx="1267125" cy="12236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7271199" y="6128980"/>
                <a:ext cx="577401" cy="90024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5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+mn-cs"/>
                        </a:rPr>
                        <m:t>𝟎</m:t>
                      </m:r>
                    </m:oMath>
                  </m:oMathPara>
                </a14:m>
                <a:endPara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199" y="6128980"/>
                <a:ext cx="577401" cy="9002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196356" y="5972389"/>
                <a:ext cx="1267125" cy="12236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5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+mn-cs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35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nl-NL" sz="35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𝟐</m:t>
                              </m:r>
                            </m:e>
                          </m:rad>
                        </m:num>
                        <m:den>
                          <m:r>
                            <a:rPr kumimoji="0" lang="nl-NL" sz="35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+mn-cs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6356" y="5972389"/>
                <a:ext cx="1267125" cy="12236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10027438" y="6143411"/>
            <a:ext cx="381000" cy="8004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1</a:t>
            </a:r>
            <a:endParaRPr kumimoji="0" lang="en-US" sz="35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1064514" y="5865166"/>
                <a:ext cx="1267125" cy="12236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5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+mn-cs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35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nl-NL" sz="35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𝟐</m:t>
                              </m:r>
                            </m:e>
                          </m:rad>
                        </m:num>
                        <m:den>
                          <m:r>
                            <a:rPr kumimoji="0" lang="nl-NL" sz="35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+mn-cs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4514" y="5865166"/>
                <a:ext cx="1267125" cy="12236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2911194" y="6057900"/>
                <a:ext cx="577402" cy="90024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5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+mn-cs"/>
                        </a:rPr>
                        <m:t>𝟎</m:t>
                      </m:r>
                    </m:oMath>
                  </m:oMathPara>
                </a14:m>
                <a:endPara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11194" y="6057900"/>
                <a:ext cx="577402" cy="90024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3872455" y="5896189"/>
                <a:ext cx="1267125" cy="12236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5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35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+mn-cs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35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nl-NL" sz="35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𝟐</m:t>
                              </m:r>
                            </m:e>
                          </m:rad>
                        </m:num>
                        <m:den>
                          <m:r>
                            <a:rPr kumimoji="0" lang="nl-NL" sz="35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+mn-cs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72455" y="5896189"/>
                <a:ext cx="1267125" cy="122366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5485221" y="6093494"/>
                <a:ext cx="912429" cy="90024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nl-NL" sz="35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+mn-cs"/>
                        </a:rPr>
                        <m:t>−</m:t>
                      </m:r>
                      <m:r>
                        <a:rPr kumimoji="0" lang="nl-NL" sz="35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+mn-cs"/>
                        </a:rPr>
                        <m:t>𝟏</m:t>
                      </m:r>
                    </m:oMath>
                  </m:oMathPara>
                </a14:m>
                <a:endPara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5221" y="6093494"/>
                <a:ext cx="912429" cy="90024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4132507" y="6128980"/>
                <a:ext cx="912429" cy="90024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nl-NL" sz="35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+mn-cs"/>
                        </a:rPr>
                        <m:t>−</m:t>
                      </m:r>
                      <m:r>
                        <a:rPr kumimoji="0" lang="nl-NL" sz="35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+mn-cs"/>
                        </a:rPr>
                        <m:t>𝟏</m:t>
                      </m:r>
                    </m:oMath>
                  </m:oMathPara>
                </a14:m>
                <a:endPara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507" y="6128980"/>
                <a:ext cx="912429" cy="90024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724765" y="-222156"/>
            <a:ext cx="2158171" cy="2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4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190500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9" y="653244"/>
            <a:ext cx="97979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28800" y="781549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5: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471" y="5406975"/>
            <a:ext cx="1416171" cy="16799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38200" y="1666607"/>
                <a:ext cx="16731964" cy="1800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Sans"/>
                    <a:ea typeface="+mn-ea"/>
                    <a:cs typeface="+mn-cs"/>
                  </a:rPr>
                  <a:t>c) </a:t>
                </a:r>
                <a:r>
                  <a:rPr kumimoji="0" lang="vi-VN" sz="37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Sans"/>
                    <a:ea typeface="+mn-ea"/>
                    <a:cs typeface="+mn-cs"/>
                  </a:rPr>
                  <a:t>Bằng </a:t>
                </a:r>
                <a:r>
                  <a:rPr kumimoji="0" lang="vi-VN" sz="37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Sans"/>
                    <a:ea typeface="+mn-ea"/>
                    <a:cs typeface="+mn-cs"/>
                  </a:rPr>
                  <a:t>cách làm tương tự câu b cho các đoạn khác có độ dài bằng chu kỳ </a:t>
                </a:r>
                <a:endParaRPr kumimoji="0" lang="en-US" sz="37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kumimoji="0" lang="vi-VN" sz="37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  <m:r>
                      <a:rPr kumimoji="0" lang="vi-VN" sz="37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  <m:r>
                      <a:rPr kumimoji="0" lang="el-GR" sz="37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𝜋</m:t>
                    </m:r>
                  </m:oMath>
                </a14:m>
                <a:r>
                  <a:rPr kumimoji="0" lang="el-GR" sz="37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Sans"/>
                    <a:ea typeface="+mn-ea"/>
                    <a:cs typeface="+mn-cs"/>
                  </a:rPr>
                  <a:t>, </a:t>
                </a:r>
                <a:r>
                  <a:rPr kumimoji="0" lang="vi-VN" sz="37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Sans"/>
                    <a:ea typeface="+mn-ea"/>
                    <a:cs typeface="+mn-cs"/>
                  </a:rPr>
                  <a:t>ta được đồ thị của hàm số </a:t>
                </a:r>
                <a:r>
                  <a:rPr lang="vi-VN" sz="3700">
                    <a:solidFill>
                      <a:srgbClr val="000000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𝑐𝑜𝑠</m:t>
                    </m:r>
                    <m:r>
                      <a:rPr lang="vi-VN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vi-VN" sz="37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Sans"/>
                    <a:ea typeface="+mn-ea"/>
                    <a:cs typeface="+mn-cs"/>
                  </a:rPr>
                  <a:t>như </a:t>
                </a:r>
                <a:r>
                  <a:rPr kumimoji="0" lang="vi-VN" sz="37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Sans"/>
                    <a:ea typeface="+mn-ea"/>
                    <a:cs typeface="+mn-cs"/>
                  </a:rPr>
                  <a:t>hình dưới đây</a:t>
                </a:r>
                <a:r>
                  <a:rPr kumimoji="0" lang="vi-VN" sz="37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Sans"/>
                    <a:ea typeface="+mn-ea"/>
                    <a:cs typeface="+mn-cs"/>
                  </a:rPr>
                  <a:t>.</a:t>
                </a:r>
                <a:endParaRPr kumimoji="0" lang="vi-VN" sz="3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666607"/>
                <a:ext cx="16731964" cy="1800493"/>
              </a:xfrm>
              <a:prstGeom prst="rect">
                <a:avLst/>
              </a:prstGeom>
              <a:blipFill>
                <a:blip r:embed="rId5"/>
                <a:stretch>
                  <a:fillRect l="-1166" b="-6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356837" y="623236"/>
                <a:ext cx="4991238" cy="8408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kumimoji="0" lang="vi-VN" sz="37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 hàm số </a:t>
                </a:r>
                <a:r>
                  <a:rPr lang="vi-VN" sz="3700">
                    <a:solidFill>
                      <a:srgbClr val="000000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𝑐𝑜𝑠</m:t>
                    </m:r>
                    <m:r>
                      <a:rPr lang="vi-VN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kumimoji="0" lang="en-US" sz="3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6837" y="623236"/>
                <a:ext cx="4991238" cy="840871"/>
              </a:xfrm>
              <a:prstGeom prst="rect">
                <a:avLst/>
              </a:prstGeom>
              <a:blipFill>
                <a:blip r:embed="rId6"/>
                <a:stretch>
                  <a:fillRect l="-3912" b="-26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27878" y="7487149"/>
                <a:ext cx="16088521" cy="1800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kumimoji="0" lang="en-US" sz="37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Từ đồ thị ở Hình 1.15, hãy cho biết tập giá trị, các khoảng đồng biến, các khoảng nghịch biến của hàm số</a:t>
                </a:r>
                <a:r>
                  <a:rPr kumimoji="0" lang="en-US" sz="37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𝑐𝑜𝑠</m:t>
                    </m:r>
                    <m:r>
                      <a:rPr lang="vi-VN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37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kumimoji="0" lang="en-US" sz="3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878" y="7487149"/>
                <a:ext cx="16088521" cy="1800493"/>
              </a:xfrm>
              <a:prstGeom prst="rect">
                <a:avLst/>
              </a:prstGeom>
              <a:blipFill>
                <a:blip r:embed="rId7"/>
                <a:stretch>
                  <a:fillRect l="-1213" r="-1175" b="-6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492" y="3867282"/>
            <a:ext cx="12496800" cy="33452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11600" y="674639"/>
            <a:ext cx="1110596" cy="8368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837313" y="8649166"/>
            <a:ext cx="2158171" cy="2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2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206542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6098" y="8377608"/>
            <a:ext cx="1398252" cy="165873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077031" y="2009800"/>
            <a:ext cx="1371600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c)</a:t>
            </a:r>
            <a:endParaRPr kumimoji="0" lang="vi-VN" sz="3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077031" y="5905500"/>
                <a:ext cx="15138133" cy="3713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7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Quan sát Hình 1.15, ta thấy đồ thị hàm số y = cos x </a:t>
                </a:r>
                <a:r>
                  <a:rPr lang="en-US" sz="3700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có: </a:t>
                </a:r>
              </a:p>
              <a:p>
                <a:pPr marL="571500" indent="-571500" algn="just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37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Tập </a:t>
                </a:r>
                <a:r>
                  <a:rPr lang="en-US" sz="37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giá trị là [– 1; 1];</a:t>
                </a:r>
                <a:endParaRPr lang="en-US" sz="37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3700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</a:t>
                </a:r>
                <a:r>
                  <a:rPr lang="en-US" sz="37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ồng </a:t>
                </a:r>
                <a:r>
                  <a:rPr lang="en-US" sz="37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biến trên mỗi khoảng</a:t>
                </a:r>
                <a:r>
                  <a:rPr lang="en-US" sz="37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:</a:t>
                </a:r>
                <a:r>
                  <a:rPr lang="en-US" sz="3700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π</m:t>
                        </m:r>
                        <m: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k</m:t>
                        </m:r>
                        <m: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π</m:t>
                        </m:r>
                        <m: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;</m:t>
                        </m:r>
                        <m:r>
                          <m:rPr>
                            <m:sty m:val="p"/>
                          </m:rP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k</m:t>
                        </m:r>
                        <m: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π</m:t>
                        </m:r>
                      </m:e>
                    </m:d>
                    <m:r>
                      <a:rPr lang="en-US" sz="37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, </m:t>
                    </m:r>
                    <m:r>
                      <m:rPr>
                        <m:sty m:val="p"/>
                      </m:rPr>
                      <a:rPr lang="en-US" sz="37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k</m:t>
                    </m:r>
                    <m:r>
                      <a:rPr lang="en-US" sz="37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∈</m:t>
                    </m:r>
                    <m:r>
                      <a:rPr lang="en-US" sz="37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ℤ</m:t>
                    </m:r>
                  </m:oMath>
                </a14:m>
                <a:r>
                  <a:rPr lang="en-US" sz="37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r>
                  <a:rPr lang="en-US" sz="3700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37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Nghịch </a:t>
                </a:r>
                <a:r>
                  <a:rPr lang="en-US" sz="37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biến trên mỗi khoảng</a:t>
                </a:r>
                <a:r>
                  <a:rPr lang="en-US" sz="37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:</a:t>
                </a:r>
                <a:r>
                  <a:rPr lang="en-US" sz="3700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k</m:t>
                        </m:r>
                        <m: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π</m:t>
                        </m:r>
                        <m: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; </m:t>
                        </m:r>
                        <m:r>
                          <m:rPr>
                            <m:sty m:val="p"/>
                          </m:rP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π</m:t>
                        </m:r>
                        <m: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k</m:t>
                        </m:r>
                        <m: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π</m:t>
                        </m:r>
                      </m:e>
                    </m:d>
                    <m:r>
                      <a:rPr lang="en-US" sz="37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, </m:t>
                    </m:r>
                    <m:r>
                      <m:rPr>
                        <m:sty m:val="p"/>
                      </m:rPr>
                      <a:rPr lang="en-US" sz="37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k</m:t>
                    </m:r>
                    <m:r>
                      <a:rPr lang="en-US" sz="37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∈</m:t>
                    </m:r>
                    <m:r>
                      <a:rPr lang="en-US" sz="37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ℤ</m:t>
                    </m:r>
                  </m:oMath>
                </a14:m>
                <a:r>
                  <a:rPr lang="en-US" sz="37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37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031" y="5905500"/>
                <a:ext cx="15138133" cy="3713837"/>
              </a:xfrm>
              <a:prstGeom prst="rect">
                <a:avLst/>
              </a:prstGeom>
              <a:blipFill>
                <a:blip r:embed="rId3"/>
                <a:stretch>
                  <a:fillRect l="-1289" r="-1248" b="-2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965" y="2400300"/>
            <a:ext cx="12496800" cy="33452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24765" y="-222156"/>
            <a:ext cx="2158171" cy="2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1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5800" y="0"/>
            <a:ext cx="20380694" cy="1168094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068322" y="715861"/>
            <a:ext cx="40751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14" name="AutoShape 7"/>
          <p:cNvSpPr/>
          <p:nvPr/>
        </p:nvSpPr>
        <p:spPr>
          <a:xfrm>
            <a:off x="-76200" y="2171700"/>
            <a:ext cx="18364200" cy="8153400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52400" y="1248018"/>
            <a:ext cx="1327606" cy="13974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066800" y="2942736"/>
                <a:ext cx="16002000" cy="6544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y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x</m:t>
                        </m:r>
                      </m:e>
                    </m:func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: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Có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tập xác định là </a:t>
                </a:r>
                <a14:m>
                  <m:oMath xmlns:m="http://schemas.openxmlformats.org/officeDocument/2006/math"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ℝ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tập giá trị là [-1; 1</a:t>
                </a:r>
                <a:r>
                  <a:rPr lang="en-US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];</a:t>
                </a:r>
                <a:endParaRPr lang="en-US" sz="4000" smtClean="0"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Là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hàm số chẵn và tuần hoàn với chu kì </a:t>
                </a:r>
                <a14:m>
                  <m:oMath xmlns:m="http://schemas.openxmlformats.org/officeDocument/2006/math"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2</m:t>
                    </m:r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π</m:t>
                    </m:r>
                  </m:oMath>
                </a14:m>
                <a:r>
                  <a:rPr lang="en-US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 smtClean="0"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Đồng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biến trên mỗi khoảng: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π</m:t>
                        </m:r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k</m:t>
                        </m:r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π</m:t>
                        </m:r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;</m:t>
                        </m:r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k</m:t>
                        </m:r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π</m:t>
                        </m:r>
                      </m:e>
                    </m:d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nghịch biến trên mỗi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k</m:t>
                        </m:r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π</m:t>
                        </m:r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; </m:t>
                        </m:r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π</m:t>
                        </m:r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k</m:t>
                        </m:r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π</m:t>
                        </m:r>
                      </m:e>
                    </m:d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k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∈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ℤ</m:t>
                    </m:r>
                  </m:oMath>
                </a14:m>
                <a:r>
                  <a:rPr lang="en-US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 smtClean="0"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Có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đồ thị là một đường hình sin đối xứng qua trục tung.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2942736"/>
                <a:ext cx="16002000" cy="6544164"/>
              </a:xfrm>
              <a:prstGeom prst="rect">
                <a:avLst/>
              </a:prstGeom>
              <a:blipFill>
                <a:blip r:embed="rId4"/>
                <a:stretch>
                  <a:fillRect l="-1333" r="-1333" b="-3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9339" y="1971162"/>
            <a:ext cx="1760961" cy="176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1040408" y="-2480398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228600" y="190500"/>
            <a:ext cx="17830800" cy="99060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Oval Callout 50"/>
          <p:cNvSpPr/>
          <p:nvPr/>
        </p:nvSpPr>
        <p:spPr>
          <a:xfrm>
            <a:off x="8268033" y="412889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42259" y="8877300"/>
            <a:ext cx="988541" cy="1143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50754" y="616988"/>
            <a:ext cx="17275774" cy="2228048"/>
            <a:chOff x="489857" y="406812"/>
            <a:chExt cx="17275774" cy="2228048"/>
          </a:xfrm>
        </p:grpSpPr>
        <p:sp>
          <p:nvSpPr>
            <p:cNvPr id="44" name="Rectangle 43"/>
            <p:cNvSpPr/>
            <p:nvPr/>
          </p:nvSpPr>
          <p:spPr>
            <a:xfrm>
              <a:off x="509164" y="406812"/>
              <a:ext cx="5389617" cy="10618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</a:t>
              </a:r>
              <a:r>
                <a:rPr kumimoji="0" lang="nl-NL" sz="4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5: </a:t>
              </a:r>
              <a:r>
                <a:rPr kumimoji="0" lang="nl-NL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– </a:t>
              </a:r>
              <a:r>
                <a:rPr kumimoji="0" lang="nl-NL" sz="4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tr27)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489857" y="467857"/>
                  <a:ext cx="17275774" cy="21670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8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                                       Sử dụng đồ thị ở Hình 1.15, hãy xác định các giá trị của </a:t>
                  </a:r>
                  <a14:m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𝑥</m:t>
                      </m:r>
                    </m:oMath>
                  </a14:m>
                  <a:r>
                    <a:rPr kumimoji="0" lang="en-US" sz="38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trên đoạn 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3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3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3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3</m:t>
                              </m:r>
                              <m:r>
                                <a:rPr kumimoji="0" lang="en-US" sz="3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3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r>
                            <a:rPr kumimoji="0" lang="en-US" sz="3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;</m:t>
                          </m:r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3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3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a14:m>
                  <a:r>
                    <a:rPr kumimoji="0" lang="en-US" sz="38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để hàm số </a:t>
                  </a:r>
                  <a14:m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𝑦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𝑐𝑜𝑠𝑥</m:t>
                      </m:r>
                    </m:oMath>
                  </a14:m>
                  <a:r>
                    <a:rPr kumimoji="0" lang="en-US" sz="38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:</a:t>
                  </a:r>
                  <a:endPara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9857" y="467857"/>
                  <a:ext cx="17275774" cy="2167003"/>
                </a:xfrm>
                <a:prstGeom prst="rect">
                  <a:avLst/>
                </a:prstGeom>
                <a:blipFill>
                  <a:blip r:embed="rId9"/>
                  <a:stretch>
                    <a:fillRect l="-1164" b="-36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031" y="9082410"/>
            <a:ext cx="812166" cy="9406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01461" y="3181559"/>
            <a:ext cx="149031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Nhận giá trị bằng 0;                                b) Nhận giá tr</a:t>
            </a:r>
            <a:r>
              <a:rPr lang="en-US" sz="3800" noProof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ị âm.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082215" y="5448300"/>
                <a:ext cx="16672385" cy="9632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a) Từ đồ thị ta suy ra trên đoạn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3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;</m:t>
                        </m:r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215" y="5448300"/>
                <a:ext cx="16672385" cy="963212"/>
              </a:xfrm>
              <a:prstGeom prst="rect">
                <a:avLst/>
              </a:prstGeom>
              <a:blipFill>
                <a:blip r:embed="rId11"/>
                <a:stretch>
                  <a:fillRect l="-1207" b="-8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082215" y="6759109"/>
                <a:ext cx="16075623" cy="21670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 </a:t>
                </a:r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Hàm số nhận 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giá </a:t>
                </a:r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trị âm ứng với phần đồ thị nằm dưới trục hoành. Từ đồ thị ta suy ra trên đoạn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3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;</m:t>
                        </m:r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thì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&lt;0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 </m:t>
                    </m:r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𝜖</m:t>
                    </m:r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</m:t>
                        </m:r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215" y="6759109"/>
                <a:ext cx="16075623" cy="2167003"/>
              </a:xfrm>
              <a:prstGeom prst="rect">
                <a:avLst/>
              </a:prstGeom>
              <a:blipFill>
                <a:blip r:embed="rId12"/>
                <a:stretch>
                  <a:fillRect l="-1251" b="-3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739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" grpId="0"/>
      <p:bldP spid="6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22;p15"/>
          <p:cNvSpPr/>
          <p:nvPr/>
        </p:nvSpPr>
        <p:spPr>
          <a:xfrm>
            <a:off x="959870" y="1028700"/>
            <a:ext cx="4443544" cy="1295400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kumimoji="0" lang="en-US" sz="45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TẬP</a:t>
            </a:r>
            <a:r>
              <a:rPr kumimoji="0" lang="en-US" sz="45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5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26078">
            <a:off x="15749493" y="8069443"/>
            <a:ext cx="3633301" cy="34109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490" y="9599184"/>
            <a:ext cx="758685" cy="7284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53" y="8811441"/>
            <a:ext cx="1237950" cy="11886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0641" y="124872"/>
            <a:ext cx="1245503" cy="1295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9277" y="850051"/>
            <a:ext cx="987723" cy="1027293"/>
          </a:xfrm>
          <a:prstGeom prst="rect">
            <a:avLst/>
          </a:prstGeom>
        </p:spPr>
      </p:pic>
      <p:sp>
        <p:nvSpPr>
          <p:cNvPr id="32" name="Oval Callout 31"/>
          <p:cNvSpPr/>
          <p:nvPr/>
        </p:nvSpPr>
        <p:spPr>
          <a:xfrm>
            <a:off x="8001000" y="2857500"/>
            <a:ext cx="1751933" cy="99060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592028" y="1274955"/>
                <a:ext cx="9144000" cy="78303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tập giá trị của hàm </a:t>
                </a:r>
                <a:r>
                  <a:rPr lang="en-US" sz="40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=−3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𝑐𝑜𝑠𝑥</m:t>
                    </m:r>
                  </m:oMath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2028" y="1274955"/>
                <a:ext cx="9144000" cy="783035"/>
              </a:xfrm>
              <a:prstGeom prst="rect">
                <a:avLst/>
              </a:prstGeom>
              <a:blipFill>
                <a:blip r:embed="rId7"/>
                <a:stretch>
                  <a:fillRect l="-2333" t="-4651" b="-31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288572" y="4590908"/>
                <a:ext cx="12115800" cy="42101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1≤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x</m:t>
                        </m:r>
                      </m:e>
                    </m:func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≤1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với mọi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∈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ℝ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Suy ra: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3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.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1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3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x</m:t>
                        </m:r>
                      </m:e>
                    </m:func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≥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3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.1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Hay: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3≤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3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x</m:t>
                        </m:r>
                      </m:e>
                    </m:func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≤3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với mọi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∈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ℝ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Vậy hàm số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y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3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x</m:t>
                        </m:r>
                      </m:e>
                    </m:func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có tập giá trị là [-3; 3].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8572" y="4590908"/>
                <a:ext cx="12115800" cy="4210192"/>
              </a:xfrm>
              <a:prstGeom prst="rect">
                <a:avLst/>
              </a:prstGeom>
              <a:blipFill>
                <a:blip r:embed="rId8"/>
                <a:stretch>
                  <a:fillRect l="-1761" b="-5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830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4527" y="190500"/>
            <a:ext cx="17854873" cy="99060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41" name="Rectangle 40"/>
          <p:cNvSpPr/>
          <p:nvPr/>
        </p:nvSpPr>
        <p:spPr>
          <a:xfrm>
            <a:off x="7315200" y="647700"/>
            <a:ext cx="419889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 DỤNG 2</a:t>
            </a:r>
            <a:endParaRPr kumimoji="0" lang="en-US" sz="5000" b="0" i="0" u="none" strike="noStrike" kern="120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85800" y="1465600"/>
                <a:ext cx="16916400" cy="84023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600">
                    <a:solidFill>
                      <a:srgbClr val="000000"/>
                    </a:solidFill>
                  </a:rPr>
                  <a:t>Trong vật lí, ta biết rằng phương trình tổng quát của một vật dao động điều hòa cho bởi công thức </a:t>
                </a:r>
                <a14:m>
                  <m:oMath xmlns:m="http://schemas.openxmlformats.org/officeDocument/2006/math">
                    <m:r>
                      <a:rPr lang="vi-VN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vi-VN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)=</m:t>
                    </m:r>
                    <m:r>
                      <a:rPr lang="vi-VN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𝐴𝑐𝑜𝑠</m:t>
                    </m:r>
                    <m:r>
                      <a:rPr lang="vi-VN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vi-V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vi-V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l-GR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𝜑</m:t>
                    </m:r>
                    <m:r>
                      <a:rPr lang="el-GR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vi-VN" sz="3600" smtClean="0">
                    <a:solidFill>
                      <a:srgbClr val="000000"/>
                    </a:solidFill>
                  </a:rPr>
                  <a:t>trong </a:t>
                </a:r>
                <a:r>
                  <a:rPr lang="vi-VN" sz="3600">
                    <a:solidFill>
                      <a:srgbClr val="000000"/>
                    </a:solidFill>
                  </a:rPr>
                  <a:t>đó </a:t>
                </a:r>
                <a:r>
                  <a:rPr lang="vi-VN" sz="3600" i="1">
                    <a:solidFill>
                      <a:srgbClr val="000000"/>
                    </a:solidFill>
                  </a:rPr>
                  <a:t>t</a:t>
                </a:r>
                <a:r>
                  <a:rPr lang="vi-VN" sz="3600">
                    <a:solidFill>
                      <a:srgbClr val="000000"/>
                    </a:solidFill>
                  </a:rPr>
                  <a:t> là thời điểm (tính bằng giây), </a:t>
                </a:r>
                <a14:m>
                  <m:oMath xmlns:m="http://schemas.openxmlformats.org/officeDocument/2006/math">
                    <m:r>
                      <a:rPr lang="vi-VN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vi-VN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3600">
                    <a:solidFill>
                      <a:srgbClr val="000000"/>
                    </a:solidFill>
                  </a:rPr>
                  <a:t> là li độ của vật tại thời điểm </a:t>
                </a:r>
                <a:r>
                  <a:rPr lang="vi-VN" sz="3600" i="1">
                    <a:solidFill>
                      <a:srgbClr val="000000"/>
                    </a:solidFill>
                  </a:rPr>
                  <a:t>t, A</a:t>
                </a:r>
                <a:r>
                  <a:rPr lang="vi-VN" sz="3600">
                    <a:solidFill>
                      <a:srgbClr val="000000"/>
                    </a:solidFill>
                  </a:rPr>
                  <a:t> là biên độ dao động </a:t>
                </a:r>
                <a14:m>
                  <m:oMath xmlns:m="http://schemas.openxmlformats.org/officeDocument/2006/math">
                    <m:r>
                      <a:rPr lang="vi-VN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&gt; 0)</m:t>
                    </m:r>
                  </m:oMath>
                </a14:m>
                <a:r>
                  <a:rPr lang="vi-VN" sz="3600" smtClean="0">
                    <a:solidFill>
                      <a:srgbClr val="000000"/>
                    </a:solidFill>
                  </a:rPr>
                  <a:t>,</a:t>
                </a:r>
                <a:r>
                  <a:rPr lang="vi-VN" sz="3600">
                    <a:solidFill>
                      <a:srgbClr val="000000"/>
                    </a:solidFill>
                  </a:rPr>
                  <a:t> </a:t>
                </a:r>
                <a14:m>
                  <m:oMath xmlns:m="http://schemas.openxmlformats.org/officeDocument/2006/math">
                    <m:r>
                      <a:rPr lang="el-GR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vi-V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vi-V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l-GR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US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600" smtClean="0">
                    <a:solidFill>
                      <a:srgbClr val="000000"/>
                    </a:solidFill>
                  </a:rPr>
                  <a:t>là </a:t>
                </a:r>
                <a:r>
                  <a:rPr lang="vi-VN" sz="3600">
                    <a:solidFill>
                      <a:srgbClr val="000000"/>
                    </a:solidFill>
                  </a:rPr>
                  <a:t>pha dao động tại thời điểm </a:t>
                </a:r>
                <a14:m>
                  <m:oMath xmlns:m="http://schemas.openxmlformats.org/officeDocument/2006/math">
                    <m:r>
                      <a:rPr lang="vi-VN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vi-VN" sz="3600">
                    <a:solidFill>
                      <a:srgbClr val="000000"/>
                    </a:solidFill>
                  </a:rPr>
                  <a:t> và </a:t>
                </a:r>
                <a14:m>
                  <m:oMath xmlns:m="http://schemas.openxmlformats.org/officeDocument/2006/math">
                    <m:r>
                      <a:rPr lang="el-GR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𝜑</m:t>
                    </m:r>
                    <m:r>
                      <a:rPr lang="el-GR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∈[−</m:t>
                    </m:r>
                    <m:r>
                      <a:rPr lang="el-GR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l-GR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l-GR" sz="3600">
                    <a:solidFill>
                      <a:srgbClr val="000000"/>
                    </a:solidFill>
                  </a:rPr>
                  <a:t> </a:t>
                </a:r>
                <a:r>
                  <a:rPr lang="vi-VN" sz="3600">
                    <a:solidFill>
                      <a:srgbClr val="000000"/>
                    </a:solidFill>
                  </a:rPr>
                  <a:t>là pha ban đầu của dao động. Dao động điều hòa này có chu kỳ </a:t>
                </a:r>
                <a14:m>
                  <m:oMath xmlns:m="http://schemas.openxmlformats.org/officeDocument/2006/math">
                    <m:r>
                      <a:rPr lang="vi-VN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vi-VN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el-GR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𝜋𝜔</m:t>
                    </m:r>
                    <m:r>
                      <a:rPr lang="en-US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3600" smtClean="0">
                    <a:solidFill>
                      <a:srgbClr val="000000"/>
                    </a:solidFill>
                  </a:rPr>
                  <a:t>(</a:t>
                </a:r>
                <a:r>
                  <a:rPr lang="vi-VN" sz="3600">
                    <a:solidFill>
                      <a:srgbClr val="000000"/>
                    </a:solidFill>
                  </a:rPr>
                  <a:t>tức là khoảng thời gian để vật thực hiện một dao động toàn phần).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600">
                    <a:solidFill>
                      <a:srgbClr val="000000"/>
                    </a:solidFill>
                  </a:rPr>
                  <a:t>Giả sử một vật dao động điều hòa theo phương trình </a:t>
                </a:r>
                <a14:m>
                  <m:oMath xmlns:m="http://schemas.openxmlformats.org/officeDocument/2006/math">
                    <m:r>
                      <a:rPr lang="vi-VN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vi-VN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)=−5</m:t>
                    </m:r>
                    <m:r>
                      <m:rPr>
                        <m:sty m:val="p"/>
                      </m:rPr>
                      <a:rPr lang="vi-VN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cos</m:t>
                    </m:r>
                    <m:r>
                      <a:rPr lang="vi-VN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l-GR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vi-VN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600">
                    <a:solidFill>
                      <a:srgbClr val="000000"/>
                    </a:solidFill>
                  </a:rPr>
                  <a:t> (cm).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600">
                    <a:solidFill>
                      <a:srgbClr val="000000"/>
                    </a:solidFill>
                  </a:rPr>
                  <a:t>a) Hãy xác định biên độ và pha ban đầu của dao động.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600">
                    <a:solidFill>
                      <a:srgbClr val="000000"/>
                    </a:solidFill>
                  </a:rPr>
                  <a:t>b) Tính pha của dao động tại thời điểm </a:t>
                </a:r>
                <a14:m>
                  <m:oMath xmlns:m="http://schemas.openxmlformats.org/officeDocument/2006/math">
                    <m:r>
                      <a:rPr lang="vi-VN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vi-VN" sz="3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vi-VN" sz="3600" smtClean="0">
                    <a:solidFill>
                      <a:srgbClr val="000000"/>
                    </a:solidFill>
                  </a:rPr>
                  <a:t> (</a:t>
                </a:r>
                <a:r>
                  <a:rPr lang="vi-VN" sz="3600">
                    <a:solidFill>
                      <a:srgbClr val="000000"/>
                    </a:solidFill>
                  </a:rPr>
                  <a:t>giây). Hỏi trong khoảng thời gian 2 giây, vật thực hiện được bao nhiêu dao động toàn phần</a:t>
                </a:r>
                <a:r>
                  <a:rPr lang="vi-VN" sz="3600" smtClean="0">
                    <a:solidFill>
                      <a:srgbClr val="000000"/>
                    </a:solidFill>
                  </a:rPr>
                  <a:t>?</a:t>
                </a:r>
                <a:endParaRPr lang="vi-VN" sz="360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465600"/>
                <a:ext cx="16916400" cy="8402300"/>
              </a:xfrm>
              <a:prstGeom prst="rect">
                <a:avLst/>
              </a:prstGeom>
              <a:blipFill>
                <a:blip r:embed="rId2"/>
                <a:stretch>
                  <a:fillRect l="-1117" r="-1081" b="-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5400" y="613611"/>
            <a:ext cx="1211297" cy="762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3851" y="80579"/>
            <a:ext cx="1662366" cy="15968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93830">
            <a:off x="17013128" y="9117165"/>
            <a:ext cx="1110652" cy="106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9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90799" y="1409700"/>
            <a:ext cx="12953999" cy="3794789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32" name="Rectangle 31"/>
          <p:cNvSpPr/>
          <p:nvPr/>
        </p:nvSpPr>
        <p:spPr>
          <a:xfrm>
            <a:off x="2939716" y="1727271"/>
            <a:ext cx="1196340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7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vi-VN" sz="7000" b="1">
                <a:ea typeface="Calibri" panose="020F0502020204030204" pitchFamily="34" charset="0"/>
                <a:cs typeface="Arial" panose="020B0604020202020204" pitchFamily="34" charset="0"/>
              </a:rPr>
              <a:t>ĐỊNH NGHĨA HÀM SỐ LƯỢNG GIÁC</a:t>
            </a:r>
            <a:endParaRPr lang="en-US" sz="7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5163800" y="5622649"/>
            <a:ext cx="1961512" cy="1883051"/>
          </a:xfrm>
          <a:prstGeom prst="rect">
            <a:avLst/>
          </a:prstGeom>
        </p:spPr>
      </p:pic>
      <p:pic>
        <p:nvPicPr>
          <p:cNvPr id="36" name="Picture 1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295400" y="8191500"/>
            <a:ext cx="1524000" cy="146304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074065" y="5981700"/>
            <a:ext cx="1987468" cy="388958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84840">
            <a:off x="14388016" y="626203"/>
            <a:ext cx="1761487" cy="19396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4527" y="190500"/>
            <a:ext cx="17854873" cy="99060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5400" y="613611"/>
            <a:ext cx="1211297" cy="762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3851" y="80579"/>
            <a:ext cx="1662366" cy="15968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293830">
            <a:off x="17013128" y="9117165"/>
            <a:ext cx="1110652" cy="10668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295400" y="2808228"/>
                <a:ext cx="15773400" cy="61452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a) Phương </a:t>
                </a:r>
                <a:r>
                  <a:rPr lang="en-US" sz="40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trình tổng quát của vật dao động điều hòa là: </a:t>
                </a:r>
                <a:endParaRPr lang="en-US" sz="4000" smtClean="0"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𝑡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) = 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𝐴𝑐𝑜𝑠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𝜔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𝑡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 + 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𝜑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So sánh với phương trình đã cho: 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𝑡</m:t>
                      </m:r>
                      <m:r>
                        <a:rPr lang="en-US" sz="400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) = −5</m:t>
                      </m:r>
                      <m:r>
                        <m:rPr>
                          <m:sty m:val="p"/>
                        </m:rPr>
                        <a:rPr lang="en-US" sz="400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cos</m:t>
                      </m:r>
                      <m:r>
                        <a:rPr lang="en-US" sz="400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⁡(4</m:t>
                      </m:r>
                      <m:r>
                        <a:rPr lang="en-US" sz="400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𝜋</m:t>
                      </m:r>
                      <m:r>
                        <a:rPr lang="en-US" sz="400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𝑡</m:t>
                      </m:r>
                      <m:r>
                        <a:rPr lang="en-US" sz="400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Ta có thể suy ra: </a:t>
                </a:r>
                <a14:m>
                  <m:oMath xmlns:m="http://schemas.openxmlformats.org/officeDocument/2006/math"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 = 5; </m:t>
                    </m:r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𝜔</m:t>
                    </m:r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 = 4</m:t>
                    </m:r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; </m:t>
                    </m:r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𝜑</m:t>
                    </m:r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 = </m:t>
                    </m:r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Vậy, biên độ của dao động là </a:t>
                </a:r>
                <a14:m>
                  <m:oMath xmlns:m="http://schemas.openxmlformats.org/officeDocument/2006/math"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5 </m:t>
                    </m:r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và pha ban đầu là </a:t>
                </a:r>
                <a14:m>
                  <m:oMath xmlns:m="http://schemas.openxmlformats.org/officeDocument/2006/math"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radian</a:t>
                </a:r>
                <a:r>
                  <a:rPr lang="en-US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2808228"/>
                <a:ext cx="15773400" cy="6145272"/>
              </a:xfrm>
              <a:prstGeom prst="rect">
                <a:avLst/>
              </a:prstGeom>
              <a:blipFill>
                <a:blip r:embed="rId4"/>
                <a:stretch>
                  <a:fillRect l="-1392" b="-1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Callout 10"/>
          <p:cNvSpPr/>
          <p:nvPr/>
        </p:nvSpPr>
        <p:spPr>
          <a:xfrm>
            <a:off x="8357098" y="1224071"/>
            <a:ext cx="1650004" cy="974557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45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4527" y="190500"/>
            <a:ext cx="17854873" cy="99060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5400" y="613611"/>
            <a:ext cx="1211297" cy="762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3851" y="80579"/>
            <a:ext cx="1662366" cy="15968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293830">
            <a:off x="17013128" y="9117165"/>
            <a:ext cx="1110652" cy="1066883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8357098" y="1224071"/>
            <a:ext cx="1650004" cy="974557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148621" y="2778859"/>
                <a:ext cx="15843979" cy="65556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) Thay t = 2 vào phương trình tổng quát của vật dao động điều </a:t>
                </a: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hòa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ta được:</a:t>
                </a:r>
                <a:endParaRPr kumimoji="0" lang="en-US" sz="4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x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2</m:t>
                        </m:r>
                      </m:e>
                    </m:d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=5</m:t>
                    </m:r>
                    <m:func>
                      <m:func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dPr>
                          <m:e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4</m:t>
                            </m:r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π</m:t>
                            </m:r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.2+</m:t>
                            </m:r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π</m:t>
                            </m:r>
                          </m:e>
                        </m:d>
                      </m:e>
                    </m:func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 5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cos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(8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π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+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π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)=5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cos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(9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π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Để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tính giá trị của cos(9π), ta biết rằng: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cos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(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π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)=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−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1, 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cos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(2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π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)=1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 </a:t>
                </a:r>
                <a:endParaRPr kumimoji="0" lang="en-US" sz="4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Vì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chu kỳ của cos là 2π, nên cos(9π) sẽ có giá trị giống như cos(π), tức là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−1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Vậy,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(2) = −5</m:t>
                    </m:r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621" y="2778859"/>
                <a:ext cx="15843979" cy="6555641"/>
              </a:xfrm>
              <a:prstGeom prst="rect">
                <a:avLst/>
              </a:prstGeom>
              <a:blipFill>
                <a:blip r:embed="rId4"/>
                <a:stretch>
                  <a:fillRect l="-1346" r="-1346" b="-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240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4527" y="190500"/>
            <a:ext cx="17854873" cy="99060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5400" y="613611"/>
            <a:ext cx="1211297" cy="762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3851" y="80579"/>
            <a:ext cx="1662366" cy="15968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293830">
            <a:off x="17013128" y="9117165"/>
            <a:ext cx="1110652" cy="1066883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8357098" y="1224071"/>
            <a:ext cx="1650004" cy="974557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148621" y="2628900"/>
                <a:ext cx="15843979" cy="36997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lvl="0" indent="-571500" algn="just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Ta </a:t>
                </a: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có: </a:t>
                </a:r>
                <a:endParaRPr lang="en-US" sz="3800" smtClean="0">
                  <a:solidFill>
                    <a:prstClr val="black"/>
                  </a:solidFill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8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T</m:t>
                      </m:r>
                      <m:r>
                        <a:rPr lang="en-US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 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fPr>
                        <m:num>
                          <m:r>
                            <a:rPr lang="en-US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π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ω</m:t>
                          </m:r>
                        </m:den>
                      </m:f>
                      <m:r>
                        <a:rPr lang="en-US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 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fPr>
                        <m:num>
                          <m:r>
                            <a:rPr lang="en-US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π</m:t>
                          </m:r>
                        </m:num>
                        <m:den>
                          <m:r>
                            <a:rPr lang="en-US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4</m:t>
                          </m:r>
                          <m:r>
                            <m:rPr>
                              <m:sty m:val="p"/>
                            </m:rPr>
                            <a:rPr lang="en-US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π</m:t>
                          </m:r>
                        </m:den>
                      </m:f>
                      <m:r>
                        <a:rPr lang="en-US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 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fPr>
                        <m:num>
                          <m:r>
                            <a:rPr lang="en-US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1</m:t>
                          </m:r>
                        </m:num>
                        <m:den>
                          <m:r>
                            <a:rPr lang="en-US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Số lần vật thực hiện được dao động toàn phần trong 2 giây </a:t>
                </a:r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là</a:t>
                </a:r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621" y="2628900"/>
                <a:ext cx="15843979" cy="3699731"/>
              </a:xfrm>
              <a:prstGeom prst="rect">
                <a:avLst/>
              </a:prstGeom>
              <a:blipFill>
                <a:blip r:embed="rId4"/>
                <a:stretch>
                  <a:fillRect l="-1269" b="-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4528906" y="5210109"/>
                <a:ext cx="1517210" cy="16588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fPr>
                        <m:num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2</m:t>
                          </m:r>
                        </m:num>
                        <m:den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fPr>
                            <m:num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2</m:t>
                              </m:r>
                            </m:den>
                          </m:f>
                        </m:den>
                      </m:f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=4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8906" y="5210109"/>
                <a:ext cx="1517210" cy="16588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1143000" y="7048500"/>
            <a:ext cx="1544928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3800">
                <a:solidFill>
                  <a:prstClr val="black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Vậy, vật thực hiện được 4 dao động toàn phần trong khoảng thời gian 2 giây.</a:t>
            </a:r>
            <a:endParaRPr lang="en-US" sz="380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03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68642" y="1181100"/>
            <a:ext cx="14630400" cy="3794789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2811379" y="1394397"/>
                <a:ext cx="12284242" cy="31243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:r>
                  <a:rPr kumimoji="0" lang="nl-NL" sz="70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5. </a:t>
                </a:r>
                <a:r>
                  <a:rPr kumimoji="0" lang="en-US" sz="70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 THỊ VÀ TÍNH CHẤT CỦA HÀM SỐ </a:t>
                </a:r>
                <a14:m>
                  <m:oMath xmlns:m="http://schemas.openxmlformats.org/officeDocument/2006/math">
                    <m:r>
                      <a:rPr kumimoji="0" lang="en-US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𝒚</m:t>
                    </m:r>
                    <m:r>
                      <a:rPr kumimoji="0" lang="en-US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</m:t>
                    </m:r>
                    <m:r>
                      <a:rPr kumimoji="0" lang="en-US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𝒕𝒂𝒏</m:t>
                    </m:r>
                    <m:r>
                      <a:rPr kumimoji="0" lang="en-US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kumimoji="0" lang="en-US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𝒙</m:t>
                    </m:r>
                  </m:oMath>
                </a14:m>
                <a:endPara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1379" y="1394397"/>
                <a:ext cx="12284242" cy="3124381"/>
              </a:xfrm>
              <a:prstGeom prst="rect">
                <a:avLst/>
              </a:prstGeom>
              <a:blipFill>
                <a:blip r:embed="rId2"/>
                <a:stretch>
                  <a:fillRect b="-146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5163800" y="5622649"/>
            <a:ext cx="1961512" cy="1883051"/>
          </a:xfrm>
          <a:prstGeom prst="rect">
            <a:avLst/>
          </a:prstGeom>
        </p:spPr>
      </p:pic>
      <p:pic>
        <p:nvPicPr>
          <p:cNvPr id="36" name="Picture 1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295400" y="8191500"/>
            <a:ext cx="1524000" cy="146304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074065" y="5981700"/>
            <a:ext cx="1987468" cy="388958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84840">
            <a:off x="15525798" y="600871"/>
            <a:ext cx="1196313" cy="131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12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190500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9" y="653244"/>
            <a:ext cx="97979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28800" y="781549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6: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27879" y="1723223"/>
                <a:ext cx="16992600" cy="22246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7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  <a:r>
                  <a:rPr kumimoji="0" lang="vi-VN" sz="37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 Xét tính chẵn, lẻ của hàm số</a:t>
                </a:r>
              </a:p>
              <a:p>
                <a:pPr lvl="0" algn="just">
                  <a:lnSpc>
                    <a:spcPct val="150000"/>
                  </a:lnSpc>
                </a:pPr>
                <a:r>
                  <a:rPr kumimoji="0" lang="vi-VN" sz="37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b) Hoàn thành bảng giá trị sau của hàm số </a:t>
                </a:r>
                <a14:m>
                  <m:oMath xmlns:m="http://schemas.openxmlformats.org/officeDocument/2006/math">
                    <m:r>
                      <a:rPr lang="vi-VN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𝑡𝑎𝑛</m:t>
                    </m:r>
                    <m:r>
                      <a:rPr lang="vi-VN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vi-VN" sz="37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 </a:t>
                </a:r>
                <a:r>
                  <a:rPr kumimoji="0" lang="en-US" sz="37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khoảng</a:t>
                </a:r>
                <a:r>
                  <a:rPr kumimoji="0" lang="vi-VN" sz="37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vi-VN" sz="37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nl-NL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−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nl-NL" sz="4000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π</m:t>
                            </m:r>
                          </m:num>
                          <m:den>
                            <m:r>
                              <a:rPr lang="nl-NL" sz="4000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2</m:t>
                            </m:r>
                          </m:den>
                        </m:f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nl-NL" sz="4000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π</m:t>
                            </m:r>
                          </m:num>
                          <m:den>
                            <m:r>
                              <a:rPr lang="nl-NL" sz="4000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kumimoji="0" lang="en-US" sz="37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  <a:endParaRPr kumimoji="0" lang="vi-VN" sz="3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879" y="1723223"/>
                <a:ext cx="16992600" cy="2224648"/>
              </a:xfrm>
              <a:prstGeom prst="rect">
                <a:avLst/>
              </a:prstGeom>
              <a:blipFill>
                <a:blip r:embed="rId4"/>
                <a:stretch>
                  <a:fillRect l="-1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94774956"/>
                  </p:ext>
                </p:extLst>
              </p:nvPr>
            </p:nvGraphicFramePr>
            <p:xfrm>
              <a:off x="2143624" y="4305300"/>
              <a:ext cx="13988719" cy="2667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20989">
                      <a:extLst>
                        <a:ext uri="{9D8B030D-6E8A-4147-A177-3AD203B41FA5}">
                          <a16:colId xmlns:a16="http://schemas.microsoft.com/office/drawing/2014/main" val="931681444"/>
                        </a:ext>
                      </a:extLst>
                    </a:gridCol>
                    <a:gridCol w="1595390">
                      <a:extLst>
                        <a:ext uri="{9D8B030D-6E8A-4147-A177-3AD203B41FA5}">
                          <a16:colId xmlns:a16="http://schemas.microsoft.com/office/drawing/2014/main" val="1483630915"/>
                        </a:ext>
                      </a:extLst>
                    </a:gridCol>
                    <a:gridCol w="1595390">
                      <a:extLst>
                        <a:ext uri="{9D8B030D-6E8A-4147-A177-3AD203B41FA5}">
                          <a16:colId xmlns:a16="http://schemas.microsoft.com/office/drawing/2014/main" val="3667939274"/>
                        </a:ext>
                      </a:extLst>
                    </a:gridCol>
                    <a:gridCol w="1595390">
                      <a:extLst>
                        <a:ext uri="{9D8B030D-6E8A-4147-A177-3AD203B41FA5}">
                          <a16:colId xmlns:a16="http://schemas.microsoft.com/office/drawing/2014/main" val="1105347392"/>
                        </a:ext>
                      </a:extLst>
                    </a:gridCol>
                    <a:gridCol w="1595390">
                      <a:extLst>
                        <a:ext uri="{9D8B030D-6E8A-4147-A177-3AD203B41FA5}">
                          <a16:colId xmlns:a16="http://schemas.microsoft.com/office/drawing/2014/main" val="140918191"/>
                        </a:ext>
                      </a:extLst>
                    </a:gridCol>
                    <a:gridCol w="1595390">
                      <a:extLst>
                        <a:ext uri="{9D8B030D-6E8A-4147-A177-3AD203B41FA5}">
                          <a16:colId xmlns:a16="http://schemas.microsoft.com/office/drawing/2014/main" val="2451592667"/>
                        </a:ext>
                      </a:extLst>
                    </a:gridCol>
                    <a:gridCol w="1595390">
                      <a:extLst>
                        <a:ext uri="{9D8B030D-6E8A-4147-A177-3AD203B41FA5}">
                          <a16:colId xmlns:a16="http://schemas.microsoft.com/office/drawing/2014/main" val="722807373"/>
                        </a:ext>
                      </a:extLst>
                    </a:gridCol>
                    <a:gridCol w="1595390">
                      <a:extLst>
                        <a:ext uri="{9D8B030D-6E8A-4147-A177-3AD203B41FA5}">
                          <a16:colId xmlns:a16="http://schemas.microsoft.com/office/drawing/2014/main" val="3964461608"/>
                        </a:ext>
                      </a:extLst>
                    </a:gridCol>
                  </a:tblGrid>
                  <a:tr h="138875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5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oMath>
                            </m:oMathPara>
                          </a14:m>
                          <a:endParaRPr lang="en-US" sz="35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50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5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nl-NL" sz="3500" b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35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500" b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50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5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nl-NL" sz="35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nl-NL" sz="35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5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50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5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nl-NL" sz="35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3500" b="0" i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5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l-NL" sz="3500" b="0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Dotum" panose="020B0600000101010101" pitchFamily="34" charset="-127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sz="3500" b="0" smtClean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5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nl-NL" sz="3500" b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35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500" b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5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nl-NL" sz="35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nl-NL" sz="35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5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5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nl-NL" sz="35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3500" b="0" i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5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8603989"/>
                      </a:ext>
                    </a:extLst>
                  </a:tr>
                  <a:tr h="127824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vi-VN" sz="36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𝒚</m:t>
                                </m:r>
                                <m:r>
                                  <a:rPr kumimoji="0" lang="vi-VN" sz="36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=</m:t>
                                </m:r>
                                <m:r>
                                  <a:rPr kumimoji="0" lang="en-US" sz="36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𝒕𝒂𝒏</m:t>
                                </m:r>
                                <m:r>
                                  <a:rPr kumimoji="0" lang="vi-VN" sz="36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𝒙</m:t>
                                </m:r>
                              </m:oMath>
                            </m:oMathPara>
                          </a14:m>
                          <a:endParaRPr lang="en-US" sz="3500" b="1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0855467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94774956"/>
                  </p:ext>
                </p:extLst>
              </p:nvPr>
            </p:nvGraphicFramePr>
            <p:xfrm>
              <a:off x="2143624" y="4305300"/>
              <a:ext cx="13988719" cy="2667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20989">
                      <a:extLst>
                        <a:ext uri="{9D8B030D-6E8A-4147-A177-3AD203B41FA5}">
                          <a16:colId xmlns:a16="http://schemas.microsoft.com/office/drawing/2014/main" val="931681444"/>
                        </a:ext>
                      </a:extLst>
                    </a:gridCol>
                    <a:gridCol w="1595390">
                      <a:extLst>
                        <a:ext uri="{9D8B030D-6E8A-4147-A177-3AD203B41FA5}">
                          <a16:colId xmlns:a16="http://schemas.microsoft.com/office/drawing/2014/main" val="1483630915"/>
                        </a:ext>
                      </a:extLst>
                    </a:gridCol>
                    <a:gridCol w="1595390">
                      <a:extLst>
                        <a:ext uri="{9D8B030D-6E8A-4147-A177-3AD203B41FA5}">
                          <a16:colId xmlns:a16="http://schemas.microsoft.com/office/drawing/2014/main" val="3667939274"/>
                        </a:ext>
                      </a:extLst>
                    </a:gridCol>
                    <a:gridCol w="1595390">
                      <a:extLst>
                        <a:ext uri="{9D8B030D-6E8A-4147-A177-3AD203B41FA5}">
                          <a16:colId xmlns:a16="http://schemas.microsoft.com/office/drawing/2014/main" val="1105347392"/>
                        </a:ext>
                      </a:extLst>
                    </a:gridCol>
                    <a:gridCol w="1595390">
                      <a:extLst>
                        <a:ext uri="{9D8B030D-6E8A-4147-A177-3AD203B41FA5}">
                          <a16:colId xmlns:a16="http://schemas.microsoft.com/office/drawing/2014/main" val="140918191"/>
                        </a:ext>
                      </a:extLst>
                    </a:gridCol>
                    <a:gridCol w="1595390">
                      <a:extLst>
                        <a:ext uri="{9D8B030D-6E8A-4147-A177-3AD203B41FA5}">
                          <a16:colId xmlns:a16="http://schemas.microsoft.com/office/drawing/2014/main" val="2451592667"/>
                        </a:ext>
                      </a:extLst>
                    </a:gridCol>
                    <a:gridCol w="1595390">
                      <a:extLst>
                        <a:ext uri="{9D8B030D-6E8A-4147-A177-3AD203B41FA5}">
                          <a16:colId xmlns:a16="http://schemas.microsoft.com/office/drawing/2014/main" val="722807373"/>
                        </a:ext>
                      </a:extLst>
                    </a:gridCol>
                    <a:gridCol w="1595390">
                      <a:extLst>
                        <a:ext uri="{9D8B030D-6E8A-4147-A177-3AD203B41FA5}">
                          <a16:colId xmlns:a16="http://schemas.microsoft.com/office/drawing/2014/main" val="3964461608"/>
                        </a:ext>
                      </a:extLst>
                    </a:gridCol>
                  </a:tblGrid>
                  <a:tr h="138875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16" t="-439" r="-396328" b="-929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77099" t="-439" r="-600382" b="-929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77099" t="-439" r="-500382" b="-929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77099" t="-439" r="-400382" b="-929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l-NL" sz="3500" b="0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Dotum" panose="020B0600000101010101" pitchFamily="34" charset="-127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sz="3500" b="0" smtClean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576718" t="-439" r="-200763" b="-929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76718" t="-439" r="-100763" b="-929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776718" t="-439" r="-763" b="-929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8603989"/>
                      </a:ext>
                    </a:extLst>
                  </a:tr>
                  <a:tr h="127824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16" t="-109048" r="-396328" b="-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0855467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356837" y="623236"/>
                <a:ext cx="4893455" cy="8408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7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 hàm số </a:t>
                </a:r>
                <a14:m>
                  <m:oMath xmlns:m="http://schemas.openxmlformats.org/officeDocument/2006/math">
                    <m:r>
                      <a:rPr kumimoji="0" lang="vi-VN" sz="37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vi-VN" sz="37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37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𝑡𝑎𝑛</m:t>
                    </m:r>
                    <m:r>
                      <a:rPr kumimoji="0" lang="vi-VN" sz="37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kumimoji="0" lang="en-US" sz="37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6837" y="623236"/>
                <a:ext cx="4893455" cy="840871"/>
              </a:xfrm>
              <a:prstGeom prst="rect">
                <a:avLst/>
              </a:prstGeom>
              <a:blipFill>
                <a:blip r:embed="rId6"/>
                <a:stretch>
                  <a:fillRect l="-3990" b="-26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827022" y="7124700"/>
                <a:ext cx="16621921" cy="24789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kumimoji="0" lang="vi-VN" sz="37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Bằng cách lấy nhiều điểm </a:t>
                </a:r>
                <a14:m>
                  <m:oMath xmlns:m="http://schemas.openxmlformats.org/officeDocument/2006/math">
                    <m:r>
                      <a:rPr kumimoji="0" lang="vi-VN" sz="37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𝑀</m:t>
                    </m:r>
                    <m:r>
                      <a:rPr kumimoji="0" lang="vi-VN" sz="37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(</m:t>
                    </m:r>
                    <m:r>
                      <a:rPr kumimoji="0" lang="vi-VN" sz="37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vi-VN" sz="37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;</m:t>
                    </m:r>
                    <m:r>
                      <a:rPr kumimoji="0" lang="en-US" sz="37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𝑡𝑎𝑛</m:t>
                    </m:r>
                    <m:r>
                      <a:rPr kumimoji="0" lang="vi-VN" sz="37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vi-VN" sz="37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kumimoji="0" lang="en-US" sz="37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37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với</a:t>
                </a:r>
                <a:r>
                  <a:rPr kumimoji="0" lang="vi-VN" sz="37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kumimoji="0" lang="vi-VN" sz="37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vi-VN" sz="37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∈</m:t>
                    </m:r>
                    <m:d>
                      <m:dPr>
                        <m:ctrlPr>
                          <a:rPr lang="vi-V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nl-NL" sz="36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−</m:t>
                        </m:r>
                        <m:f>
                          <m:fPr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nl-NL" sz="3600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π</m:t>
                            </m:r>
                          </m:num>
                          <m:den>
                            <m:r>
                              <a:rPr lang="nl-NL" sz="3600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2</m:t>
                            </m:r>
                          </m:den>
                        </m:f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</m:t>
                        </m:r>
                        <m:f>
                          <m:fPr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nl-NL" sz="3600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π</m:t>
                            </m:r>
                          </m:num>
                          <m:den>
                            <m:r>
                              <a:rPr lang="nl-NL" sz="3600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kumimoji="0" lang="en-US" sz="37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37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 </a:t>
                </a:r>
                <a:r>
                  <a:rPr kumimoji="0" lang="vi-VN" sz="37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nối lại ta được đồ thị hàm số </a:t>
                </a:r>
                <a14:m>
                  <m:oMath xmlns:m="http://schemas.openxmlformats.org/officeDocument/2006/math">
                    <m:r>
                      <a:rPr kumimoji="0" lang="vi-VN" sz="37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vi-VN" sz="37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37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𝑡𝑎𝑛</m:t>
                    </m:r>
                    <m:r>
                      <a:rPr kumimoji="0" lang="vi-VN" sz="37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kumimoji="0" lang="vi-VN" sz="37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 trên đoạn 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nl-NL" sz="36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−</m:t>
                        </m:r>
                        <m:f>
                          <m:fPr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nl-NL" sz="3600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π</m:t>
                            </m:r>
                          </m:num>
                          <m:den>
                            <m:r>
                              <a:rPr lang="nl-NL" sz="3600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2</m:t>
                            </m:r>
                          </m:den>
                        </m:f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</m:t>
                        </m:r>
                        <m:f>
                          <m:fPr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nl-NL" sz="3600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π</m:t>
                            </m:r>
                          </m:num>
                          <m:den>
                            <m:r>
                              <a:rPr lang="nl-NL" sz="3600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kumimoji="0" lang="en-US" sz="37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  <a:endParaRPr kumimoji="0" lang="en-US" sz="3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022" y="7124700"/>
                <a:ext cx="16621921" cy="2478948"/>
              </a:xfrm>
              <a:prstGeom prst="rect">
                <a:avLst/>
              </a:prstGeom>
              <a:blipFill>
                <a:blip r:embed="rId7"/>
                <a:stretch>
                  <a:fillRect l="-1174" r="-1174" b="-2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37313" y="8649166"/>
            <a:ext cx="2158171" cy="2109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561889">
            <a:off x="16496322" y="301160"/>
            <a:ext cx="1332764" cy="212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7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  <p:bldP spid="8" grpId="0"/>
      <p:bldP spid="1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190500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38200" y="571500"/>
                <a:ext cx="16731964" cy="16949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Sans"/>
                    <a:ea typeface="+mn-ea"/>
                    <a:cs typeface="+mn-cs"/>
                  </a:rPr>
                  <a:t>c) </a:t>
                </a:r>
                <a:r>
                  <a:rPr kumimoji="0" lang="vi-VN" sz="37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Sans"/>
                    <a:ea typeface="+mn-ea"/>
                    <a:cs typeface="+mn-cs"/>
                  </a:rPr>
                  <a:t>Bằng </a:t>
                </a:r>
                <a:r>
                  <a:rPr kumimoji="0" lang="vi-VN" sz="37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Sans"/>
                    <a:ea typeface="+mn-ea"/>
                    <a:cs typeface="+mn-cs"/>
                  </a:rPr>
                  <a:t>cách làm tương tự câu b cho các đoạn khác có độ dài bằng chu kỳ </a:t>
                </a:r>
                <a:endParaRPr kumimoji="0" lang="en-US" sz="37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vi-VN" sz="37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  <m:r>
                      <a:rPr kumimoji="0" lang="vi-VN" sz="37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l-GR" sz="37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𝜋</m:t>
                    </m:r>
                  </m:oMath>
                </a14:m>
                <a:r>
                  <a:rPr kumimoji="0" lang="el-GR" sz="37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Sans"/>
                    <a:ea typeface="+mn-ea"/>
                    <a:cs typeface="+mn-cs"/>
                  </a:rPr>
                  <a:t>, </a:t>
                </a:r>
                <a:r>
                  <a:rPr kumimoji="0" lang="vi-VN" sz="37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Sans"/>
                    <a:ea typeface="+mn-ea"/>
                    <a:cs typeface="+mn-cs"/>
                  </a:rPr>
                  <a:t>ta được đồ thị của hàm số </a:t>
                </a:r>
                <a:r>
                  <a:rPr kumimoji="0" lang="vi-VN" sz="37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37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vi-VN" sz="37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37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𝑡𝑎𝑛</m:t>
                    </m:r>
                    <m:r>
                      <a:rPr kumimoji="0" lang="vi-VN" sz="37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kumimoji="0" lang="en-US" sz="37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37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Sans"/>
                    <a:ea typeface="+mn-ea"/>
                    <a:cs typeface="+mn-cs"/>
                  </a:rPr>
                  <a:t>như </a:t>
                </a:r>
                <a:r>
                  <a:rPr kumimoji="0" lang="vi-VN" sz="37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Sans"/>
                    <a:ea typeface="+mn-ea"/>
                    <a:cs typeface="+mn-cs"/>
                  </a:rPr>
                  <a:t>hình dưới đây</a:t>
                </a:r>
                <a:r>
                  <a:rPr kumimoji="0" lang="vi-VN" sz="37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Sans"/>
                    <a:ea typeface="+mn-ea"/>
                    <a:cs typeface="+mn-cs"/>
                  </a:rPr>
                  <a:t>.</a:t>
                </a:r>
                <a:endParaRPr kumimoji="0" lang="vi-VN" sz="3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71500"/>
                <a:ext cx="16731964" cy="1694951"/>
              </a:xfrm>
              <a:prstGeom prst="rect">
                <a:avLst/>
              </a:prstGeom>
              <a:blipFill>
                <a:blip r:embed="rId2"/>
                <a:stretch>
                  <a:fillRect l="-1166" b="-129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27878" y="7991207"/>
                <a:ext cx="16088521" cy="16949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Từ đồ thị ở Hình 1.16, hãy tìm</a:t>
                </a:r>
                <a:r>
                  <a:rPr kumimoji="0" lang="en-US" sz="3700" b="0" i="0" u="none" strike="noStrike" kern="120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7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tập giá trị</a:t>
                </a:r>
                <a:r>
                  <a:rPr kumimoji="0" lang="en-US" sz="3700" b="0" i="0" u="none" strike="noStrike" kern="120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</a:t>
                </a:r>
                <a:r>
                  <a:rPr kumimoji="0" lang="en-US" sz="37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các khoảng đồng biến</a:t>
                </a:r>
                <a:r>
                  <a:rPr kumimoji="0" lang="en-US" sz="3700" b="0" i="0" u="none" strike="noStrike" kern="120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7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 hàm số</a:t>
                </a:r>
                <a:r>
                  <a:rPr kumimoji="0" lang="en-US" sz="37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kumimoji="0" lang="vi-VN" sz="37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vi-VN" sz="37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37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𝑡𝑎𝑛</m:t>
                    </m:r>
                    <m:r>
                      <a:rPr kumimoji="0" lang="vi-VN" sz="37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37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kumimoji="0" lang="en-US" sz="3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878" y="7991207"/>
                <a:ext cx="16088521" cy="1694951"/>
              </a:xfrm>
              <a:prstGeom prst="rect">
                <a:avLst/>
              </a:prstGeom>
              <a:blipFill>
                <a:blip r:embed="rId3"/>
                <a:stretch>
                  <a:fillRect l="-1213" r="-1175" b="-129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7313" y="8649166"/>
            <a:ext cx="2158171" cy="21093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61889">
            <a:off x="1440493" y="5386375"/>
            <a:ext cx="1029517" cy="16447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482" y="2628900"/>
            <a:ext cx="9677400" cy="534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49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190500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13" name="Oval Callout 12"/>
          <p:cNvSpPr/>
          <p:nvPr/>
        </p:nvSpPr>
        <p:spPr>
          <a:xfrm>
            <a:off x="914400" y="599292"/>
            <a:ext cx="1524000" cy="962808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438400" y="1118655"/>
                <a:ext cx="14706600" cy="38210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7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a) Hàm số y = f(x) = tan x có tập xác định là </a:t>
                </a:r>
                <a14:m>
                  <m:oMath xmlns:m="http://schemas.openxmlformats.org/officeDocument/2006/math">
                    <m:r>
                      <a:rPr lang="en-US" sz="37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𝐷</m:t>
                    </m:r>
                    <m:r>
                      <a:rPr lang="en-US" sz="37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37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ℝ</m:t>
                    </m:r>
                    <m:r>
                      <a:rPr lang="en-US" sz="37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\ </m:t>
                    </m:r>
                    <m:d>
                      <m:dPr>
                        <m:begChr m:val="{"/>
                        <m:endChr m:val="}"/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7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a:rPr lang="en-US" sz="37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37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2</m:t>
                            </m:r>
                          </m:den>
                        </m:f>
                        <m:r>
                          <a:rPr lang="en-US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+</m:t>
                        </m:r>
                        <m:r>
                          <a:rPr lang="en-US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𝑘</m:t>
                        </m:r>
                        <m:r>
                          <a:rPr lang="en-US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𝜋</m:t>
                        </m:r>
                      </m:e>
                      <m:e>
                        <m:r>
                          <a:rPr lang="en-US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𝑘</m:t>
                        </m:r>
                        <m:r>
                          <a:rPr lang="en-US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∈</m:t>
                        </m:r>
                        <m:r>
                          <a:rPr lang="en-US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ℤ</m:t>
                        </m:r>
                      </m:e>
                    </m:d>
                  </m:oMath>
                </a14:m>
                <a:r>
                  <a:rPr lang="en-US" sz="37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37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7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Do đó, nếu x thuộc tập xác định D thì – x cũng thuộc tập xác định D.</a:t>
                </a:r>
                <a:endParaRPr lang="en-US" sz="37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7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7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f</m:t>
                    </m:r>
                    <m:d>
                      <m:d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x</m:t>
                        </m:r>
                      </m:e>
                    </m:d>
                    <m:r>
                      <a:rPr lang="en-US" sz="37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tan</m:t>
                        </m:r>
                      </m:fName>
                      <m:e>
                        <m:d>
                          <m:dPr>
                            <m:ctrlPr>
                              <a:rPr lang="en-US" sz="37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dPr>
                          <m:e>
                            <m:r>
                              <a:rPr lang="en-US" sz="37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37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x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37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7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37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−</m:t>
                    </m:r>
                    <m:func>
                      <m:func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tan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x</m:t>
                        </m:r>
                      </m:e>
                    </m:func>
                    <m:r>
                      <a:rPr lang="en-US" sz="37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37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−</m:t>
                    </m:r>
                    <m:r>
                      <m:rPr>
                        <m:sty m:val="p"/>
                      </m:rPr>
                      <a:rPr lang="en-US" sz="37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f</m:t>
                    </m:r>
                    <m:d>
                      <m:d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x</m:t>
                        </m:r>
                      </m:e>
                    </m:d>
                    <m:r>
                      <a:rPr lang="en-US" sz="37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, ∀</m:t>
                    </m:r>
                    <m:r>
                      <m:rPr>
                        <m:sty m:val="p"/>
                      </m:rPr>
                      <a:rPr lang="en-US" sz="37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x</m:t>
                    </m:r>
                    <m:r>
                      <a:rPr lang="en-US" sz="37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∈</m:t>
                    </m:r>
                    <m:r>
                      <m:rPr>
                        <m:sty m:val="p"/>
                      </m:rPr>
                      <a:rPr lang="en-US" sz="37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D</m:t>
                    </m:r>
                  </m:oMath>
                </a14:m>
                <a:r>
                  <a:rPr lang="en-US" sz="37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37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7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7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y</m:t>
                    </m:r>
                    <m:r>
                      <a:rPr lang="en-US" sz="37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tan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x</m:t>
                        </m:r>
                      </m:e>
                    </m:func>
                  </m:oMath>
                </a14:m>
                <a:r>
                  <a:rPr lang="en-US" sz="37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hàm số lẻ.</a:t>
                </a:r>
                <a:endParaRPr lang="en-US" sz="37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1118655"/>
                <a:ext cx="14706600" cy="3821046"/>
              </a:xfrm>
              <a:prstGeom prst="rect">
                <a:avLst/>
              </a:prstGeom>
              <a:blipFill>
                <a:blip r:embed="rId2"/>
                <a:stretch>
                  <a:fillRect l="-1285" b="-52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4765" y="-222156"/>
            <a:ext cx="2158171" cy="21093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438400" y="4838700"/>
                <a:ext cx="13716000" cy="49734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7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b) Ta có: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tan</m:t>
                        </m:r>
                      </m:fName>
                      <m:e>
                        <m: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0</m:t>
                        </m:r>
                      </m:e>
                    </m:func>
                    <m:r>
                      <a:rPr lang="en-US" sz="37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=0;</m:t>
                    </m:r>
                    <m:func>
                      <m:func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tan</m:t>
                        </m:r>
                      </m:fName>
                      <m:e>
                        <m:f>
                          <m:fPr>
                            <m:ctrlPr>
                              <a:rPr lang="en-US" sz="37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37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π</m:t>
                            </m:r>
                          </m:num>
                          <m:den>
                            <m:r>
                              <a:rPr lang="en-US" sz="37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4</m:t>
                            </m:r>
                          </m:den>
                        </m:f>
                        <m: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=1</m:t>
                        </m:r>
                      </m:e>
                    </m:func>
                    <m:r>
                      <a:rPr lang="en-US" sz="37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;</m:t>
                    </m:r>
                    <m:func>
                      <m:func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tan</m:t>
                        </m:r>
                      </m:fName>
                      <m:e>
                        <m:f>
                          <m:fPr>
                            <m:ctrlPr>
                              <a:rPr lang="en-US" sz="37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37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π</m:t>
                            </m:r>
                          </m:num>
                          <m:den>
                            <m:r>
                              <a:rPr lang="en-US" sz="37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3</m:t>
                            </m:r>
                          </m:den>
                        </m:f>
                      </m:e>
                    </m:func>
                    <m:r>
                      <a:rPr lang="en-US" sz="37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radPr>
                      <m:deg/>
                      <m:e>
                        <m: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37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;</a:t>
                </a:r>
                <a:r>
                  <a:rPr lang="en-US" sz="3700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tan</m:t>
                        </m:r>
                      </m:fName>
                      <m:e>
                        <m:f>
                          <m:fPr>
                            <m:ctrlPr>
                              <a:rPr lang="en-US" sz="37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37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π</m:t>
                            </m:r>
                          </m:num>
                          <m:den>
                            <m:r>
                              <a:rPr lang="en-US" sz="37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6</m:t>
                            </m:r>
                          </m:den>
                        </m:f>
                      </m:e>
                    </m:func>
                    <m:r>
                      <a:rPr lang="en-US" sz="37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>
                      <m:f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7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radPr>
                          <m:deg/>
                          <m:e>
                            <m:r>
                              <a:rPr lang="en-US" sz="37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3</m:t>
                        </m:r>
                      </m:den>
                    </m:f>
                  </m:oMath>
                </a14:m>
                <a:endParaRPr lang="en-US" sz="37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7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7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y</m:t>
                    </m:r>
                    <m:r>
                      <a:rPr lang="en-US" sz="37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tan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x</m:t>
                        </m:r>
                      </m:e>
                    </m:func>
                  </m:oMath>
                </a14:m>
                <a:r>
                  <a:rPr lang="en-US" sz="37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hàm số lẻ nên: </a:t>
                </a:r>
                <a:endParaRPr lang="en-US" sz="37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tan</m:t>
                        </m:r>
                      </m:fName>
                      <m:e>
                        <m:d>
                          <m:dPr>
                            <m:ctrlPr>
                              <a:rPr lang="en-US" sz="37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dPr>
                          <m:e>
                            <m:r>
                              <a:rPr lang="en-US" sz="37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7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sz="3700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sz="3700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  <m: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=</m:t>
                        </m:r>
                        <m:r>
                          <a:rPr lang="en-US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−</m:t>
                        </m:r>
                        <m:func>
                          <m:funcPr>
                            <m:ctrlPr>
                              <a:rPr lang="en-US" sz="37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37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tan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37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sz="3700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sz="3700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4</m:t>
                                </m:r>
                              </m:den>
                            </m:f>
                          </m:e>
                        </m:func>
                      </m:e>
                    </m:func>
                    <m:r>
                      <a:rPr lang="en-US" sz="37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37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−</m:t>
                    </m:r>
                    <m:r>
                      <a:rPr lang="en-US" sz="37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1</m:t>
                    </m:r>
                  </m:oMath>
                </a14:m>
                <a:r>
                  <a:rPr lang="en-US" sz="37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;</a:t>
                </a:r>
                <a:r>
                  <a:rPr lang="en-US" sz="3700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tan</m:t>
                        </m:r>
                      </m:fName>
                      <m:e>
                        <m:d>
                          <m:dPr>
                            <m:ctrlPr>
                              <a:rPr lang="en-US" sz="37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dPr>
                          <m:e>
                            <m:r>
                              <a:rPr lang="en-US" sz="37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7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sz="3700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sz="3700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37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37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−</m:t>
                    </m:r>
                    <m:func>
                      <m:func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tan</m:t>
                        </m:r>
                      </m:fName>
                      <m:e>
                        <m:f>
                          <m:fPr>
                            <m:ctrlPr>
                              <a:rPr lang="en-US" sz="37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37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π</m:t>
                            </m:r>
                          </m:num>
                          <m:den>
                            <m:r>
                              <a:rPr lang="en-US" sz="37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3</m:t>
                            </m:r>
                          </m:den>
                        </m:f>
                      </m:e>
                    </m:func>
                    <m:r>
                      <a:rPr lang="en-US" sz="37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radPr>
                      <m:deg/>
                      <m:e>
                        <m: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37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;</a:t>
                </a:r>
                <a:endParaRPr lang="en-US" sz="37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tan</m:t>
                        </m:r>
                      </m:fName>
                      <m:e>
                        <m:d>
                          <m:dPr>
                            <m:ctrlPr>
                              <a:rPr lang="en-US" sz="37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dPr>
                          <m:e>
                            <m:r>
                              <a:rPr lang="en-US" sz="37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7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sz="3700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sz="3700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6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37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37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−</m:t>
                    </m:r>
                    <m:func>
                      <m:func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tan</m:t>
                        </m:r>
                      </m:fName>
                      <m:e>
                        <m:f>
                          <m:fPr>
                            <m:ctrlPr>
                              <a:rPr lang="en-US" sz="37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37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π</m:t>
                            </m:r>
                          </m:num>
                          <m:den>
                            <m:r>
                              <a:rPr lang="en-US" sz="37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6</m:t>
                            </m:r>
                          </m:den>
                        </m:f>
                      </m:e>
                    </m:func>
                    <m:r>
                      <a:rPr lang="en-US" sz="37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37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−</m:t>
                    </m:r>
                    <m:f>
                      <m:f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7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radPr>
                          <m:deg/>
                          <m:e>
                            <m:r>
                              <a:rPr lang="en-US" sz="37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37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7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 </a:t>
                </a:r>
                <a:endParaRPr lang="en-US" sz="37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4838700"/>
                <a:ext cx="13716000" cy="4973477"/>
              </a:xfrm>
              <a:prstGeom prst="rect">
                <a:avLst/>
              </a:prstGeom>
              <a:blipFill>
                <a:blip r:embed="rId4"/>
                <a:stretch>
                  <a:fillRect l="-1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4765" y="6696944"/>
            <a:ext cx="1791715" cy="303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0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190500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13" name="Oval Callout 12"/>
          <p:cNvSpPr/>
          <p:nvPr/>
        </p:nvSpPr>
        <p:spPr>
          <a:xfrm>
            <a:off x="8292868" y="894785"/>
            <a:ext cx="1524000" cy="962808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10599" y="2361128"/>
            <a:ext cx="8497839" cy="840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Vậy ta hoàn thành được bảng như sau:</a:t>
            </a:r>
            <a:endParaRPr kumimoji="0" lang="en-US" sz="3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7941166"/>
                  </p:ext>
                </p:extLst>
              </p:nvPr>
            </p:nvGraphicFramePr>
            <p:xfrm>
              <a:off x="1676400" y="3877937"/>
              <a:ext cx="14782799" cy="355156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83744">
                      <a:extLst>
                        <a:ext uri="{9D8B030D-6E8A-4147-A177-3AD203B41FA5}">
                          <a16:colId xmlns:a16="http://schemas.microsoft.com/office/drawing/2014/main" val="931681444"/>
                        </a:ext>
                      </a:extLst>
                    </a:gridCol>
                    <a:gridCol w="1699865">
                      <a:extLst>
                        <a:ext uri="{9D8B030D-6E8A-4147-A177-3AD203B41FA5}">
                          <a16:colId xmlns:a16="http://schemas.microsoft.com/office/drawing/2014/main" val="1483630915"/>
                        </a:ext>
                      </a:extLst>
                    </a:gridCol>
                    <a:gridCol w="1699865">
                      <a:extLst>
                        <a:ext uri="{9D8B030D-6E8A-4147-A177-3AD203B41FA5}">
                          <a16:colId xmlns:a16="http://schemas.microsoft.com/office/drawing/2014/main" val="3667939274"/>
                        </a:ext>
                      </a:extLst>
                    </a:gridCol>
                    <a:gridCol w="1699865">
                      <a:extLst>
                        <a:ext uri="{9D8B030D-6E8A-4147-A177-3AD203B41FA5}">
                          <a16:colId xmlns:a16="http://schemas.microsoft.com/office/drawing/2014/main" val="1105347392"/>
                        </a:ext>
                      </a:extLst>
                    </a:gridCol>
                    <a:gridCol w="1699865">
                      <a:extLst>
                        <a:ext uri="{9D8B030D-6E8A-4147-A177-3AD203B41FA5}">
                          <a16:colId xmlns:a16="http://schemas.microsoft.com/office/drawing/2014/main" val="3617089060"/>
                        </a:ext>
                      </a:extLst>
                    </a:gridCol>
                    <a:gridCol w="1699865">
                      <a:extLst>
                        <a:ext uri="{9D8B030D-6E8A-4147-A177-3AD203B41FA5}">
                          <a16:colId xmlns:a16="http://schemas.microsoft.com/office/drawing/2014/main" val="140918191"/>
                        </a:ext>
                      </a:extLst>
                    </a:gridCol>
                    <a:gridCol w="1699865">
                      <a:extLst>
                        <a:ext uri="{9D8B030D-6E8A-4147-A177-3AD203B41FA5}">
                          <a16:colId xmlns:a16="http://schemas.microsoft.com/office/drawing/2014/main" val="2451592667"/>
                        </a:ext>
                      </a:extLst>
                    </a:gridCol>
                    <a:gridCol w="1699865">
                      <a:extLst>
                        <a:ext uri="{9D8B030D-6E8A-4147-A177-3AD203B41FA5}">
                          <a16:colId xmlns:a16="http://schemas.microsoft.com/office/drawing/2014/main" val="722807373"/>
                        </a:ext>
                      </a:extLst>
                    </a:gridCol>
                  </a:tblGrid>
                  <a:tr h="184936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5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oMath>
                            </m:oMathPara>
                          </a14:m>
                          <a:endParaRPr lang="en-US" sz="35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50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5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nl-NL" sz="3500" b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35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500" b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50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5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nl-NL" sz="35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nl-NL" sz="35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5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50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5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nl-NL" sz="35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3500" b="0" i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5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l-NL" sz="3500" b="0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Dotum" panose="020B0600000101010101" pitchFamily="34" charset="-127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sz="3500" b="0" smtClean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5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nl-NL" sz="3500" b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35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500" b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5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nl-NL" sz="35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nl-NL" sz="35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5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5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nl-NL" sz="35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3500" b="0" i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5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8603989"/>
                      </a:ext>
                    </a:extLst>
                  </a:tr>
                  <a:tr h="17022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500" b="1" i="1" smtClean="0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en-US" sz="3500" b="1" i="1" smtClean="0">
                                    <a:latin typeface="Cambria Math" panose="02040503050406030204" pitchFamily="18" charset="0"/>
                                  </a:rPr>
                                  <m:t> =</m:t>
                                </m:r>
                                <m:r>
                                  <a:rPr lang="en-US" sz="3500" b="1" i="1" smtClean="0">
                                    <a:latin typeface="Cambria Math" panose="02040503050406030204" pitchFamily="18" charset="0"/>
                                  </a:rPr>
                                  <m:t>𝒕𝒂𝒏𝒙</m:t>
                                </m:r>
                              </m:oMath>
                            </m:oMathPara>
                          </a14:m>
                          <a:endParaRPr lang="en-US" sz="3500" b="1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0855467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7941166"/>
                  </p:ext>
                </p:extLst>
              </p:nvPr>
            </p:nvGraphicFramePr>
            <p:xfrm>
              <a:off x="1676400" y="3877937"/>
              <a:ext cx="14782799" cy="355156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83744">
                      <a:extLst>
                        <a:ext uri="{9D8B030D-6E8A-4147-A177-3AD203B41FA5}">
                          <a16:colId xmlns:a16="http://schemas.microsoft.com/office/drawing/2014/main" val="931681444"/>
                        </a:ext>
                      </a:extLst>
                    </a:gridCol>
                    <a:gridCol w="1699865">
                      <a:extLst>
                        <a:ext uri="{9D8B030D-6E8A-4147-A177-3AD203B41FA5}">
                          <a16:colId xmlns:a16="http://schemas.microsoft.com/office/drawing/2014/main" val="1483630915"/>
                        </a:ext>
                      </a:extLst>
                    </a:gridCol>
                    <a:gridCol w="1699865">
                      <a:extLst>
                        <a:ext uri="{9D8B030D-6E8A-4147-A177-3AD203B41FA5}">
                          <a16:colId xmlns:a16="http://schemas.microsoft.com/office/drawing/2014/main" val="3667939274"/>
                        </a:ext>
                      </a:extLst>
                    </a:gridCol>
                    <a:gridCol w="1699865">
                      <a:extLst>
                        <a:ext uri="{9D8B030D-6E8A-4147-A177-3AD203B41FA5}">
                          <a16:colId xmlns:a16="http://schemas.microsoft.com/office/drawing/2014/main" val="1105347392"/>
                        </a:ext>
                      </a:extLst>
                    </a:gridCol>
                    <a:gridCol w="1699865">
                      <a:extLst>
                        <a:ext uri="{9D8B030D-6E8A-4147-A177-3AD203B41FA5}">
                          <a16:colId xmlns:a16="http://schemas.microsoft.com/office/drawing/2014/main" val="3617089060"/>
                        </a:ext>
                      </a:extLst>
                    </a:gridCol>
                    <a:gridCol w="1699865">
                      <a:extLst>
                        <a:ext uri="{9D8B030D-6E8A-4147-A177-3AD203B41FA5}">
                          <a16:colId xmlns:a16="http://schemas.microsoft.com/office/drawing/2014/main" val="140918191"/>
                        </a:ext>
                      </a:extLst>
                    </a:gridCol>
                    <a:gridCol w="1699865">
                      <a:extLst>
                        <a:ext uri="{9D8B030D-6E8A-4147-A177-3AD203B41FA5}">
                          <a16:colId xmlns:a16="http://schemas.microsoft.com/office/drawing/2014/main" val="2451592667"/>
                        </a:ext>
                      </a:extLst>
                    </a:gridCol>
                    <a:gridCol w="1699865">
                      <a:extLst>
                        <a:ext uri="{9D8B030D-6E8A-4147-A177-3AD203B41FA5}">
                          <a16:colId xmlns:a16="http://schemas.microsoft.com/office/drawing/2014/main" val="722807373"/>
                        </a:ext>
                      </a:extLst>
                    </a:gridCol>
                  </a:tblGrid>
                  <a:tr h="184936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23" t="-329" r="-413319" b="-92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70251" t="-329" r="-600717" b="-92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70251" t="-329" r="-500717" b="-92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70251" t="-329" r="-400717" b="-92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l-NL" sz="3500" b="0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Dotum" panose="020B0600000101010101" pitchFamily="34" charset="-127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sz="3500" b="0" smtClean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569892" t="-329" r="-201075" b="-92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69892" t="-329" r="-101075" b="-92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769892" t="-329" r="-1075" b="-924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8603989"/>
                      </a:ext>
                    </a:extLst>
                  </a:tr>
                  <a:tr h="1702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23" t="-109319" r="-413319" b="-7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0855467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553200" y="6210300"/>
                <a:ext cx="1144316" cy="6309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5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+mn-cs"/>
                        </a:rPr>
                        <m:t>− </m:t>
                      </m:r>
                      <m:r>
                        <a:rPr kumimoji="0" lang="en-US" sz="35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+mn-cs"/>
                        </a:rPr>
                        <m:t>𝟏</m:t>
                      </m:r>
                      <m:r>
                        <a:rPr kumimoji="0" lang="en-US" sz="35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6210300"/>
                <a:ext cx="1144316" cy="6309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158812" y="5905500"/>
                <a:ext cx="1267125" cy="12236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5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35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+mn-cs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35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35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𝟑</m:t>
                              </m:r>
                            </m:e>
                          </m:rad>
                        </m:num>
                        <m:den>
                          <m:r>
                            <a:rPr kumimoji="0" lang="en-US" sz="35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8812" y="5905500"/>
                <a:ext cx="1267125" cy="12236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1686875" y="5981700"/>
                <a:ext cx="1267125" cy="12469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5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+mn-cs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35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35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𝟑</m:t>
                              </m:r>
                            </m:e>
                          </m:rad>
                        </m:num>
                        <m:den>
                          <m:r>
                            <a:rPr kumimoji="0" lang="en-US" sz="35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6875" y="5981700"/>
                <a:ext cx="1267125" cy="12469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0284687" y="6109987"/>
                <a:ext cx="577402" cy="90024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5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+mn-cs"/>
                        </a:rPr>
                        <m:t>𝟎</m:t>
                      </m:r>
                    </m:oMath>
                  </m:oMathPara>
                </a14:m>
                <a:endPara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4687" y="6109987"/>
                <a:ext cx="577402" cy="9002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4757796" y="5981700"/>
                <a:ext cx="1236492" cy="102137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radPr>
                        <m:deg/>
                        <m:e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𝟑</m:t>
                          </m:r>
                        </m:e>
                      </m:rad>
                    </m:oMath>
                  </m:oMathPara>
                </a14:m>
                <a:endPara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7796" y="5981700"/>
                <a:ext cx="1236492" cy="10213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98624" y="894785"/>
            <a:ext cx="2158171" cy="21093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49734" y="7044322"/>
            <a:ext cx="1664865" cy="28235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3409884" y="6265158"/>
                <a:ext cx="1144316" cy="6309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5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+mn-cs"/>
                        </a:rPr>
                        <m:t>𝟏</m:t>
                      </m:r>
                      <m:r>
                        <a:rPr kumimoji="0" lang="en-US" sz="35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09884" y="6265158"/>
                <a:ext cx="1144316" cy="63094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5163800" y="6027771"/>
                <a:ext cx="891846" cy="102137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radPr>
                        <m:deg/>
                        <m:e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𝟑</m:t>
                          </m:r>
                        </m:e>
                      </m:rad>
                    </m:oMath>
                  </m:oMathPara>
                </a14:m>
                <a:endPara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63800" y="6027771"/>
                <a:ext cx="891846" cy="10213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028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  <p:bldP spid="16" grpId="0" animBg="1"/>
      <p:bldP spid="18" grpId="0" animBg="1"/>
      <p:bldP spid="19" grpId="0" animBg="1"/>
      <p:bldP spid="23" grpId="0" animBg="1"/>
      <p:bldP spid="24" grpId="0" animBg="1"/>
      <p:bldP spid="2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206542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13" name="Oval Callout 12"/>
          <p:cNvSpPr/>
          <p:nvPr/>
        </p:nvSpPr>
        <p:spPr>
          <a:xfrm>
            <a:off x="838200" y="677331"/>
            <a:ext cx="1524000" cy="962808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743200" y="603584"/>
            <a:ext cx="1371600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c)</a:t>
            </a:r>
            <a:endParaRPr kumimoji="0" lang="vi-VN" sz="3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219200" y="5600700"/>
                <a:ext cx="15138133" cy="4164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7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Quan sát Hình 1.16, ta thấy đồ thị hàm số y = tan x có:</a:t>
                </a:r>
                <a:endParaRPr lang="en-US" sz="37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7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Tập </a:t>
                </a:r>
                <a:r>
                  <a:rPr lang="en-US" sz="37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giá trị là </a:t>
                </a:r>
                <a14:m>
                  <m:oMath xmlns:m="http://schemas.openxmlformats.org/officeDocument/2006/math">
                    <m:r>
                      <a:rPr lang="en-US" sz="37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ℝ</m:t>
                    </m:r>
                  </m:oMath>
                </a14:m>
                <a:r>
                  <a:rPr lang="en-US" sz="37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37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7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Đồng </a:t>
                </a:r>
                <a:r>
                  <a:rPr lang="en-US" sz="37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biến trên mỗi khoảng: </a:t>
                </a:r>
                <a:endParaRPr lang="en-US" sz="37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37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37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37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37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kπ</m:t>
                          </m:r>
                          <m:r>
                            <a:rPr lang="en-US" sz="37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;</m:t>
                          </m:r>
                          <m:f>
                            <m:f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37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37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37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37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kπ</m:t>
                          </m:r>
                        </m:e>
                      </m:d>
                      <m:r>
                        <a:rPr lang="en-US" sz="37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37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k</m:t>
                      </m:r>
                      <m:r>
                        <a:rPr lang="en-US" sz="37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37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ℤ</m:t>
                      </m:r>
                    </m:oMath>
                  </m:oMathPara>
                </a14:m>
                <a:endParaRPr kumimoji="0" lang="en-US" sz="3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5600700"/>
                <a:ext cx="15138133" cy="4164923"/>
              </a:xfrm>
              <a:prstGeom prst="rect">
                <a:avLst/>
              </a:prstGeom>
              <a:blipFill>
                <a:blip r:embed="rId2"/>
                <a:stretch>
                  <a:fillRect l="-1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4765" y="-222156"/>
            <a:ext cx="2158171" cy="21093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783" y="1028700"/>
            <a:ext cx="8280401" cy="4572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24765" y="6696944"/>
            <a:ext cx="1791715" cy="303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4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5800" y="0"/>
            <a:ext cx="20380694" cy="1168094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068322" y="715861"/>
            <a:ext cx="40751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14" name="AutoShape 7"/>
          <p:cNvSpPr/>
          <p:nvPr/>
        </p:nvSpPr>
        <p:spPr>
          <a:xfrm>
            <a:off x="-76200" y="2171700"/>
            <a:ext cx="18364200" cy="8153400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8173" y="1257300"/>
            <a:ext cx="1606880" cy="16914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066800" y="2781300"/>
                <a:ext cx="16002000" cy="67936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y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tan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x</m:t>
                        </m:r>
                      </m:e>
                    </m:func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: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Có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tập xác định là </a:t>
                </a:r>
                <a14:m>
                  <m:oMath xmlns:m="http://schemas.openxmlformats.org/officeDocument/2006/math"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ℝ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\ </m:t>
                    </m:r>
                    <m:d>
                      <m:dPr>
                        <m:begChr m:val="{"/>
                        <m:endChr m:val="}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π</m:t>
                            </m:r>
                          </m:num>
                          <m:den>
                            <m: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2</m:t>
                            </m:r>
                          </m:den>
                        </m:f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kπ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k</m:t>
                        </m:r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∈</m:t>
                        </m:r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ℤ</m:t>
                        </m:r>
                      </m:e>
                    </m:d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tập giá trị là </a:t>
                </a:r>
                <a14:m>
                  <m:oMath xmlns:m="http://schemas.openxmlformats.org/officeDocument/2006/math"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ℝ</m:t>
                    </m:r>
                  </m:oMath>
                </a14:m>
                <a:r>
                  <a:rPr lang="en-US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;</a:t>
                </a:r>
                <a:endParaRPr lang="en-US" sz="4000" smtClean="0"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Là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hàm số lẻ và tuần hoàn với chu kì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π</m:t>
                    </m:r>
                  </m:oMath>
                </a14:m>
                <a:r>
                  <a:rPr lang="en-US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;</a:t>
                </a:r>
                <a:endParaRPr lang="en-US" sz="4000" smtClean="0"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Đồng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biến trên mỗi khoảng: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a:rPr lang="en-US" sz="4000" i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000" i="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4000" i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kπ</m:t>
                          </m:r>
                          <m:r>
                            <a:rPr lang="en-US" sz="4000" i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;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000" i="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4000" i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kπ</m:t>
                          </m:r>
                        </m:e>
                      </m:d>
                      <m:r>
                        <a:rPr lang="en-US" sz="4000" i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4000" i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k</m:t>
                      </m:r>
                      <m:r>
                        <a:rPr lang="en-US" sz="4000" i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∈</m:t>
                      </m:r>
                      <m:r>
                        <a:rPr lang="en-US" sz="4000" i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ℤ</m:t>
                      </m:r>
                    </m:oMath>
                  </m:oMathPara>
                </a14:m>
                <a:endParaRPr lang="en-US" sz="400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Có đồ thị đối xứng qua gốc tọa độ.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2781300"/>
                <a:ext cx="16002000" cy="6793655"/>
              </a:xfrm>
              <a:prstGeom prst="rect">
                <a:avLst/>
              </a:prstGeom>
              <a:blipFill>
                <a:blip r:embed="rId4"/>
                <a:stretch>
                  <a:fillRect l="-1333" b="-11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7439" y="8115300"/>
            <a:ext cx="1760961" cy="176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0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190500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600" y="723900"/>
            <a:ext cx="1676400" cy="6216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722" y="876300"/>
            <a:ext cx="97979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09643" y="1004605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</a:t>
            </a:r>
            <a:r>
              <a:rPr lang="nl-NL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nl-NL" sz="4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85483">
            <a:off x="16145743" y="8359917"/>
            <a:ext cx="1172497" cy="172051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879" y="7810500"/>
            <a:ext cx="1481764" cy="17578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77759" y="995599"/>
            <a:ext cx="52341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thành bảng sau: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66374424"/>
                  </p:ext>
                </p:extLst>
              </p:nvPr>
            </p:nvGraphicFramePr>
            <p:xfrm>
              <a:off x="2951899" y="2381490"/>
              <a:ext cx="12496800" cy="653090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499360">
                      <a:extLst>
                        <a:ext uri="{9D8B030D-6E8A-4147-A177-3AD203B41FA5}">
                          <a16:colId xmlns:a16="http://schemas.microsoft.com/office/drawing/2014/main" val="2455155709"/>
                        </a:ext>
                      </a:extLst>
                    </a:gridCol>
                    <a:gridCol w="2499360">
                      <a:extLst>
                        <a:ext uri="{9D8B030D-6E8A-4147-A177-3AD203B41FA5}">
                          <a16:colId xmlns:a16="http://schemas.microsoft.com/office/drawing/2014/main" val="2940369767"/>
                        </a:ext>
                      </a:extLst>
                    </a:gridCol>
                    <a:gridCol w="2499360">
                      <a:extLst>
                        <a:ext uri="{9D8B030D-6E8A-4147-A177-3AD203B41FA5}">
                          <a16:colId xmlns:a16="http://schemas.microsoft.com/office/drawing/2014/main" val="3796928446"/>
                        </a:ext>
                      </a:extLst>
                    </a:gridCol>
                    <a:gridCol w="2499360">
                      <a:extLst>
                        <a:ext uri="{9D8B030D-6E8A-4147-A177-3AD203B41FA5}">
                          <a16:colId xmlns:a16="http://schemas.microsoft.com/office/drawing/2014/main" val="2534010966"/>
                        </a:ext>
                      </a:extLst>
                    </a:gridCol>
                    <a:gridCol w="2499360">
                      <a:extLst>
                        <a:ext uri="{9D8B030D-6E8A-4147-A177-3AD203B41FA5}">
                          <a16:colId xmlns:a16="http://schemas.microsoft.com/office/drawing/2014/main" val="3394485889"/>
                        </a:ext>
                      </a:extLst>
                    </a:gridCol>
                  </a:tblGrid>
                  <a:tr h="112549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3800" b="1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x</a:t>
                          </a:r>
                          <a:endParaRPr lang="en-US" sz="3800" b="1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sz="3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nl-NL" sz="3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𝒔𝒊𝒏</m:t>
                                    </m:r>
                                  </m:fName>
                                  <m:e>
                                    <m:r>
                                      <a:rPr lang="nl-NL" sz="3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sz="3800" b="1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sz="3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nl-NL" sz="3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𝒄𝒐𝒔</m:t>
                                    </m:r>
                                  </m:fName>
                                  <m:e>
                                    <m:r>
                                      <a:rPr lang="nl-NL" sz="3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sz="3800" b="1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sz="3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nl-NL" sz="3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𝒕𝒂𝒏</m:t>
                                    </m:r>
                                  </m:fName>
                                  <m:e>
                                    <m:r>
                                      <a:rPr lang="nl-NL" sz="3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sz="3800" b="1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sz="3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nl-NL" sz="3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𝒄𝒐𝒕</m:t>
                                    </m:r>
                                  </m:fName>
                                  <m:e>
                                    <m:r>
                                      <a:rPr lang="nl-NL" sz="3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sz="3800" b="1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8324688"/>
                      </a:ext>
                    </a:extLst>
                  </a:tr>
                  <a:tr h="236748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nl-NL" sz="38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nl-NL" sz="38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800" smtClean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800" smtClean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800" smtClean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800" smtClean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954493739"/>
                      </a:ext>
                    </a:extLst>
                  </a:tr>
                  <a:tr h="112549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38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sz="3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800" smtClean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800" smtClean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3800" smtClean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3800" smtClean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97628994"/>
                      </a:ext>
                    </a:extLst>
                  </a:tr>
                  <a:tr h="191242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nl-NL" sz="38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nl-NL" sz="38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800" smtClean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3800" smtClean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800" smtClean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3800" smtClean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85345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66374424"/>
                  </p:ext>
                </p:extLst>
              </p:nvPr>
            </p:nvGraphicFramePr>
            <p:xfrm>
              <a:off x="2951899" y="2381490"/>
              <a:ext cx="12496800" cy="653090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499360">
                      <a:extLst>
                        <a:ext uri="{9D8B030D-6E8A-4147-A177-3AD203B41FA5}">
                          <a16:colId xmlns:a16="http://schemas.microsoft.com/office/drawing/2014/main" val="2455155709"/>
                        </a:ext>
                      </a:extLst>
                    </a:gridCol>
                    <a:gridCol w="2499360">
                      <a:extLst>
                        <a:ext uri="{9D8B030D-6E8A-4147-A177-3AD203B41FA5}">
                          <a16:colId xmlns:a16="http://schemas.microsoft.com/office/drawing/2014/main" val="2940369767"/>
                        </a:ext>
                      </a:extLst>
                    </a:gridCol>
                    <a:gridCol w="2499360">
                      <a:extLst>
                        <a:ext uri="{9D8B030D-6E8A-4147-A177-3AD203B41FA5}">
                          <a16:colId xmlns:a16="http://schemas.microsoft.com/office/drawing/2014/main" val="3796928446"/>
                        </a:ext>
                      </a:extLst>
                    </a:gridCol>
                    <a:gridCol w="2499360">
                      <a:extLst>
                        <a:ext uri="{9D8B030D-6E8A-4147-A177-3AD203B41FA5}">
                          <a16:colId xmlns:a16="http://schemas.microsoft.com/office/drawing/2014/main" val="2534010966"/>
                        </a:ext>
                      </a:extLst>
                    </a:gridCol>
                    <a:gridCol w="2499360">
                      <a:extLst>
                        <a:ext uri="{9D8B030D-6E8A-4147-A177-3AD203B41FA5}">
                          <a16:colId xmlns:a16="http://schemas.microsoft.com/office/drawing/2014/main" val="3394485889"/>
                        </a:ext>
                      </a:extLst>
                    </a:gridCol>
                  </a:tblGrid>
                  <a:tr h="112549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3800" b="1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x</a:t>
                          </a:r>
                          <a:endParaRPr lang="en-US" sz="3800" b="1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00244" t="-541" r="-300732" b="-4810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99757" t="-541" r="-200000" b="-4810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00488" t="-541" r="-100488" b="-4810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400488" t="-541" r="-488" b="-4810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8324688"/>
                      </a:ext>
                    </a:extLst>
                  </a:tr>
                  <a:tr h="236748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44" t="-47815" r="-400732" b="-1287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800" smtClean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800" smtClean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800" smtClean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800" smtClean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954493739"/>
                      </a:ext>
                    </a:extLst>
                  </a:tr>
                  <a:tr h="112549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38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sz="3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800" smtClean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800" smtClean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3800" smtClean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3800" smtClean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97628994"/>
                      </a:ext>
                    </a:extLst>
                  </a:tr>
                  <a:tr h="19124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44" t="-242038" r="-400732" b="-6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800" smtClean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3800" smtClean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800" smtClean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3800" smtClean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85345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324600" y="4217068"/>
                <a:ext cx="587019" cy="11871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nl-NL" sz="3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nl-NL" sz="3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4217068"/>
                <a:ext cx="587019" cy="11871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8746777" y="4151248"/>
                <a:ext cx="907043" cy="131875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8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nl-NL" sz="38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e>
                          </m:rad>
                        </m:num>
                        <m:den>
                          <m:r>
                            <a:rPr lang="nl-NL" sz="3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6777" y="4151248"/>
                <a:ext cx="907043" cy="131875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1263530" y="3709294"/>
                <a:ext cx="931089" cy="193764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8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nl-NL" sz="38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e>
                          </m:rad>
                        </m:num>
                        <m:den>
                          <m:r>
                            <a:rPr lang="nl-NL" sz="3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800" b="1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3530" y="3709294"/>
                <a:ext cx="931089" cy="193764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3639800" y="4274230"/>
                <a:ext cx="931089" cy="107279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3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nl-NL" sz="3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e>
                      </m:rad>
                    </m:oMath>
                  </m:oMathPara>
                </a14:m>
                <a:endParaRPr lang="en-US" sz="3800" b="1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9800" y="4274230"/>
                <a:ext cx="931089" cy="107279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6414611" y="5930757"/>
            <a:ext cx="455573" cy="86113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nl-NL" sz="38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endParaRPr lang="en-US" sz="3800" b="1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972511" y="5931583"/>
            <a:ext cx="455573" cy="86113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nl-NL" sz="3800" b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endParaRPr lang="en-US" sz="3800" b="1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501287" y="5930757"/>
            <a:ext cx="455573" cy="86113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nl-NL" sz="3800" b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endParaRPr lang="en-US" sz="3800" b="1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3877557" y="7445535"/>
            <a:ext cx="455573" cy="86113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nl-NL" sz="38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endParaRPr lang="en-US" sz="3800" b="1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972511" y="7482767"/>
            <a:ext cx="455573" cy="86113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nl-NL" sz="38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endParaRPr lang="en-US" sz="3800" b="1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252706" y="7482767"/>
            <a:ext cx="617478" cy="86113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nl-NL" sz="3800" b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-1</a:t>
            </a:r>
            <a:endParaRPr lang="en-US" sz="3800" b="1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121375" y="7469699"/>
            <a:ext cx="1215396" cy="86113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nl-NL" sz="3800" b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KXĐ</a:t>
            </a:r>
            <a:endParaRPr lang="en-US" sz="3800" b="1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3497645" y="5917587"/>
            <a:ext cx="1215396" cy="86113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nl-NL" sz="3800" b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KXĐ</a:t>
            </a:r>
            <a:endParaRPr lang="en-US" sz="3800" b="1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63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  <p:bldP spid="10" grpId="0" animBg="1"/>
      <p:bldP spid="13" grpId="0" animBg="1"/>
      <p:bldP spid="19" grpId="0" animBg="1"/>
      <p:bldP spid="20" grpId="0" animBg="1"/>
      <p:bldP spid="21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23" grpId="0" animBg="1"/>
      <p:bldP spid="3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1040408" y="-2480398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228600" y="190500"/>
            <a:ext cx="17830800" cy="99060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Oval Callout 50"/>
          <p:cNvSpPr/>
          <p:nvPr/>
        </p:nvSpPr>
        <p:spPr>
          <a:xfrm>
            <a:off x="8268033" y="412889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70061" y="616988"/>
            <a:ext cx="17275774" cy="2227380"/>
            <a:chOff x="509164" y="406812"/>
            <a:chExt cx="17275774" cy="2227380"/>
          </a:xfrm>
        </p:grpSpPr>
        <p:sp>
          <p:nvSpPr>
            <p:cNvPr id="44" name="Rectangle 43"/>
            <p:cNvSpPr/>
            <p:nvPr/>
          </p:nvSpPr>
          <p:spPr>
            <a:xfrm>
              <a:off x="509164" y="406812"/>
              <a:ext cx="5389617" cy="10618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</a:t>
              </a:r>
              <a:r>
                <a:rPr lang="nl-NL" sz="4200" b="1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6</a:t>
              </a:r>
              <a:r>
                <a:rPr kumimoji="0" lang="nl-NL" sz="4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: </a:t>
              </a:r>
              <a:r>
                <a:rPr kumimoji="0" lang="nl-NL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– </a:t>
              </a:r>
              <a:r>
                <a:rPr kumimoji="0" lang="nl-NL" sz="4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tr29)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509164" y="467189"/>
                  <a:ext cx="17275774" cy="21670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>
                    <a:lnSpc>
                      <a:spcPct val="150000"/>
                    </a:lnSpc>
                    <a:defRPr/>
                  </a:pPr>
                  <a:r>
                    <a:rPr kumimoji="0" lang="en-US" sz="38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                                       Sử dụng đồ thị ở Hình 1.16, hãy xác định các giá trị của </a:t>
                  </a:r>
                  <a14:m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𝑥</m:t>
                      </m:r>
                    </m:oMath>
                  </a14:m>
                  <a:r>
                    <a:rPr kumimoji="0" lang="en-US" sz="38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trên đoạn 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3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3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  <m:r>
                            <a:rPr kumimoji="0" lang="en-US" sz="3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;</m:t>
                          </m:r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3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3</m:t>
                              </m:r>
                              <m:r>
                                <a:rPr kumimoji="0" lang="en-US" sz="3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3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a14:m>
                  <a:r>
                    <a:rPr kumimoji="0" lang="en-US" sz="38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để hàm số </a:t>
                  </a:r>
                  <a14:m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𝑦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𝑡𝑎𝑛𝑥</m:t>
                      </m:r>
                    </m:oMath>
                  </a14:m>
                  <a:r>
                    <a:rPr kumimoji="0" lang="en-US" sz="38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:</a:t>
                  </a:r>
                  <a:endPara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9164" y="467189"/>
                  <a:ext cx="17275774" cy="2167003"/>
                </a:xfrm>
                <a:prstGeom prst="rect">
                  <a:avLst/>
                </a:prstGeom>
                <a:blipFill>
                  <a:blip r:embed="rId8"/>
                  <a:stretch>
                    <a:fillRect l="-1164" b="-36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TextBox 3"/>
          <p:cNvSpPr txBox="1"/>
          <p:nvPr/>
        </p:nvSpPr>
        <p:spPr>
          <a:xfrm>
            <a:off x="2001461" y="3181559"/>
            <a:ext cx="149031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Nhận giá trị bằng 0;                                b) Nhận giá trị dương.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01215" y="5448300"/>
                <a:ext cx="15238467" cy="9632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a) Từ đồ thị ta suy ra trên đoạn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=−</m:t>
                    </m:r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=0, </m:t>
                    </m:r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215" y="5448300"/>
                <a:ext cx="15238467" cy="963212"/>
              </a:xfrm>
              <a:prstGeom prst="rect">
                <a:avLst/>
              </a:prstGeom>
              <a:blipFill>
                <a:blip r:embed="rId9"/>
                <a:stretch>
                  <a:fillRect l="-1320" b="-8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01215" y="6759109"/>
                <a:ext cx="16824785" cy="22822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 </a:t>
                </a:r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Hàm số nhận 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giá </a:t>
                </a:r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trị dương ứng với phần đồ thị nằm trên trục hoành. Từ đồ thị ta suy ra trên đoạn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thì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&gt;0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 </m:t>
                    </m:r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𝜖</m:t>
                    </m:r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;</m:t>
                        </m:r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∪</m:t>
                    </m:r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∪</m:t>
                    </m:r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215" y="6759109"/>
                <a:ext cx="16824785" cy="2282291"/>
              </a:xfrm>
              <a:prstGeom prst="rect">
                <a:avLst/>
              </a:prstGeom>
              <a:blipFill>
                <a:blip r:embed="rId10"/>
                <a:stretch>
                  <a:fillRect l="-1196" r="-1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585678" y="9061773"/>
            <a:ext cx="1688439" cy="106215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84" y="3734604"/>
            <a:ext cx="987723" cy="102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0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" grpId="0"/>
      <p:bldP spid="6" grpId="0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22;p15"/>
          <p:cNvSpPr/>
          <p:nvPr/>
        </p:nvSpPr>
        <p:spPr>
          <a:xfrm>
            <a:off x="655109" y="419100"/>
            <a:ext cx="4443544" cy="1295400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 TẬP 6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26078">
            <a:off x="16384225" y="-1501718"/>
            <a:ext cx="3633301" cy="341095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4419" y="8924200"/>
            <a:ext cx="1245503" cy="1295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4516" y="9295452"/>
            <a:ext cx="987723" cy="1027293"/>
          </a:xfrm>
          <a:prstGeom prst="rect">
            <a:avLst/>
          </a:prstGeom>
        </p:spPr>
      </p:pic>
      <p:sp>
        <p:nvSpPr>
          <p:cNvPr id="32" name="Oval Callout 31"/>
          <p:cNvSpPr/>
          <p:nvPr/>
        </p:nvSpPr>
        <p:spPr>
          <a:xfrm>
            <a:off x="8244686" y="4547162"/>
            <a:ext cx="1751933" cy="99060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39067" y="1992923"/>
                <a:ext cx="16963172" cy="22758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Sử dụng đồ thị ở Hình 1.16, hãy xác định các giá trị của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trên đoạn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để hàm số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𝑡𝑎𝑛𝑥</m:t>
                    </m:r>
                    <m:r>
                      <a:rPr lang="en-US" sz="3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nhận </a:t>
                </a: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 trị </a:t>
                </a:r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âm.</a:t>
                </a:r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067" y="1992923"/>
                <a:ext cx="16963172" cy="2275816"/>
              </a:xfrm>
              <a:prstGeom prst="rect">
                <a:avLst/>
              </a:prstGeom>
              <a:blipFill>
                <a:blip r:embed="rId5"/>
                <a:stretch>
                  <a:fillRect l="-1186" b="-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09600" y="6057900"/>
                <a:ext cx="16535400" cy="35950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Hàm số y = tan x nhận giá trị âm ứng với phần đồ thị nằm dưới trục hoành. Từ đồ thị ở Hình 1.16 ta suy ra trên đoạn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∈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;0</m:t>
                        </m:r>
                      </m:e>
                    </m:d>
                    <m:r>
                      <a:rPr lang="en-US" sz="38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∪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π</m:t>
                        </m:r>
                      </m:e>
                    </m:d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6057900"/>
                <a:ext cx="16535400" cy="3595087"/>
              </a:xfrm>
              <a:prstGeom prst="rect">
                <a:avLst/>
              </a:prstGeom>
              <a:blipFill>
                <a:blip r:embed="rId6"/>
                <a:stretch>
                  <a:fillRect l="-1216" r="-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720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5" grpId="0"/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68642" y="1181100"/>
            <a:ext cx="14630400" cy="3794789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2811379" y="1394397"/>
                <a:ext cx="12284242" cy="31243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:r>
                  <a:rPr lang="nl-NL" sz="7000" b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  <a:r>
                  <a:rPr kumimoji="0" lang="nl-NL" sz="70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kumimoji="0" lang="en-US" sz="70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 THỊ VÀ TÍNH CHẤT CỦA HÀM SỐ </a:t>
                </a:r>
                <a14:m>
                  <m:oMath xmlns:m="http://schemas.openxmlformats.org/officeDocument/2006/math">
                    <m:r>
                      <a:rPr kumimoji="0" lang="en-US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𝒚</m:t>
                    </m:r>
                    <m:r>
                      <a:rPr kumimoji="0" lang="en-US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</m:t>
                    </m:r>
                    <m:r>
                      <a:rPr kumimoji="0" lang="en-US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𝒄𝒐𝒕</m:t>
                    </m:r>
                    <m:r>
                      <a:rPr kumimoji="0" lang="en-US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kumimoji="0" lang="en-US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𝒙</m:t>
                    </m:r>
                  </m:oMath>
                </a14:m>
                <a:endPara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1379" y="1394397"/>
                <a:ext cx="12284242" cy="3124381"/>
              </a:xfrm>
              <a:prstGeom prst="rect">
                <a:avLst/>
              </a:prstGeom>
              <a:blipFill>
                <a:blip r:embed="rId2"/>
                <a:stretch>
                  <a:fillRect b="-146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5163800" y="5622649"/>
            <a:ext cx="1961512" cy="1883051"/>
          </a:xfrm>
          <a:prstGeom prst="rect">
            <a:avLst/>
          </a:prstGeom>
        </p:spPr>
      </p:pic>
      <p:pic>
        <p:nvPicPr>
          <p:cNvPr id="36" name="Picture 1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295400" y="8191500"/>
            <a:ext cx="1524000" cy="146304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074065" y="5981700"/>
            <a:ext cx="1987468" cy="388958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84840">
            <a:off x="15525798" y="600871"/>
            <a:ext cx="1196313" cy="131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89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190500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9" y="876300"/>
            <a:ext cx="97979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28800" y="1004605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7: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27879" y="1971407"/>
                <a:ext cx="16992600" cy="1800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) Xét tính chẵn, lẻ của hàm số</a:t>
                </a:r>
              </a:p>
              <a:p>
                <a:pPr lvl="0" algn="just">
                  <a:lnSpc>
                    <a:spcPct val="150000"/>
                  </a:lnSpc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b) Hoàn thành bảng giá trị sau của hàm số 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𝑐𝑜</m:t>
                    </m:r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vi-VN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trên </a:t>
                </a:r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khoảng</a:t>
                </a: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vi-VN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</m:t>
                        </m:r>
                        <m:r>
                          <m:rPr>
                            <m:sty m:val="p"/>
                          </m:rPr>
                          <a:rPr lang="nl-NL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π</m:t>
                        </m:r>
                      </m:e>
                    </m:d>
                  </m:oMath>
                </a14:m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vi-VN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879" y="1971407"/>
                <a:ext cx="16992600" cy="1800493"/>
              </a:xfrm>
              <a:prstGeom prst="rect">
                <a:avLst/>
              </a:prstGeom>
              <a:blipFill>
                <a:blip r:embed="rId4"/>
                <a:stretch>
                  <a:fillRect l="-1184" b="-9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55925712"/>
                  </p:ext>
                </p:extLst>
              </p:nvPr>
            </p:nvGraphicFramePr>
            <p:xfrm>
              <a:off x="2143624" y="4305300"/>
              <a:ext cx="14066221" cy="2667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36618">
                      <a:extLst>
                        <a:ext uri="{9D8B030D-6E8A-4147-A177-3AD203B41FA5}">
                          <a16:colId xmlns:a16="http://schemas.microsoft.com/office/drawing/2014/main" val="931681444"/>
                        </a:ext>
                      </a:extLst>
                    </a:gridCol>
                    <a:gridCol w="1604229">
                      <a:extLst>
                        <a:ext uri="{9D8B030D-6E8A-4147-A177-3AD203B41FA5}">
                          <a16:colId xmlns:a16="http://schemas.microsoft.com/office/drawing/2014/main" val="1483630915"/>
                        </a:ext>
                      </a:extLst>
                    </a:gridCol>
                    <a:gridCol w="1604229">
                      <a:extLst>
                        <a:ext uri="{9D8B030D-6E8A-4147-A177-3AD203B41FA5}">
                          <a16:colId xmlns:a16="http://schemas.microsoft.com/office/drawing/2014/main" val="3667939274"/>
                        </a:ext>
                      </a:extLst>
                    </a:gridCol>
                    <a:gridCol w="1604229">
                      <a:extLst>
                        <a:ext uri="{9D8B030D-6E8A-4147-A177-3AD203B41FA5}">
                          <a16:colId xmlns:a16="http://schemas.microsoft.com/office/drawing/2014/main" val="1105347392"/>
                        </a:ext>
                      </a:extLst>
                    </a:gridCol>
                    <a:gridCol w="1604229">
                      <a:extLst>
                        <a:ext uri="{9D8B030D-6E8A-4147-A177-3AD203B41FA5}">
                          <a16:colId xmlns:a16="http://schemas.microsoft.com/office/drawing/2014/main" val="140918191"/>
                        </a:ext>
                      </a:extLst>
                    </a:gridCol>
                    <a:gridCol w="1604229">
                      <a:extLst>
                        <a:ext uri="{9D8B030D-6E8A-4147-A177-3AD203B41FA5}">
                          <a16:colId xmlns:a16="http://schemas.microsoft.com/office/drawing/2014/main" val="2451592667"/>
                        </a:ext>
                      </a:extLst>
                    </a:gridCol>
                    <a:gridCol w="1604229">
                      <a:extLst>
                        <a:ext uri="{9D8B030D-6E8A-4147-A177-3AD203B41FA5}">
                          <a16:colId xmlns:a16="http://schemas.microsoft.com/office/drawing/2014/main" val="722807373"/>
                        </a:ext>
                      </a:extLst>
                    </a:gridCol>
                    <a:gridCol w="1604229">
                      <a:extLst>
                        <a:ext uri="{9D8B030D-6E8A-4147-A177-3AD203B41FA5}">
                          <a16:colId xmlns:a16="http://schemas.microsoft.com/office/drawing/2014/main" val="3964461608"/>
                        </a:ext>
                      </a:extLst>
                    </a:gridCol>
                  </a:tblGrid>
                  <a:tr h="138875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oMath>
                            </m:oMathPara>
                          </a14:m>
                          <a:endParaRPr lang="en-US" sz="37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nl-NL" sz="3700" b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7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nl-NL" sz="37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nl-NL" sz="37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7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nl-NL" sz="3700" b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nl-NL" sz="3700" b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700" b="0" smtClean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2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nl-NL" sz="3700" b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700" b="0" i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3</m:t>
                                    </m:r>
                                    <m:r>
                                      <a:rPr lang="nl-NL" sz="37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nl-NL" sz="37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5</m:t>
                                    </m:r>
                                    <m:r>
                                      <a:rPr lang="nl-NL" sz="37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3700" b="0" i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8603989"/>
                      </a:ext>
                    </a:extLst>
                  </a:tr>
                  <a:tr h="127824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vi-VN" sz="37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𝒚</m:t>
                                </m:r>
                                <m:r>
                                  <a:rPr kumimoji="0" lang="vi-VN" sz="37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=</m:t>
                                </m:r>
                                <m:r>
                                  <a:rPr kumimoji="0" lang="en-US" sz="37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𝒄𝒐𝒕</m:t>
                                </m:r>
                                <m:r>
                                  <a:rPr kumimoji="0" lang="vi-VN" sz="37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𝒙</m:t>
                                </m:r>
                              </m:oMath>
                            </m:oMathPara>
                          </a14:m>
                          <a:endParaRPr lang="en-US" sz="3700" b="1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7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7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7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7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7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7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7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7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7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7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7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7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7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7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0855467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55925712"/>
                  </p:ext>
                </p:extLst>
              </p:nvPr>
            </p:nvGraphicFramePr>
            <p:xfrm>
              <a:off x="2143624" y="4305300"/>
              <a:ext cx="14066221" cy="2667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36618">
                      <a:extLst>
                        <a:ext uri="{9D8B030D-6E8A-4147-A177-3AD203B41FA5}">
                          <a16:colId xmlns:a16="http://schemas.microsoft.com/office/drawing/2014/main" val="931681444"/>
                        </a:ext>
                      </a:extLst>
                    </a:gridCol>
                    <a:gridCol w="1604229">
                      <a:extLst>
                        <a:ext uri="{9D8B030D-6E8A-4147-A177-3AD203B41FA5}">
                          <a16:colId xmlns:a16="http://schemas.microsoft.com/office/drawing/2014/main" val="1483630915"/>
                        </a:ext>
                      </a:extLst>
                    </a:gridCol>
                    <a:gridCol w="1604229">
                      <a:extLst>
                        <a:ext uri="{9D8B030D-6E8A-4147-A177-3AD203B41FA5}">
                          <a16:colId xmlns:a16="http://schemas.microsoft.com/office/drawing/2014/main" val="3667939274"/>
                        </a:ext>
                      </a:extLst>
                    </a:gridCol>
                    <a:gridCol w="1604229">
                      <a:extLst>
                        <a:ext uri="{9D8B030D-6E8A-4147-A177-3AD203B41FA5}">
                          <a16:colId xmlns:a16="http://schemas.microsoft.com/office/drawing/2014/main" val="1105347392"/>
                        </a:ext>
                      </a:extLst>
                    </a:gridCol>
                    <a:gridCol w="1604229">
                      <a:extLst>
                        <a:ext uri="{9D8B030D-6E8A-4147-A177-3AD203B41FA5}">
                          <a16:colId xmlns:a16="http://schemas.microsoft.com/office/drawing/2014/main" val="140918191"/>
                        </a:ext>
                      </a:extLst>
                    </a:gridCol>
                    <a:gridCol w="1604229">
                      <a:extLst>
                        <a:ext uri="{9D8B030D-6E8A-4147-A177-3AD203B41FA5}">
                          <a16:colId xmlns:a16="http://schemas.microsoft.com/office/drawing/2014/main" val="2451592667"/>
                        </a:ext>
                      </a:extLst>
                    </a:gridCol>
                    <a:gridCol w="1604229">
                      <a:extLst>
                        <a:ext uri="{9D8B030D-6E8A-4147-A177-3AD203B41FA5}">
                          <a16:colId xmlns:a16="http://schemas.microsoft.com/office/drawing/2014/main" val="722807373"/>
                        </a:ext>
                      </a:extLst>
                    </a:gridCol>
                    <a:gridCol w="1604229">
                      <a:extLst>
                        <a:ext uri="{9D8B030D-6E8A-4147-A177-3AD203B41FA5}">
                          <a16:colId xmlns:a16="http://schemas.microsoft.com/office/drawing/2014/main" val="3964461608"/>
                        </a:ext>
                      </a:extLst>
                    </a:gridCol>
                  </a:tblGrid>
                  <a:tr h="138875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15" t="-439" r="-395923" b="-929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77567" t="-439" r="-601521" b="-929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77567" t="-439" r="-501521" b="-929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76136" t="-439" r="-399621" b="-929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77947" t="-439" r="-301141" b="-929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577947" t="-439" r="-201141" b="-929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75379" t="-439" r="-100379" b="-929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778327" t="-439" r="-760" b="-929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8603989"/>
                      </a:ext>
                    </a:extLst>
                  </a:tr>
                  <a:tr h="127824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15" t="-109048" r="-395923" b="-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7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7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7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7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7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7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7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7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7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7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7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7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7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7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0855467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356837" y="846292"/>
                <a:ext cx="4946034" cy="8611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 hàm số 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𝑐𝑜𝑡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6837" y="846292"/>
                <a:ext cx="4946034" cy="861133"/>
              </a:xfrm>
              <a:prstGeom prst="rect">
                <a:avLst/>
              </a:prstGeom>
              <a:blipFill>
                <a:blip r:embed="rId6"/>
                <a:stretch>
                  <a:fillRect l="-4069" b="-27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827022" y="7367604"/>
                <a:ext cx="16621921" cy="17382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kumimoji="0" lang="vi-VN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Bằng cách lấy nhiều điểm 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</m:t>
                    </m:r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𝑐𝑜𝑡</m:t>
                    </m:r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vi-VN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d>
                      <m:dPr>
                        <m:ctrlPr>
                          <a:rPr lang="vi-VN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</m:t>
                        </m:r>
                        <m:r>
                          <m:rPr>
                            <m:sty m:val="p"/>
                          </m:rPr>
                          <a:rPr lang="nl-NL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π</m:t>
                        </m:r>
                      </m:e>
                    </m:d>
                  </m:oMath>
                </a14:m>
                <a:r>
                  <a:rPr kumimoji="0" lang="vi-VN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nối lại ta được đồ thị hàm số 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𝑐𝑜𝑡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 trên đoạn 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</m:t>
                        </m:r>
                        <m:r>
                          <m:rPr>
                            <m:sty m:val="p"/>
                          </m:rPr>
                          <a:rPr lang="nl-NL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π</m:t>
                        </m:r>
                      </m:e>
                    </m:d>
                  </m:oMath>
                </a14:m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022" y="7367604"/>
                <a:ext cx="16621921" cy="1738296"/>
              </a:xfrm>
              <a:prstGeom prst="rect">
                <a:avLst/>
              </a:prstGeom>
              <a:blipFill>
                <a:blip r:embed="rId7"/>
                <a:stretch>
                  <a:fillRect l="-1211" r="-1247" b="-129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73400" y="548955"/>
            <a:ext cx="1883472" cy="1778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06392" y="8673582"/>
            <a:ext cx="1201016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5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  <p:bldP spid="8" grpId="0"/>
      <p:bldP spid="1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190500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38200" y="571500"/>
                <a:ext cx="16731964" cy="17382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Sans"/>
                    <a:ea typeface="+mn-ea"/>
                  </a:rPr>
                  <a:t>c) </a:t>
                </a:r>
                <a:r>
                  <a:rPr kumimoji="0" lang="vi-VN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Sans"/>
                    <a:ea typeface="+mn-ea"/>
                  </a:rPr>
                  <a:t>Bằng </a:t>
                </a: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Sans"/>
                    <a:ea typeface="+mn-ea"/>
                  </a:rPr>
                  <a:t>cách làm tương tự câu b cho các đoạn khác có độ dài bằng chu kỳ </a:t>
                </a:r>
                <a:endParaRPr kumimoji="0" lang="en-US" sz="3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Sans"/>
                  <a:ea typeface="+mn-ea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𝑇</m:t>
                    </m:r>
                    <m:r>
                      <a:rPr kumimoji="0" lang="vi-VN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r>
                      <a:rPr kumimoji="0" lang="el-GR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𝜋</m:t>
                    </m:r>
                  </m:oMath>
                </a14:m>
                <a:r>
                  <a:rPr kumimoji="0" lang="el-GR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Sans"/>
                    <a:ea typeface="+mn-ea"/>
                  </a:rPr>
                  <a:t>, </a:t>
                </a: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Sans"/>
                    <a:ea typeface="+mn-ea"/>
                  </a:rPr>
                  <a:t>ta được đồ thị của hàm số </a:t>
                </a: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𝑐𝑜𝑡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Sans"/>
                    <a:ea typeface="+mn-ea"/>
                  </a:rPr>
                  <a:t>như </a:t>
                </a: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Sans"/>
                    <a:ea typeface="+mn-ea"/>
                  </a:rPr>
                  <a:t>hình dưới đây</a:t>
                </a:r>
                <a:r>
                  <a:rPr kumimoji="0" lang="vi-VN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Sans"/>
                    <a:ea typeface="+mn-ea"/>
                  </a:rPr>
                  <a:t>.</a:t>
                </a:r>
                <a:endParaRPr kumimoji="0" lang="vi-VN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Sans"/>
                  <a:ea typeface="+mn-ea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71500"/>
                <a:ext cx="16731964" cy="1738296"/>
              </a:xfrm>
              <a:prstGeom prst="rect">
                <a:avLst/>
              </a:prstGeom>
              <a:blipFill>
                <a:blip r:embed="rId2"/>
                <a:stretch>
                  <a:fillRect l="-1203" b="-129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27878" y="7962900"/>
                <a:ext cx="16240922" cy="1846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Từ đồ thị ở Hình 1.17, hãy tìm tập giá trị và các khoảng nghich biến của hàm số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𝑐𝑜𝑡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3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878" y="7962900"/>
                <a:ext cx="16240922" cy="1846659"/>
              </a:xfrm>
              <a:prstGeom prst="rect">
                <a:avLst/>
              </a:prstGeom>
              <a:blipFill>
                <a:blip r:embed="rId3"/>
                <a:stretch>
                  <a:fillRect l="-1239" r="-1239" b="-66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5600700"/>
            <a:ext cx="1883472" cy="1778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688" y="2628900"/>
            <a:ext cx="10186988" cy="53247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23358" y="2469079"/>
            <a:ext cx="1150421" cy="115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1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190500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13" name="Oval Callout 12"/>
          <p:cNvSpPr/>
          <p:nvPr/>
        </p:nvSpPr>
        <p:spPr>
          <a:xfrm>
            <a:off x="914400" y="599292"/>
            <a:ext cx="1524000" cy="962808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371600" y="1638300"/>
                <a:ext cx="15849600" cy="29021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40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a) Hàm số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 = 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) = </m:t>
                    </m:r>
                    <m:r>
                      <m:rPr>
                        <m:sty m:val="p"/>
                      </m:rPr>
                      <a:rPr lang="en-US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cot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⁡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có tập xác định là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D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ℝ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\ </m:t>
                    </m:r>
                    <m:d>
                      <m:dPr>
                        <m:begChr m:val="{"/>
                        <m:endChr m:val="}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kπ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k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∈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ℤ</m:t>
                        </m:r>
                      </m:e>
                    </m:d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Do đó, nếu </a:t>
                </a:r>
                <a14:m>
                  <m:oMath xmlns:m="http://schemas.openxmlformats.org/officeDocument/2006/math"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thuộc tập xác định </a:t>
                </a:r>
                <a14:m>
                  <m:oMath xmlns:m="http://schemas.openxmlformats.org/officeDocument/2006/math"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– </m:t>
                    </m:r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cũng thuộc </a:t>
                </a:r>
                <a:r>
                  <a:rPr lang="en-US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tập xác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định </a:t>
                </a:r>
                <a14:m>
                  <m:oMath xmlns:m="http://schemas.openxmlformats.org/officeDocument/2006/math"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𝐷</m:t>
                    </m:r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f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x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cot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x</m:t>
                            </m:r>
                          </m:e>
                        </m:d>
                      </m:e>
                    </m:func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−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cot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x</m:t>
                        </m:r>
                      </m:e>
                    </m:func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f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x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, ∀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∈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D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638300"/>
                <a:ext cx="15849600" cy="2902141"/>
              </a:xfrm>
              <a:prstGeom prst="rect">
                <a:avLst/>
              </a:prstGeom>
              <a:blipFill>
                <a:blip r:embed="rId2"/>
                <a:stretch>
                  <a:fillRect l="-1346" b="-8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4765" y="6696944"/>
            <a:ext cx="1791715" cy="30387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371600" y="4610100"/>
                <a:ext cx="11582400" cy="51784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b) Ta có: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cot</m:t>
                        </m:r>
                      </m:fName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π</m:t>
                            </m:r>
                          </m:num>
                          <m:den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6</m:t>
                            </m:r>
                          </m:den>
                        </m:f>
                      </m:e>
                    </m:func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radPr>
                      <m:deg/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3</m:t>
                        </m:r>
                      </m:e>
                    </m:rad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;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cot</m:t>
                        </m:r>
                      </m:fName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π</m:t>
                            </m:r>
                          </m:num>
                          <m:den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4</m:t>
                            </m:r>
                          </m:den>
                        </m:f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=1</m:t>
                        </m:r>
                      </m:e>
                    </m:func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;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cot</m:t>
                        </m:r>
                      </m:fName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π</m:t>
                            </m:r>
                          </m:num>
                          <m:den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3</m:t>
                            </m:r>
                          </m:den>
                        </m:f>
                      </m:e>
                    </m:func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;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cot</m:t>
                        </m:r>
                      </m:fName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π</m:t>
                            </m:r>
                          </m:num>
                          <m:den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2</m:t>
                            </m:r>
                          </m:den>
                        </m:f>
                      </m:e>
                    </m:func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=0;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cot</m:t>
                        </m:r>
                      </m:fName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π</m:t>
                            </m:r>
                          </m:num>
                          <m:den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3</m:t>
                            </m:r>
                          </m:den>
                        </m:f>
                      </m:e>
                    </m:func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3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;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cot</m:t>
                        </m:r>
                      </m:fName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π</m:t>
                            </m:r>
                          </m:num>
                          <m:den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4</m:t>
                            </m:r>
                          </m:den>
                        </m:f>
                      </m:e>
                    </m:func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1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;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cot</m:t>
                        </m:r>
                      </m:fName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5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π</m:t>
                            </m:r>
                          </m:num>
                          <m:den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6</m:t>
                            </m:r>
                          </m:den>
                        </m:f>
                      </m:e>
                    </m:func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radPr>
                      <m:deg/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 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610100"/>
                <a:ext cx="11582400" cy="5178405"/>
              </a:xfrm>
              <a:prstGeom prst="rect">
                <a:avLst/>
              </a:prstGeom>
              <a:blipFill>
                <a:blip r:embed="rId4"/>
                <a:stretch>
                  <a:fillRect l="-1842" b="-1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92496" y="393615"/>
            <a:ext cx="1530531" cy="144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00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190500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13" name="Oval Callout 12"/>
          <p:cNvSpPr/>
          <p:nvPr/>
        </p:nvSpPr>
        <p:spPr>
          <a:xfrm>
            <a:off x="8292868" y="894785"/>
            <a:ext cx="1524000" cy="962808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10599" y="2361128"/>
            <a:ext cx="8497839" cy="840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Vậy ta hoàn thành được bảng như sau:</a:t>
            </a:r>
            <a:endParaRPr kumimoji="0" lang="en-US" sz="3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23954121"/>
                  </p:ext>
                </p:extLst>
              </p:nvPr>
            </p:nvGraphicFramePr>
            <p:xfrm>
              <a:off x="1676400" y="3877937"/>
              <a:ext cx="14782799" cy="355156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83744">
                      <a:extLst>
                        <a:ext uri="{9D8B030D-6E8A-4147-A177-3AD203B41FA5}">
                          <a16:colId xmlns:a16="http://schemas.microsoft.com/office/drawing/2014/main" val="931681444"/>
                        </a:ext>
                      </a:extLst>
                    </a:gridCol>
                    <a:gridCol w="1699865">
                      <a:extLst>
                        <a:ext uri="{9D8B030D-6E8A-4147-A177-3AD203B41FA5}">
                          <a16:colId xmlns:a16="http://schemas.microsoft.com/office/drawing/2014/main" val="1483630915"/>
                        </a:ext>
                      </a:extLst>
                    </a:gridCol>
                    <a:gridCol w="1699865">
                      <a:extLst>
                        <a:ext uri="{9D8B030D-6E8A-4147-A177-3AD203B41FA5}">
                          <a16:colId xmlns:a16="http://schemas.microsoft.com/office/drawing/2014/main" val="3667939274"/>
                        </a:ext>
                      </a:extLst>
                    </a:gridCol>
                    <a:gridCol w="1699865">
                      <a:extLst>
                        <a:ext uri="{9D8B030D-6E8A-4147-A177-3AD203B41FA5}">
                          <a16:colId xmlns:a16="http://schemas.microsoft.com/office/drawing/2014/main" val="1105347392"/>
                        </a:ext>
                      </a:extLst>
                    </a:gridCol>
                    <a:gridCol w="1699865">
                      <a:extLst>
                        <a:ext uri="{9D8B030D-6E8A-4147-A177-3AD203B41FA5}">
                          <a16:colId xmlns:a16="http://schemas.microsoft.com/office/drawing/2014/main" val="3617089060"/>
                        </a:ext>
                      </a:extLst>
                    </a:gridCol>
                    <a:gridCol w="1699865">
                      <a:extLst>
                        <a:ext uri="{9D8B030D-6E8A-4147-A177-3AD203B41FA5}">
                          <a16:colId xmlns:a16="http://schemas.microsoft.com/office/drawing/2014/main" val="140918191"/>
                        </a:ext>
                      </a:extLst>
                    </a:gridCol>
                    <a:gridCol w="1699865">
                      <a:extLst>
                        <a:ext uri="{9D8B030D-6E8A-4147-A177-3AD203B41FA5}">
                          <a16:colId xmlns:a16="http://schemas.microsoft.com/office/drawing/2014/main" val="2451592667"/>
                        </a:ext>
                      </a:extLst>
                    </a:gridCol>
                    <a:gridCol w="1699865">
                      <a:extLst>
                        <a:ext uri="{9D8B030D-6E8A-4147-A177-3AD203B41FA5}">
                          <a16:colId xmlns:a16="http://schemas.microsoft.com/office/drawing/2014/main" val="722807373"/>
                        </a:ext>
                      </a:extLst>
                    </a:gridCol>
                  </a:tblGrid>
                  <a:tr h="184936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5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oMath>
                            </m:oMathPara>
                          </a14:m>
                          <a:endParaRPr lang="en-US" sz="35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nl-NL" sz="3700" b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7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nl-NL" sz="37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nl-NL" sz="37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7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nl-NL" sz="3700" b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nl-NL" sz="3700" b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700" b="0" smtClean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2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nl-NL" sz="3700" b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700" b="0" i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3</m:t>
                                    </m:r>
                                    <m:r>
                                      <a:rPr lang="nl-NL" sz="37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nl-NL" sz="37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5</m:t>
                                    </m:r>
                                    <m:r>
                                      <a:rPr lang="nl-NL" sz="3700" b="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3700" b="0" i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8603989"/>
                      </a:ext>
                    </a:extLst>
                  </a:tr>
                  <a:tr h="17022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500" b="1" i="1" smtClean="0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en-US" sz="3500" b="1" i="1" smtClean="0">
                                    <a:latin typeface="Cambria Math" panose="02040503050406030204" pitchFamily="18" charset="0"/>
                                  </a:rPr>
                                  <m:t> =</m:t>
                                </m:r>
                                <m:r>
                                  <a:rPr lang="en-US" sz="3500" b="1" i="1" smtClean="0">
                                    <a:latin typeface="Cambria Math" panose="02040503050406030204" pitchFamily="18" charset="0"/>
                                  </a:rPr>
                                  <m:t>𝒄𝒐𝒕𝒙</m:t>
                                </m:r>
                              </m:oMath>
                            </m:oMathPara>
                          </a14:m>
                          <a:endParaRPr lang="en-US" sz="3500" b="1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0855467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23954121"/>
                  </p:ext>
                </p:extLst>
              </p:nvPr>
            </p:nvGraphicFramePr>
            <p:xfrm>
              <a:off x="1676400" y="3877937"/>
              <a:ext cx="14782799" cy="355156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83744">
                      <a:extLst>
                        <a:ext uri="{9D8B030D-6E8A-4147-A177-3AD203B41FA5}">
                          <a16:colId xmlns:a16="http://schemas.microsoft.com/office/drawing/2014/main" val="931681444"/>
                        </a:ext>
                      </a:extLst>
                    </a:gridCol>
                    <a:gridCol w="1699865">
                      <a:extLst>
                        <a:ext uri="{9D8B030D-6E8A-4147-A177-3AD203B41FA5}">
                          <a16:colId xmlns:a16="http://schemas.microsoft.com/office/drawing/2014/main" val="1483630915"/>
                        </a:ext>
                      </a:extLst>
                    </a:gridCol>
                    <a:gridCol w="1699865">
                      <a:extLst>
                        <a:ext uri="{9D8B030D-6E8A-4147-A177-3AD203B41FA5}">
                          <a16:colId xmlns:a16="http://schemas.microsoft.com/office/drawing/2014/main" val="3667939274"/>
                        </a:ext>
                      </a:extLst>
                    </a:gridCol>
                    <a:gridCol w="1699865">
                      <a:extLst>
                        <a:ext uri="{9D8B030D-6E8A-4147-A177-3AD203B41FA5}">
                          <a16:colId xmlns:a16="http://schemas.microsoft.com/office/drawing/2014/main" val="1105347392"/>
                        </a:ext>
                      </a:extLst>
                    </a:gridCol>
                    <a:gridCol w="1699865">
                      <a:extLst>
                        <a:ext uri="{9D8B030D-6E8A-4147-A177-3AD203B41FA5}">
                          <a16:colId xmlns:a16="http://schemas.microsoft.com/office/drawing/2014/main" val="3617089060"/>
                        </a:ext>
                      </a:extLst>
                    </a:gridCol>
                    <a:gridCol w="1699865">
                      <a:extLst>
                        <a:ext uri="{9D8B030D-6E8A-4147-A177-3AD203B41FA5}">
                          <a16:colId xmlns:a16="http://schemas.microsoft.com/office/drawing/2014/main" val="140918191"/>
                        </a:ext>
                      </a:extLst>
                    </a:gridCol>
                    <a:gridCol w="1699865">
                      <a:extLst>
                        <a:ext uri="{9D8B030D-6E8A-4147-A177-3AD203B41FA5}">
                          <a16:colId xmlns:a16="http://schemas.microsoft.com/office/drawing/2014/main" val="2451592667"/>
                        </a:ext>
                      </a:extLst>
                    </a:gridCol>
                    <a:gridCol w="1699865">
                      <a:extLst>
                        <a:ext uri="{9D8B030D-6E8A-4147-A177-3AD203B41FA5}">
                          <a16:colId xmlns:a16="http://schemas.microsoft.com/office/drawing/2014/main" val="722807373"/>
                        </a:ext>
                      </a:extLst>
                    </a:gridCol>
                  </a:tblGrid>
                  <a:tr h="184936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23" t="-329" r="-413319" b="-92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70251" t="-329" r="-600717" b="-92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70251" t="-329" r="-500717" b="-92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70251" t="-329" r="-400717" b="-92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71942" t="-329" r="-302158" b="-92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569892" t="-329" r="-201075" b="-92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69892" t="-329" r="-101075" b="-92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769892" t="-329" r="-1075" b="-924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8603989"/>
                      </a:ext>
                    </a:extLst>
                  </a:tr>
                  <a:tr h="1702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23" t="-109319" r="-413319" b="-7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?</a:t>
                          </a:r>
                          <a:endParaRPr lang="en-US" sz="35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0855467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553200" y="6210300"/>
                <a:ext cx="1144316" cy="6309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5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+mn-cs"/>
                        </a:rPr>
                        <m:t>𝟏</m:t>
                      </m:r>
                      <m:r>
                        <a:rPr kumimoji="0" lang="en-US" sz="35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6210300"/>
                <a:ext cx="1144316" cy="6309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158812" y="5905500"/>
                <a:ext cx="1267125" cy="12236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5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+mn-cs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35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35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𝟑</m:t>
                              </m:r>
                            </m:e>
                          </m:rad>
                        </m:num>
                        <m:den>
                          <m:r>
                            <a:rPr kumimoji="0" lang="en-US" sz="35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8812" y="5905500"/>
                <a:ext cx="1267125" cy="12236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1686875" y="5981700"/>
                <a:ext cx="1267125" cy="12469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5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35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+mn-cs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35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35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𝟑</m:t>
                              </m:r>
                            </m:e>
                          </m:rad>
                        </m:num>
                        <m:den>
                          <m:r>
                            <a:rPr kumimoji="0" lang="en-US" sz="35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6875" y="5981700"/>
                <a:ext cx="1267125" cy="12469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0252603" y="6126029"/>
                <a:ext cx="577402" cy="90024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5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+mn-cs"/>
                        </a:rPr>
                        <m:t>𝟎</m:t>
                      </m:r>
                    </m:oMath>
                  </m:oMathPara>
                </a14:m>
                <a:endPara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2603" y="6126029"/>
                <a:ext cx="577402" cy="9002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4930119" y="5981700"/>
                <a:ext cx="891846" cy="102137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𝟑</m:t>
                          </m:r>
                        </m:e>
                      </m:rad>
                    </m:oMath>
                  </m:oMathPara>
                </a14:m>
                <a:endPara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0119" y="5981700"/>
                <a:ext cx="891846" cy="10213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98624" y="894785"/>
            <a:ext cx="2158171" cy="21093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49734" y="7044322"/>
            <a:ext cx="1664865" cy="28235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3409884" y="6265158"/>
                <a:ext cx="1144316" cy="6309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5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+mn-cs"/>
                        </a:rPr>
                        <m:t>−</m:t>
                      </m:r>
                      <m:r>
                        <a:rPr kumimoji="0" lang="en-US" sz="35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+mn-cs"/>
                        </a:rPr>
                        <m:t>𝟏</m:t>
                      </m:r>
                      <m:r>
                        <a:rPr kumimoji="0" lang="en-US" sz="35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09884" y="6265158"/>
                <a:ext cx="1144316" cy="63094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4991477" y="6027771"/>
                <a:ext cx="1236492" cy="102137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+mn-cs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𝟑</m:t>
                          </m:r>
                        </m:e>
                      </m:rad>
                    </m:oMath>
                  </m:oMathPara>
                </a14:m>
                <a:endPara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1477" y="6027771"/>
                <a:ext cx="1236492" cy="10213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169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  <p:bldP spid="16" grpId="0" animBg="1"/>
      <p:bldP spid="18" grpId="0" animBg="1"/>
      <p:bldP spid="19" grpId="0" animBg="1"/>
      <p:bldP spid="23" grpId="0" animBg="1"/>
      <p:bldP spid="24" grpId="0" animBg="1"/>
      <p:bldP spid="2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206542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13" name="Oval Callout 12"/>
          <p:cNvSpPr/>
          <p:nvPr/>
        </p:nvSpPr>
        <p:spPr>
          <a:xfrm>
            <a:off x="838200" y="677331"/>
            <a:ext cx="1524000" cy="962808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743200" y="603584"/>
            <a:ext cx="1371600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c)</a:t>
            </a:r>
            <a:endParaRPr kumimoji="0" lang="vi-VN" sz="3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219200" y="6057900"/>
                <a:ext cx="15138133" cy="35317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7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Quan sát Hình 1.17, ta thấy đồ thị hàm số </a:t>
                </a:r>
                <a14:m>
                  <m:oMath xmlns:m="http://schemas.openxmlformats.org/officeDocument/2006/math">
                    <m:r>
                      <a:rPr lang="en-US" sz="37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37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 = </m:t>
                    </m:r>
                    <m:r>
                      <m:rPr>
                        <m:sty m:val="p"/>
                      </m:rPr>
                      <a:rPr lang="en-US" sz="37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cot</m:t>
                    </m:r>
                    <m:r>
                      <a:rPr lang="en-US" sz="37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⁡</m:t>
                    </m:r>
                    <m:r>
                      <a:rPr lang="en-US" sz="37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7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có:</a:t>
                </a:r>
                <a:endParaRPr lang="en-US" sz="37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37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Tập </a:t>
                </a:r>
                <a:r>
                  <a:rPr lang="en-US" sz="37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giá trị là ℝ;</a:t>
                </a:r>
                <a:endParaRPr lang="en-US" sz="37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37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Nghịch </a:t>
                </a:r>
                <a:r>
                  <a:rPr lang="en-US" sz="37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biến trên mỗi khoảng:</a:t>
                </a:r>
                <a:endParaRPr lang="en-US" sz="37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7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kπ</m:t>
                          </m:r>
                          <m:r>
                            <a:rPr lang="en-US" sz="37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m:rPr>
                              <m:sty m:val="p"/>
                            </m:rPr>
                            <a:rPr lang="en-US" sz="37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π</m:t>
                          </m:r>
                          <m:r>
                            <a:rPr lang="en-US" sz="37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37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kπ</m:t>
                          </m:r>
                        </m:e>
                      </m:d>
                      <m:r>
                        <a:rPr lang="en-US" sz="37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37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k</m:t>
                      </m:r>
                      <m:r>
                        <a:rPr lang="en-US" sz="37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37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ℤ</m:t>
                      </m:r>
                    </m:oMath>
                  </m:oMathPara>
                </a14:m>
                <a:endParaRPr kumimoji="0" lang="en-US" sz="3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6057900"/>
                <a:ext cx="15138133" cy="3531736"/>
              </a:xfrm>
              <a:prstGeom prst="rect">
                <a:avLst/>
              </a:prstGeom>
              <a:blipFill>
                <a:blip r:embed="rId2"/>
                <a:stretch>
                  <a:fillRect l="-1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4765" y="-222156"/>
            <a:ext cx="2158171" cy="21093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4765" y="6696944"/>
            <a:ext cx="1791715" cy="30387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59" y="988614"/>
            <a:ext cx="9406612" cy="491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6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5800" y="0"/>
            <a:ext cx="20380694" cy="1168094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126245" y="647700"/>
            <a:ext cx="40751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14" name="AutoShape 7"/>
          <p:cNvSpPr/>
          <p:nvPr/>
        </p:nvSpPr>
        <p:spPr>
          <a:xfrm>
            <a:off x="2057400" y="2095500"/>
            <a:ext cx="14173200" cy="6265327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7620" y="1069791"/>
            <a:ext cx="1606880" cy="16914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971800" y="2488454"/>
                <a:ext cx="12649200" cy="54271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y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cot</m:t>
                        </m:r>
                      </m:fName>
                      <m:e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x</m:t>
                        </m:r>
                      </m:e>
                    </m:func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: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Có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tập xác định là </a:t>
                </a:r>
                <a14:m>
                  <m:oMath xmlns:m="http://schemas.openxmlformats.org/officeDocument/2006/math"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ℝ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\ </m:t>
                    </m:r>
                    <m:d>
                      <m:dPr>
                        <m:begChr m:val="{"/>
                        <m:endChr m:val="}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kπ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k</m:t>
                        </m:r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∈</m:t>
                        </m:r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ℤ</m:t>
                        </m:r>
                      </m:e>
                    </m:d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tập giá trị là </a:t>
                </a:r>
                <a14:m>
                  <m:oMath xmlns:m="http://schemas.openxmlformats.org/officeDocument/2006/math"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ℝ</m:t>
                    </m:r>
                  </m:oMath>
                </a14:m>
                <a:r>
                  <a:rPr lang="en-US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;</a:t>
                </a:r>
                <a:endParaRPr lang="en-US" sz="4000" smtClean="0"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Là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hàm số lẻ và tuần hoàn với chu kì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π</m:t>
                    </m:r>
                  </m:oMath>
                </a14:m>
                <a:r>
                  <a:rPr lang="en-US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;</a:t>
                </a:r>
                <a:endParaRPr lang="en-US" sz="4000" smtClean="0"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Nghịch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biến trên mỗi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kπ</m:t>
                        </m:r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;</m:t>
                        </m:r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π</m:t>
                        </m:r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kπ</m:t>
                        </m:r>
                      </m:e>
                    </m:d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, </m:t>
                    </m:r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k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∈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ℤ</m:t>
                    </m:r>
                  </m:oMath>
                </a14:m>
                <a:r>
                  <a:rPr lang="en-US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;</a:t>
                </a:r>
                <a:endParaRPr lang="en-US" sz="4000" smtClean="0"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Có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đồ thị đối xứng qua gốc tọa độ.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2488454"/>
                <a:ext cx="12649200" cy="5427127"/>
              </a:xfrm>
              <a:prstGeom prst="rect">
                <a:avLst/>
              </a:prstGeom>
              <a:blipFill>
                <a:blip r:embed="rId4"/>
                <a:stretch>
                  <a:fillRect l="-1735" b="-17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034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1040408" y="-2480398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228600" y="190500"/>
            <a:ext cx="17830800" cy="99060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Oval Callout 50"/>
          <p:cNvSpPr/>
          <p:nvPr/>
        </p:nvSpPr>
        <p:spPr>
          <a:xfrm>
            <a:off x="8268033" y="412889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50754" y="616988"/>
            <a:ext cx="17275774" cy="2240512"/>
            <a:chOff x="489857" y="406812"/>
            <a:chExt cx="17275774" cy="2240512"/>
          </a:xfrm>
        </p:grpSpPr>
        <p:sp>
          <p:nvSpPr>
            <p:cNvPr id="44" name="Rectangle 43"/>
            <p:cNvSpPr/>
            <p:nvPr/>
          </p:nvSpPr>
          <p:spPr>
            <a:xfrm>
              <a:off x="509164" y="406812"/>
              <a:ext cx="5389617" cy="10618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</a:t>
              </a:r>
              <a:r>
                <a:rPr kumimoji="0" lang="nl-NL" sz="4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7: </a:t>
              </a:r>
              <a:r>
                <a:rPr kumimoji="0" lang="nl-NL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– </a:t>
              </a:r>
              <a:r>
                <a:rPr kumimoji="0" lang="nl-NL" sz="4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tr30)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489857" y="480321"/>
                  <a:ext cx="17275774" cy="21670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>
                    <a:lnSpc>
                      <a:spcPct val="150000"/>
                    </a:lnSpc>
                    <a:defRPr/>
                  </a:pPr>
                  <a:r>
                    <a:rPr kumimoji="0" lang="en-US" sz="38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                                       Sử dụng đồ thị ở Hình 1.17, hãy xác định các giá trị của </a:t>
                  </a:r>
                  <a14:m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𝑥</m:t>
                      </m:r>
                    </m:oMath>
                  </a14:m>
                  <a:r>
                    <a:rPr kumimoji="0" lang="en-US" sz="38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trên đoạn 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3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3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3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3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r>
                            <a:rPr kumimoji="0" lang="en-US" sz="3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;2</m:t>
                          </m:r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</m:e>
                      </m:d>
                    </m:oMath>
                  </a14:m>
                  <a:r>
                    <a:rPr kumimoji="0" lang="en-US" sz="38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để hàm số </a:t>
                  </a:r>
                  <a14:m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𝑦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𝑐𝑜𝑡𝑥</m:t>
                      </m:r>
                    </m:oMath>
                  </a14:m>
                  <a:r>
                    <a:rPr kumimoji="0" lang="en-US" sz="38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:</a:t>
                  </a:r>
                  <a:endPara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9857" y="480321"/>
                  <a:ext cx="17275774" cy="2167003"/>
                </a:xfrm>
                <a:prstGeom prst="rect">
                  <a:avLst/>
                </a:prstGeom>
                <a:blipFill>
                  <a:blip r:embed="rId8"/>
                  <a:stretch>
                    <a:fillRect l="-1164" b="-36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TextBox 3"/>
          <p:cNvSpPr txBox="1"/>
          <p:nvPr/>
        </p:nvSpPr>
        <p:spPr>
          <a:xfrm>
            <a:off x="2001461" y="3181559"/>
            <a:ext cx="149031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Nhận giá trị bằng 0;                                b) Nhận giá trị âm.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01215" y="5448300"/>
                <a:ext cx="16062987" cy="9632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a) Từ đồ thị ta suy ra trên đoạn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;2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e>
                    </m:d>
                  </m:oMath>
                </a14:m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215" y="5448300"/>
                <a:ext cx="16062987" cy="963212"/>
              </a:xfrm>
              <a:prstGeom prst="rect">
                <a:avLst/>
              </a:prstGeom>
              <a:blipFill>
                <a:blip r:embed="rId9"/>
                <a:stretch>
                  <a:fillRect l="-1252" b="-8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01215" y="6759109"/>
                <a:ext cx="16824785" cy="21729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 </a:t>
                </a:r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Hàm số nhận 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giá </a:t>
                </a:r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trị dương ứng với phần đồ thị nằm trên trục hoành. Từ đồ thị ta suy ra trên đoạn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;2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e>
                    </m:d>
                  </m:oMath>
                </a14:m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thì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&lt;0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 </m:t>
                    </m:r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𝜖</m:t>
                    </m:r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;0</m:t>
                        </m:r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 </m:t>
                        </m:r>
                      </m:e>
                    </m:d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∪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e>
                    </m:d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∪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;2</m:t>
                        </m:r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 </m:t>
                        </m:r>
                      </m:e>
                    </m:d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215" y="6759109"/>
                <a:ext cx="16824785" cy="2172903"/>
              </a:xfrm>
              <a:prstGeom prst="rect">
                <a:avLst/>
              </a:prstGeom>
              <a:blipFill>
                <a:blip r:embed="rId10"/>
                <a:stretch>
                  <a:fillRect l="-1196" r="-1884" b="-33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585678" y="9061773"/>
            <a:ext cx="1688439" cy="106215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84" y="3734604"/>
            <a:ext cx="987723" cy="102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222584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39782">
            <a:off x="16558965" y="917120"/>
            <a:ext cx="1318750" cy="4890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859259" flipV="1">
            <a:off x="1060808" y="7649019"/>
            <a:ext cx="1729700" cy="26468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38200" y="723900"/>
                <a:ext cx="15523053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 mỗi số thực x, ta xác định được duy nhất một điểm M trên đường tròn lượng giác sao cho số đo của góc lượng giác (OA, OM) bằng x. Do đó, ta luôn xác định được các giá trị lượng giác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nl-NL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cos</m:t>
                        </m:r>
                      </m:fName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func>
                  </m:oMath>
                </a14:m>
                <a:r>
                  <a:rPr lang="nl-NL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của x lần lượt là tung độ và hoành độ của điểm M. 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723900"/>
                <a:ext cx="15523053" cy="3785652"/>
              </a:xfrm>
              <a:prstGeom prst="rect">
                <a:avLst/>
              </a:prstGeom>
              <a:blipFill>
                <a:blip r:embed="rId4"/>
                <a:stretch>
                  <a:fillRect l="-1414" r="-1375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4457700"/>
            <a:ext cx="5231406" cy="51435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42147" y="4604810"/>
            <a:ext cx="10108905" cy="1240532"/>
            <a:chOff x="1092494" y="4496526"/>
            <a:chExt cx="10108905" cy="12405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1092494" y="4605856"/>
                  <a:ext cx="10108905" cy="10156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nl-NL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Nếu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nl-NL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cos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nl-NL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x</m:t>
                          </m:r>
                        </m:e>
                      </m:func>
                      <m:r>
                        <a:rPr lang="nl-NL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≠0</m:t>
                      </m:r>
                    </m:oMath>
                  </a14:m>
                  <a:r>
                    <a:rPr lang="nl-NL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, ta định </a:t>
                  </a:r>
                  <a:r>
                    <a:rPr lang="nl-NL" sz="40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nghĩa</a:t>
                  </a:r>
                  <a:endPara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2494" y="4605856"/>
                  <a:ext cx="10108905" cy="1015663"/>
                </a:xfrm>
                <a:prstGeom prst="rect">
                  <a:avLst/>
                </a:prstGeom>
                <a:blipFill>
                  <a:blip r:embed="rId7"/>
                  <a:stretch>
                    <a:fillRect l="-2111" b="-137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7470817" y="4496526"/>
                  <a:ext cx="3065904" cy="12405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nl-NL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tan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nl-NL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x</m:t>
                            </m:r>
                          </m:e>
                        </m:func>
                        <m: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nl-NL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m:rPr>
                                    <m:sty m:val="p"/>
                                  </m:rPr>
                                  <a:rPr lang="nl-NL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x</m:t>
                                </m:r>
                              </m:e>
                            </m:func>
                          </m:num>
                          <m:den>
                            <m:func>
                              <m:func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nl-NL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m:rPr>
                                    <m:sty m:val="p"/>
                                  </m:rPr>
                                  <a:rPr lang="nl-NL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x</m:t>
                                </m:r>
                              </m:e>
                            </m:func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0817" y="4496526"/>
                  <a:ext cx="3065904" cy="12405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/>
          <p:cNvGrpSpPr/>
          <p:nvPr/>
        </p:nvGrpSpPr>
        <p:grpSpPr>
          <a:xfrm>
            <a:off x="858253" y="6210300"/>
            <a:ext cx="10660544" cy="1146596"/>
            <a:chOff x="1108600" y="6022220"/>
            <a:chExt cx="10660544" cy="11465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1108600" y="6264226"/>
                  <a:ext cx="9144000" cy="707886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r>
                    <a:rPr lang="nl-NL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và nếu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nl-NL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sin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nl-NL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x</m:t>
                          </m:r>
                        </m:e>
                      </m:func>
                      <m:r>
                        <a:rPr lang="nl-NL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≠0</m:t>
                      </m:r>
                    </m:oMath>
                  </a14:m>
                  <a:r>
                    <a:rPr lang="nl-NL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thì ta định </a:t>
                  </a:r>
                  <a:r>
                    <a:rPr lang="nl-NL" sz="40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nghĩa</a:t>
                  </a:r>
                  <a:endParaRPr lang="en-US"/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8600" y="6264226"/>
                  <a:ext cx="9144000" cy="707886"/>
                </a:xfrm>
                <a:prstGeom prst="rect">
                  <a:avLst/>
                </a:prstGeom>
                <a:blipFill>
                  <a:blip r:embed="rId9"/>
                  <a:stretch>
                    <a:fillRect l="-2400" t="-17094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8550442" y="6022220"/>
                  <a:ext cx="3218702" cy="114659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nl-NL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cot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nl-NL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x</m:t>
                            </m:r>
                          </m:e>
                        </m:func>
                        <m: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nl-NL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m:rPr>
                                    <m:sty m:val="p"/>
                                  </m:rPr>
                                  <a:rPr lang="nl-NL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x</m:t>
                                </m:r>
                              </m:e>
                            </m:func>
                          </m:num>
                          <m:den>
                            <m:func>
                              <m:func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nl-NL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m:rPr>
                                    <m:sty m:val="p"/>
                                  </m:rPr>
                                  <a:rPr lang="nl-NL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x</m:t>
                                </m:r>
                              </m:e>
                            </m:func>
                          </m:den>
                        </m:f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.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0442" y="6022220"/>
                  <a:ext cx="3218702" cy="114659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7721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22;p15"/>
          <p:cNvSpPr/>
          <p:nvPr/>
        </p:nvSpPr>
        <p:spPr>
          <a:xfrm>
            <a:off x="655109" y="419100"/>
            <a:ext cx="4443544" cy="1295400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 TẬP 7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26078">
            <a:off x="16384225" y="-1501718"/>
            <a:ext cx="3633301" cy="341095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4419" y="8924200"/>
            <a:ext cx="1245503" cy="1295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4516" y="9295452"/>
            <a:ext cx="987723" cy="1027293"/>
          </a:xfrm>
          <a:prstGeom prst="rect">
            <a:avLst/>
          </a:prstGeom>
        </p:spPr>
      </p:pic>
      <p:sp>
        <p:nvSpPr>
          <p:cNvPr id="32" name="Oval Callout 31"/>
          <p:cNvSpPr/>
          <p:nvPr/>
        </p:nvSpPr>
        <p:spPr>
          <a:xfrm>
            <a:off x="8244686" y="4547162"/>
            <a:ext cx="1751933" cy="99060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39067" y="1992923"/>
                <a:ext cx="16963172" cy="21674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Sử dụng đồ thị ở Hình 1.16, hãy xác định các giá trị của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trên </a:t>
                </a:r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đoạn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;2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e>
                    </m:d>
                  </m:oMath>
                </a14:m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để 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𝑐𝑜</m:t>
                    </m:r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𝑡𝑥</m:t>
                    </m:r>
                    <m:r>
                      <a:rPr kumimoji="0" lang="en-US" sz="3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nhận 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giá trị </a:t>
                </a:r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dương.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067" y="1992923"/>
                <a:ext cx="16963172" cy="2167453"/>
              </a:xfrm>
              <a:prstGeom prst="rect">
                <a:avLst/>
              </a:prstGeom>
              <a:blipFill>
                <a:blip r:embed="rId5"/>
                <a:stretch>
                  <a:fillRect l="-1186" b="-104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09600" y="6057900"/>
                <a:ext cx="16535400" cy="36642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Hàm số y = cot x nhận giá trị dương ứng với phần đồ thị nằm trên trục hoành. Từ đồ thị ở Hình 1.17 ta suy ra trên đoạn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;2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π</m:t>
                        </m:r>
                      </m:e>
                    </m:d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thì y &gt; 0 khi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∈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0;</m:t>
                        </m:r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∪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6057900"/>
                <a:ext cx="16535400" cy="3664208"/>
              </a:xfrm>
              <a:prstGeom prst="rect">
                <a:avLst/>
              </a:prstGeom>
              <a:blipFill>
                <a:blip r:embed="rId6"/>
                <a:stretch>
                  <a:fillRect l="-1290" r="-1253" b="-16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5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90799" y="1409700"/>
            <a:ext cx="12953999" cy="3794789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32" name="Rectangle 31"/>
          <p:cNvSpPr/>
          <p:nvPr/>
        </p:nvSpPr>
        <p:spPr>
          <a:xfrm>
            <a:off x="3124199" y="2365231"/>
            <a:ext cx="11658601" cy="1508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7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kumimoji="0" lang="nl-NL" sz="70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TẬP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732" y="5971711"/>
            <a:ext cx="1987468" cy="388958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05638" y="642478"/>
            <a:ext cx="1761487" cy="19396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7726" y="1075574"/>
            <a:ext cx="1245503" cy="1295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68600" y="5884070"/>
            <a:ext cx="1485902" cy="15454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558140" y="7124700"/>
            <a:ext cx="1789095" cy="17175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316688" y="8648700"/>
            <a:ext cx="959185" cy="92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15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/>
          <p:cNvGrpSpPr/>
          <p:nvPr/>
        </p:nvGrpSpPr>
        <p:grpSpPr>
          <a:xfrm>
            <a:off x="-798098" y="-10272964"/>
            <a:ext cx="23116619" cy="15040267"/>
            <a:chOff x="0" y="0"/>
            <a:chExt cx="30822159" cy="20053690"/>
          </a:xfrm>
        </p:grpSpPr>
        <p:pic>
          <p:nvPicPr>
            <p:cNvPr id="1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1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1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16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1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18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19" name="TextBox 10"/>
          <p:cNvSpPr txBox="1"/>
          <p:nvPr/>
        </p:nvSpPr>
        <p:spPr>
          <a:xfrm>
            <a:off x="945955" y="682255"/>
            <a:ext cx="16592077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323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 CHƠI TRẮC NGHIỆM</a:t>
            </a:r>
          </a:p>
        </p:txBody>
      </p:sp>
      <p:sp>
        <p:nvSpPr>
          <p:cNvPr id="29" name="Freeform 3"/>
          <p:cNvSpPr/>
          <p:nvPr/>
        </p:nvSpPr>
        <p:spPr>
          <a:xfrm>
            <a:off x="485270" y="2211627"/>
            <a:ext cx="17297400" cy="2931873"/>
          </a:xfrm>
          <a:custGeom>
            <a:avLst/>
            <a:gdLst/>
            <a:ahLst/>
            <a:cxnLst/>
            <a:rect l="l" t="t" r="r" b="b"/>
            <a:pathLst>
              <a:path w="8431059" h="950410">
                <a:moveTo>
                  <a:pt x="0" y="0"/>
                </a:moveTo>
                <a:lnTo>
                  <a:pt x="8431060" y="0"/>
                </a:lnTo>
                <a:lnTo>
                  <a:pt x="8431060" y="950410"/>
                </a:lnTo>
                <a:lnTo>
                  <a:pt x="0" y="9504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790070" y="2247900"/>
                <a:ext cx="17878930" cy="24477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kumimoji="0" lang="nl-NL" sz="4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</a:t>
                </a:r>
                <a:r>
                  <a:rPr kumimoji="0" lang="nl-NL" sz="43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</a:t>
                </a:r>
                <a:r>
                  <a:rPr kumimoji="0" lang="nl-NL" sz="43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43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3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P</m:t>
                    </m:r>
                    <m:r>
                      <a:rPr lang="en-US" sz="43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3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3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nl-NL" sz="43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π</m:t>
                            </m:r>
                            <m:r>
                              <a:rPr lang="en-US" sz="43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43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a</m:t>
                            </m:r>
                          </m:e>
                        </m:d>
                      </m:e>
                    </m:func>
                    <m:r>
                      <a:rPr lang="en-US" sz="43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3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nl-NL" sz="43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π</m:t>
                        </m:r>
                        <m:r>
                          <a:rPr lang="en-US" sz="43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3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a</m:t>
                        </m:r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43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3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Q</m:t>
                    </m:r>
                    <m:r>
                      <a:rPr lang="en-US" sz="43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3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3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3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nl-NL" sz="4300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sz="4300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sz="43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3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a</m:t>
                            </m:r>
                          </m:e>
                        </m:d>
                      </m:e>
                    </m:func>
                    <m:r>
                      <a:rPr lang="en-US" sz="43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.</m:t>
                    </m:r>
                    <m:func>
                      <m:func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3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3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3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nl-NL" sz="4300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sz="4300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sz="43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43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a</m:t>
                            </m:r>
                          </m:e>
                        </m:d>
                      </m:e>
                    </m:func>
                  </m:oMath>
                </a14:m>
                <a:endParaRPr lang="en-US" sz="43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3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Mệnh đề nào dưới đây là đúng?</a:t>
                </a: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070" y="2247900"/>
                <a:ext cx="17878930" cy="2447786"/>
              </a:xfrm>
              <a:prstGeom prst="rect">
                <a:avLst/>
              </a:prstGeom>
              <a:blipFill>
                <a:blip r:embed="rId6"/>
                <a:stretch>
                  <a:fillRect l="-1364" b="-10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6400" y="380375"/>
            <a:ext cx="1064195" cy="118452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30400" y="8932764"/>
            <a:ext cx="3657600" cy="1392335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0058400" y="5524500"/>
            <a:ext cx="3962400" cy="1151401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098762" y="5069182"/>
                <a:ext cx="13439270" cy="31128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50000"/>
                  </a:lnSpc>
                  <a:spcAft>
                    <a:spcPts val="0"/>
                  </a:spcAft>
                </a:pPr>
                <a:r>
                  <a:rPr lang="en-US" sz="43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3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P</m:t>
                    </m:r>
                    <m:r>
                      <a:rPr lang="en-US" sz="43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3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Q</m:t>
                    </m:r>
                    <m:r>
                      <a:rPr lang="en-US" sz="43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=2</m:t>
                    </m:r>
                  </m:oMath>
                </a14:m>
                <a:r>
                  <a:rPr lang="en-US" sz="43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				B.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3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P</m:t>
                    </m:r>
                    <m:r>
                      <a:rPr lang="en-US" sz="43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+</m:t>
                    </m:r>
                    <m:r>
                      <m:rPr>
                        <m:sty m:val="p"/>
                      </m:rPr>
                      <a:rPr lang="en-US" sz="43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Q</m:t>
                    </m:r>
                    <m:r>
                      <a:rPr lang="en-US" sz="43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=0</m:t>
                    </m:r>
                  </m:oMath>
                </a14:m>
                <a:r>
                  <a:rPr lang="en-US" sz="43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		</a:t>
                </a:r>
                <a:endParaRPr lang="en-US" sz="43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50000"/>
                  </a:lnSpc>
                  <a:spcAft>
                    <a:spcPts val="0"/>
                  </a:spcAft>
                </a:pPr>
                <a:r>
                  <a:rPr lang="en-US" sz="43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3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P</m:t>
                    </m:r>
                    <m:r>
                      <a:rPr lang="en-US" sz="43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+</m:t>
                    </m:r>
                    <m:r>
                      <m:rPr>
                        <m:sty m:val="p"/>
                      </m:rPr>
                      <a:rPr lang="en-US" sz="43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Q</m:t>
                    </m:r>
                    <m:r>
                      <a:rPr lang="en-US" sz="43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43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−</m:t>
                    </m:r>
                    <m:r>
                      <a:rPr lang="en-US" sz="43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1</m:t>
                    </m:r>
                  </m:oMath>
                </a14:m>
                <a:r>
                  <a:rPr lang="en-US" sz="43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				D.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3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P</m:t>
                    </m:r>
                    <m:r>
                      <a:rPr lang="en-US" sz="43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+</m:t>
                    </m:r>
                    <m:r>
                      <m:rPr>
                        <m:sty m:val="p"/>
                      </m:rPr>
                      <a:rPr lang="en-US" sz="43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Q</m:t>
                    </m:r>
                    <m:r>
                      <a:rPr lang="en-US" sz="43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=1</m:t>
                    </m:r>
                  </m:oMath>
                </a14:m>
                <a:endParaRPr lang="en-US" sz="43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8762" y="5069182"/>
                <a:ext cx="13439270" cy="3112840"/>
              </a:xfrm>
              <a:prstGeom prst="rect">
                <a:avLst/>
              </a:prstGeom>
              <a:blipFill>
                <a:blip r:embed="rId9"/>
                <a:stretch>
                  <a:fillRect l="-1769" b="-84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474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1" grpId="0"/>
      <p:bldP spid="37" grpId="0" animBg="1"/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/>
          <p:cNvGrpSpPr/>
          <p:nvPr/>
        </p:nvGrpSpPr>
        <p:grpSpPr>
          <a:xfrm>
            <a:off x="-597514" y="-11620500"/>
            <a:ext cx="23116619" cy="15040267"/>
            <a:chOff x="0" y="0"/>
            <a:chExt cx="30822159" cy="20053690"/>
          </a:xfrm>
        </p:grpSpPr>
        <p:pic>
          <p:nvPicPr>
            <p:cNvPr id="1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1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1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16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1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18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19" name="TextBox 10"/>
          <p:cNvSpPr txBox="1"/>
          <p:nvPr/>
        </p:nvSpPr>
        <p:spPr>
          <a:xfrm>
            <a:off x="945955" y="682255"/>
            <a:ext cx="16592077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323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 CHƠI TRẮC NGHIỆM</a:t>
            </a:r>
          </a:p>
        </p:txBody>
      </p:sp>
      <p:sp>
        <p:nvSpPr>
          <p:cNvPr id="29" name="Freeform 3"/>
          <p:cNvSpPr/>
          <p:nvPr/>
        </p:nvSpPr>
        <p:spPr>
          <a:xfrm>
            <a:off x="1828800" y="2298872"/>
            <a:ext cx="14478000" cy="2147651"/>
          </a:xfrm>
          <a:custGeom>
            <a:avLst/>
            <a:gdLst/>
            <a:ahLst/>
            <a:cxnLst/>
            <a:rect l="l" t="t" r="r" b="b"/>
            <a:pathLst>
              <a:path w="8431059" h="950410">
                <a:moveTo>
                  <a:pt x="0" y="0"/>
                </a:moveTo>
                <a:lnTo>
                  <a:pt x="8431060" y="0"/>
                </a:lnTo>
                <a:lnTo>
                  <a:pt x="8431060" y="950410"/>
                </a:lnTo>
                <a:lnTo>
                  <a:pt x="0" y="9504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2400300" y="2465323"/>
                <a:ext cx="13335000" cy="16248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kumimoji="0" lang="nl-NL" sz="4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</a:t>
                </a:r>
                <a:r>
                  <a:rPr kumimoji="0" lang="nl-NL" sz="45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kumimoji="0" lang="nl-NL" sz="45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45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Tập xác định của hàm số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5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y</m:t>
                    </m:r>
                    <m:r>
                      <a:rPr lang="en-US" sz="45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5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5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US" sz="45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5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en-US" sz="45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x</m:t>
                            </m:r>
                          </m:e>
                        </m:func>
                        <m:r>
                          <a:rPr lang="en-US" sz="45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45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5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45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là?</a:t>
                </a:r>
                <a:endParaRPr lang="en-US" sz="45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300" y="2465323"/>
                <a:ext cx="13335000" cy="1624868"/>
              </a:xfrm>
              <a:prstGeom prst="rect">
                <a:avLst/>
              </a:prstGeom>
              <a:blipFill>
                <a:blip r:embed="rId7"/>
                <a:stretch>
                  <a:fillRect l="-1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16400" y="380375"/>
            <a:ext cx="1064195" cy="118452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31280" y="8456051"/>
            <a:ext cx="4109210" cy="1564249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676400" y="7265986"/>
            <a:ext cx="9220200" cy="1327738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981200" y="4433642"/>
                <a:ext cx="10287000" cy="5586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D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ℝ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\ </m:t>
                    </m:r>
                    <m:d>
                      <m:dPr>
                        <m:begChr m:val="{"/>
                        <m:endChr m:val="}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nl-NL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π</m:t>
                            </m:r>
                          </m:num>
                          <m:den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6</m:t>
                            </m:r>
                          </m:den>
                        </m:f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k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π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k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∈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ℤ</m:t>
                        </m:r>
                      </m:e>
                    </m:d>
                  </m:oMath>
                </a14:m>
                <a:r>
                  <a:rPr lang="en-US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                       </a:t>
                </a: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</a:t>
                </a: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D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ℝ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\ </m:t>
                    </m:r>
                    <m:d>
                      <m:dPr>
                        <m:begChr m:val="{"/>
                        <m:endChr m:val="}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nl-NL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π</m:t>
                            </m:r>
                          </m:num>
                          <m:den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3</m:t>
                            </m:r>
                          </m:den>
                        </m:f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k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π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k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∈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ℤ</m:t>
                        </m:r>
                      </m:e>
                    </m:d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D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ℝ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\ </m:t>
                    </m:r>
                    <m:d>
                      <m:dPr>
                        <m:begChr m:val="{"/>
                        <m:endChr m:val="}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nl-NL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π</m:t>
                            </m:r>
                          </m:num>
                          <m:den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6</m:t>
                            </m:r>
                          </m:den>
                        </m:f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k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π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,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−</m:t>
                        </m:r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nl-NL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π</m:t>
                            </m:r>
                          </m:num>
                          <m:den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6</m:t>
                            </m:r>
                          </m:den>
                        </m:f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k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π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k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∈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ℤ</m:t>
                        </m:r>
                      </m:e>
                    </m:d>
                  </m:oMath>
                </a14:m>
                <a:r>
                  <a:rPr lang="en-US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       </a:t>
                </a: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D</a:t>
                </a: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D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ℝ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\ </m:t>
                    </m:r>
                    <m:d>
                      <m:dPr>
                        <m:begChr m:val="{"/>
                        <m:endChr m:val="}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nl-NL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π</m:t>
                            </m:r>
                          </m:num>
                          <m:den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3</m:t>
                            </m:r>
                          </m:den>
                        </m:f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k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π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,</m:t>
                        </m:r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nl-NL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π</m:t>
                            </m:r>
                          </m:num>
                          <m:den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3</m:t>
                            </m:r>
                          </m:den>
                        </m:f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k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π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k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∈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ℤ</m:t>
                        </m:r>
                      </m:e>
                    </m:d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4433642"/>
                <a:ext cx="10287000" cy="5586658"/>
              </a:xfrm>
              <a:prstGeom prst="rect">
                <a:avLst/>
              </a:prstGeom>
              <a:blipFill>
                <a:blip r:embed="rId10"/>
                <a:stretch>
                  <a:fillRect l="-2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854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/>
          <p:cNvGrpSpPr/>
          <p:nvPr/>
        </p:nvGrpSpPr>
        <p:grpSpPr>
          <a:xfrm>
            <a:off x="-798098" y="-10272964"/>
            <a:ext cx="23116619" cy="15040267"/>
            <a:chOff x="0" y="0"/>
            <a:chExt cx="30822159" cy="20053690"/>
          </a:xfrm>
        </p:grpSpPr>
        <p:pic>
          <p:nvPicPr>
            <p:cNvPr id="1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1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1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16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1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18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19" name="TextBox 10"/>
          <p:cNvSpPr txBox="1"/>
          <p:nvPr/>
        </p:nvSpPr>
        <p:spPr>
          <a:xfrm>
            <a:off x="945955" y="682255"/>
            <a:ext cx="16592077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323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 CHƠI TRẮC NGHIỆM</a:t>
            </a:r>
          </a:p>
        </p:txBody>
      </p:sp>
      <p:sp>
        <p:nvSpPr>
          <p:cNvPr id="29" name="Freeform 3"/>
          <p:cNvSpPr/>
          <p:nvPr/>
        </p:nvSpPr>
        <p:spPr>
          <a:xfrm>
            <a:off x="1066800" y="2287827"/>
            <a:ext cx="16318832" cy="2931873"/>
          </a:xfrm>
          <a:custGeom>
            <a:avLst/>
            <a:gdLst/>
            <a:ahLst/>
            <a:cxnLst/>
            <a:rect l="l" t="t" r="r" b="b"/>
            <a:pathLst>
              <a:path w="8431059" h="950410">
                <a:moveTo>
                  <a:pt x="0" y="0"/>
                </a:moveTo>
                <a:lnTo>
                  <a:pt x="8431060" y="0"/>
                </a:lnTo>
                <a:lnTo>
                  <a:pt x="8431060" y="950410"/>
                </a:lnTo>
                <a:lnTo>
                  <a:pt x="0" y="9504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2119630" y="2281687"/>
                <a:ext cx="14034770" cy="26856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kumimoji="0" lang="nl-NL" sz="4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</a:t>
                </a:r>
                <a:r>
                  <a:rPr kumimoji="0" lang="nl-NL" sz="45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kumimoji="0" lang="nl-NL" sz="45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45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5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a</m:t>
                    </m:r>
                    <m:r>
                      <a:rPr lang="en-US" sz="45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∈</m:t>
                    </m:r>
                    <m:d>
                      <m:dPr>
                        <m:ctrlPr>
                          <a:rPr lang="en-US" sz="45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5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5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nl-NL" sz="45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sz="45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45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45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nl-NL" sz="45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sz="45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5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 Trong những khẳng định sau, khẳng định nào đúng?</a:t>
                </a:r>
                <a:endParaRPr lang="en-US" sz="45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630" y="2281687"/>
                <a:ext cx="14034770" cy="2685672"/>
              </a:xfrm>
              <a:prstGeom prst="rect">
                <a:avLst/>
              </a:prstGeom>
              <a:blipFill>
                <a:blip r:embed="rId6"/>
                <a:stretch>
                  <a:fillRect l="-1825" r="-1825" b="-5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6400" y="380375"/>
            <a:ext cx="1064195" cy="118452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1830" y="9258300"/>
            <a:ext cx="2712645" cy="103262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9829800" y="7962900"/>
            <a:ext cx="4648200" cy="156843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747770" y="4923744"/>
                <a:ext cx="11658600" cy="46984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50000"/>
                  </a:lnSpc>
                  <a:spcAft>
                    <a:spcPts val="0"/>
                  </a:spcAft>
                </a:pPr>
                <a:r>
                  <a:rPr lang="en-US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a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nl-NL" sz="40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sz="40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4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US" sz="40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B</a:t>
                </a:r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a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nl-NL" sz="40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sz="40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4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&gt;0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50000"/>
                  </a:lnSpc>
                  <a:spcAft>
                    <a:spcPts val="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a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nl-NL" sz="40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sz="40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4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US" sz="40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D</a:t>
                </a:r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a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nl-NL" sz="40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sz="40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4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&gt;0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7770" y="4923744"/>
                <a:ext cx="11658600" cy="4698466"/>
              </a:xfrm>
              <a:prstGeom prst="rect">
                <a:avLst/>
              </a:prstGeom>
              <a:blipFill>
                <a:blip r:embed="rId9"/>
                <a:stretch>
                  <a:fillRect l="-1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381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/>
          <p:cNvGrpSpPr/>
          <p:nvPr/>
        </p:nvGrpSpPr>
        <p:grpSpPr>
          <a:xfrm>
            <a:off x="-798098" y="-10353967"/>
            <a:ext cx="23116619" cy="15040267"/>
            <a:chOff x="0" y="0"/>
            <a:chExt cx="30822159" cy="20053690"/>
          </a:xfrm>
        </p:grpSpPr>
        <p:pic>
          <p:nvPicPr>
            <p:cNvPr id="1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1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1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16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1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18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19" name="TextBox 10"/>
          <p:cNvSpPr txBox="1"/>
          <p:nvPr/>
        </p:nvSpPr>
        <p:spPr>
          <a:xfrm>
            <a:off x="945955" y="682255"/>
            <a:ext cx="16592077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323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 CHƠI TRẮC NGHIỆM</a:t>
            </a:r>
          </a:p>
        </p:txBody>
      </p:sp>
      <p:sp>
        <p:nvSpPr>
          <p:cNvPr id="29" name="Freeform 3"/>
          <p:cNvSpPr/>
          <p:nvPr/>
        </p:nvSpPr>
        <p:spPr>
          <a:xfrm>
            <a:off x="1066800" y="2135427"/>
            <a:ext cx="16318832" cy="2627073"/>
          </a:xfrm>
          <a:custGeom>
            <a:avLst/>
            <a:gdLst/>
            <a:ahLst/>
            <a:cxnLst/>
            <a:rect l="l" t="t" r="r" b="b"/>
            <a:pathLst>
              <a:path w="8431059" h="950410">
                <a:moveTo>
                  <a:pt x="0" y="0"/>
                </a:moveTo>
                <a:lnTo>
                  <a:pt x="8431060" y="0"/>
                </a:lnTo>
                <a:lnTo>
                  <a:pt x="8431060" y="950410"/>
                </a:lnTo>
                <a:lnTo>
                  <a:pt x="0" y="9504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2438400" y="2115853"/>
                <a:ext cx="13639800" cy="25704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kumimoji="0" lang="nl-NL" sz="43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</a:t>
                </a:r>
                <a:r>
                  <a:rPr kumimoji="0" lang="nl-NL" sz="43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4</a:t>
                </a:r>
                <a:r>
                  <a:rPr kumimoji="0" lang="nl-NL" sz="43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43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a</m:t>
                    </m:r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∈</m:t>
                    </m:r>
                    <m:d>
                      <m:d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3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nl-NL" sz="43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sz="43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r>
                          <m:rPr>
                            <m:sty m:val="p"/>
                          </m:rPr>
                          <a:rPr lang="nl-NL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π</m:t>
                        </m:r>
                      </m:e>
                    </m:d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;</m:t>
                    </m:r>
                    <m:func>
                      <m:func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sin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a</m:t>
                        </m:r>
                      </m:e>
                    </m:func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3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Giá trị của biểu thức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P</m:t>
                    </m:r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sin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a</m:t>
                        </m:r>
                      </m:e>
                    </m:func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func>
                      <m:funcPr>
                        <m:ctrlPr>
                          <a:rPr lang="en-US" sz="4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 sz="4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a</m:t>
                        </m:r>
                      </m:e>
                    </m:func>
                    <m:r>
                      <a:rPr lang="en-US" sz="4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+1</m:t>
                    </m:r>
                  </m:oMath>
                </a14:m>
                <a:r>
                  <a:rPr lang="en-US" sz="43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là?</a:t>
                </a:r>
                <a:endParaRPr lang="en-US" sz="43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2115853"/>
                <a:ext cx="13639800" cy="2570447"/>
              </a:xfrm>
              <a:prstGeom prst="rect">
                <a:avLst/>
              </a:prstGeom>
              <a:blipFill>
                <a:blip r:embed="rId7"/>
                <a:stretch>
                  <a:fillRect l="-1743" r="-1698" b="-5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16400" y="380375"/>
            <a:ext cx="1064195" cy="118452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20600" y="8081152"/>
            <a:ext cx="5404610" cy="2057368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6781800" y="8001058"/>
            <a:ext cx="3581400" cy="1638242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828800" y="4302991"/>
                <a:ext cx="9144000" cy="333488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2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A</m:t>
                      </m:r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.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4+2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                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B</m:t>
                      </m:r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.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12+2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4302991"/>
                <a:ext cx="9144000" cy="3334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833107" y="8072220"/>
                <a:ext cx="6961778" cy="13893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C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. 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12−2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              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D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. 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4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3107" y="8072220"/>
                <a:ext cx="6961778" cy="138935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80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0"/>
          <p:cNvSpPr txBox="1"/>
          <p:nvPr/>
        </p:nvSpPr>
        <p:spPr>
          <a:xfrm>
            <a:off x="945955" y="682255"/>
            <a:ext cx="16592077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323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 CHƠI TRẮC NGHIỆM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09600" y="2405781"/>
            <a:ext cx="1186803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</a:t>
            </a:r>
            <a:r>
              <a:rPr kumimoji="0" lang="nl-NL" sz="4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kumimoji="0" lang="nl-NL" sz="4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Trên hình vẽ sau các điểm M , N là những điểm biểu diễn của các cung có số đo là?</a:t>
            </a: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400" y="380375"/>
            <a:ext cx="1064195" cy="1184527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457200" y="4878974"/>
            <a:ext cx="4572000" cy="1407526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82760" y="2781300"/>
            <a:ext cx="4719440" cy="48975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62000" y="4152900"/>
                <a:ext cx="10287000" cy="43190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50000"/>
                  </a:lnSpc>
                  <a:spcAft>
                    <a:spcPts val="0"/>
                  </a:spcAft>
                </a:pPr>
                <a:r>
                  <a:rPr lang="en-US" sz="4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nl-NL" sz="4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kπ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nl-NL" sz="4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k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∈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nl-NL" sz="40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 B</a:t>
                </a:r>
                <a:r>
                  <a:rPr lang="nl-NL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nl-NL" sz="4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k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nl-NL" sz="4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nl-NL" sz="4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k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∈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nl-NL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     </a:t>
                </a:r>
              </a:p>
              <a:p>
                <a:pPr algn="just">
                  <a:lnSpc>
                    <a:spcPct val="250000"/>
                  </a:lnSpc>
                  <a:spcAft>
                    <a:spcPts val="0"/>
                  </a:spcAft>
                </a:pPr>
                <a:r>
                  <a:rPr lang="nl-NL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</a:t>
                </a:r>
                <a:r>
                  <a:rPr lang="nl-NL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nl-NL" sz="4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k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nl-NL" sz="4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π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nl-NL" sz="4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k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∈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nl-NL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          D</a:t>
                </a:r>
                <a:r>
                  <a:rPr lang="nl-NL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π</m:t>
                        </m:r>
                      </m:num>
                      <m:den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3</m:t>
                        </m:r>
                      </m:den>
                    </m:f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kπ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, </m:t>
                    </m:r>
                    <m:r>
                      <m:rPr>
                        <m:sty m:val="p"/>
                      </m:rP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k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∈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ℤ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 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152900"/>
                <a:ext cx="10287000" cy="4319003"/>
              </a:xfrm>
              <a:prstGeom prst="rect">
                <a:avLst/>
              </a:prstGeom>
              <a:blipFill>
                <a:blip r:embed="rId5"/>
                <a:stretch>
                  <a:fillRect l="-2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06400" y="8572419"/>
            <a:ext cx="3962400" cy="150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6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990600" y="-2476500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228600" y="190500"/>
            <a:ext cx="17830800" cy="99060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6712" y="8142792"/>
            <a:ext cx="1557888" cy="180130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139" y="8595193"/>
            <a:ext cx="1058061" cy="1225407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2133600" y="978741"/>
            <a:ext cx="5234125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2250"/>
              </a:lnSpc>
              <a:defRPr/>
            </a:pPr>
            <a:r>
              <a:rPr lang="en-US" sz="4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Bài </a:t>
            </a:r>
            <a:r>
              <a:rPr lang="en-US" sz="4000" b="1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1.14 </a:t>
            </a:r>
            <a:r>
              <a:rPr lang="en-US" sz="4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(SGK – </a:t>
            </a:r>
            <a:r>
              <a:rPr lang="en-US" sz="4000" b="1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tr30</a:t>
            </a:r>
            <a:r>
              <a:rPr lang="en-US" sz="4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lang="en-US" sz="40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99809" y="982857"/>
            <a:ext cx="9144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tập xác định của các hàm số sau</a:t>
            </a: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al Callout 40"/>
          <p:cNvSpPr/>
          <p:nvPr/>
        </p:nvSpPr>
        <p:spPr>
          <a:xfrm>
            <a:off x="8268033" y="4000500"/>
            <a:ext cx="1751933" cy="1014997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810000" y="1931773"/>
                <a:ext cx="9303764" cy="19110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a</m:t>
                      </m:r>
                      <m:r>
                        <a:rPr lang="en-US" sz="4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m:rPr>
                                  <m:sty m:val="p"/>
                                </m:rPr>
                                <a:rPr lang="fr-FR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x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m:rPr>
                                  <m:sty m:val="p"/>
                                </m:rPr>
                                <a:rPr lang="fr-FR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x</m:t>
                              </m:r>
                            </m:e>
                          </m:func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;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          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            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     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b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fr-FR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1+</m:t>
                              </m:r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FR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x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fr-FR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FR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x</m:t>
                                  </m:r>
                                </m:e>
                              </m:func>
                            </m:den>
                          </m:f>
                        </m:e>
                      </m:ra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1931773"/>
                <a:ext cx="9303764" cy="191103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1740016" y="5524500"/>
            <a:ext cx="15845231" cy="1248803"/>
            <a:chOff x="1740016" y="5342497"/>
            <a:chExt cx="15845231" cy="12488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1740016" y="5429059"/>
                  <a:ext cx="15845231" cy="10156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fr-FR" sz="4000" smtClean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a) Biểu thức                 </a:t>
                  </a:r>
                  <a:r>
                    <a:rPr lang="fr-FR" sz="400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có </a:t>
                  </a:r>
                  <a:r>
                    <a:rPr lang="fr-FR" sz="40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nghĩa khi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sin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x</m:t>
                          </m:r>
                        </m:e>
                      </m:func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≠0</m:t>
                      </m:r>
                    </m:oMath>
                  </a14:m>
                  <a:r>
                    <a:rPr lang="fr-FR" sz="40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, tức là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x</m:t>
                      </m:r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≠</m:t>
                      </m:r>
                      <m:r>
                        <m:rPr>
                          <m:sty m:val="p"/>
                        </m:rP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kπ</m:t>
                      </m:r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k</m:t>
                      </m:r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∈</m:t>
                      </m:r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ℤ</m:t>
                      </m:r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.</m:t>
                      </m:r>
                    </m:oMath>
                  </a14:m>
                  <a:endPara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0016" y="5429059"/>
                  <a:ext cx="15845231" cy="1015663"/>
                </a:xfrm>
                <a:prstGeom prst="rect">
                  <a:avLst/>
                </a:prstGeom>
                <a:blipFill>
                  <a:blip r:embed="rId11"/>
                  <a:stretch>
                    <a:fillRect l="-1346" b="-137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4658991" y="5342497"/>
                  <a:ext cx="2248628" cy="12488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</m:t>
                            </m:r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</m:t>
                            </m:r>
                            <m:func>
                              <m:func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FR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m:rPr>
                                    <m:sty m:val="p"/>
                                  </m:rPr>
                                  <a:rPr lang="fr-FR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x</m:t>
                                </m:r>
                              </m:e>
                            </m:func>
                          </m:num>
                          <m:den>
                            <m:func>
                              <m:func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FR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m:rPr>
                                    <m:sty m:val="p"/>
                                  </m:rPr>
                                  <a:rPr lang="fr-FR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x</m:t>
                                </m:r>
                              </m:e>
                            </m:func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8991" y="5342497"/>
                  <a:ext cx="2248628" cy="1248803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/>
          <p:cNvGrpSpPr/>
          <p:nvPr/>
        </p:nvGrpSpPr>
        <p:grpSpPr>
          <a:xfrm>
            <a:off x="1740016" y="7124700"/>
            <a:ext cx="14795384" cy="1248803"/>
            <a:chOff x="1740016" y="6485497"/>
            <a:chExt cx="14795384" cy="12488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1740016" y="6577350"/>
                  <a:ext cx="14795384" cy="10156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fr-FR" sz="40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Vậy tập xác định của hàm số                 là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D</m:t>
                      </m:r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ℝ</m:t>
                      </m:r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\ 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kπ</m:t>
                          </m:r>
                        </m:e>
                        <m:e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k</m:t>
                          </m:r>
                          <m: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∈</m:t>
                          </m:r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ℤ</m:t>
                          </m:r>
                        </m:e>
                      </m:d>
                    </m:oMath>
                  </a14:m>
                  <a:r>
                    <a:rPr lang="fr-FR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</a:t>
                  </a:r>
                  <a:endPara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0016" y="6577350"/>
                  <a:ext cx="14795384" cy="1015663"/>
                </a:xfrm>
                <a:prstGeom prst="rect">
                  <a:avLst/>
                </a:prstGeom>
                <a:blipFill>
                  <a:blip r:embed="rId13"/>
                  <a:stretch>
                    <a:fillRect l="-1442" b="-144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/>
                <p:cNvSpPr/>
                <p:nvPr/>
              </p:nvSpPr>
              <p:spPr>
                <a:xfrm>
                  <a:off x="8419372" y="6485497"/>
                  <a:ext cx="2248628" cy="12488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</m:t>
                            </m:r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</m:t>
                            </m:r>
                            <m:func>
                              <m:func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FR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m:rPr>
                                    <m:sty m:val="p"/>
                                  </m:rPr>
                                  <a:rPr lang="fr-FR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x</m:t>
                                </m:r>
                              </m:e>
                            </m:func>
                          </m:num>
                          <m:den>
                            <m:func>
                              <m:func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FR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m:rPr>
                                    <m:sty m:val="p"/>
                                  </m:rPr>
                                  <a:rPr lang="fr-FR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x</m:t>
                                </m:r>
                              </m:e>
                            </m:func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42" name="Rectangle 4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19372" y="6485497"/>
                  <a:ext cx="2248628" cy="1248803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4383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5" grpId="0"/>
      <p:bldP spid="41" grpId="0" animBg="1"/>
      <p:bldP spid="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990600" y="-2476500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228600" y="190500"/>
            <a:ext cx="17830800" cy="99060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Oval Callout 50"/>
          <p:cNvSpPr/>
          <p:nvPr/>
        </p:nvSpPr>
        <p:spPr>
          <a:xfrm>
            <a:off x="1015923" y="705824"/>
            <a:ext cx="1751933" cy="1014997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6712" y="8142792"/>
            <a:ext cx="1557888" cy="180130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139" y="8595193"/>
            <a:ext cx="1058061" cy="122540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77489" y="549068"/>
            <a:ext cx="14935200" cy="3040191"/>
            <a:chOff x="1891889" y="252257"/>
            <a:chExt cx="14935200" cy="3040191"/>
          </a:xfrm>
        </p:grpSpPr>
        <p:sp>
          <p:nvSpPr>
            <p:cNvPr id="2" name="Rectangle 1"/>
            <p:cNvSpPr/>
            <p:nvPr/>
          </p:nvSpPr>
          <p:spPr>
            <a:xfrm>
              <a:off x="1891889" y="1742651"/>
              <a:ext cx="1493520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fr-FR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b) Biểu thức</a:t>
              </a:r>
              <a:r>
                <a:rPr lang="fr-FR" sz="400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         có nghĩa khi</a:t>
              </a:r>
              <a:endParaRPr lang="en-US" sz="4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4572000" y="1257300"/>
                  <a:ext cx="2640851" cy="191103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fr-FR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1+</m:t>
                                </m:r>
                                <m:func>
                                  <m:funcPr>
                                    <m:ctrlPr>
                                      <a:rPr lang="en-US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FR" sz="40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sz="40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x</m:t>
                                    </m:r>
                                  </m:e>
                                </m:func>
                              </m:num>
                              <m:den>
                                <m:r>
                                  <a:rPr lang="fr-FR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2</m:t>
                                </m:r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en-US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FR" sz="40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sz="40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x</m:t>
                                    </m:r>
                                  </m:e>
                                </m:func>
                              </m:den>
                            </m:f>
                          </m:e>
                        </m:rad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0" y="1257300"/>
                  <a:ext cx="2640851" cy="191103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10127771" y="252257"/>
                  <a:ext cx="4319836" cy="30401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eqArrPr>
                              <m:e>
                                <m:f>
                                  <m:fPr>
                                    <m:ctrlPr>
                                      <a:rPr lang="en-US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40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1+</m:t>
                                    </m:r>
                                    <m:func>
                                      <m:funcPr>
                                        <m:ctrlPr>
                                          <a:rPr lang="en-US" sz="4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fr-FR" sz="400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</a:rPr>
                                          <m:t>cos</m:t>
                                        </m:r>
                                      </m:fName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fr-FR" sz="400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</a:rPr>
                                          <m:t>x</m:t>
                                        </m:r>
                                      </m:e>
                                    </m:func>
                                  </m:num>
                                  <m:den>
                                    <m:r>
                                      <a:rPr lang="fr-FR" sz="40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2</m:t>
                                    </m:r>
                                    <m:r>
                                      <a:rPr lang="fr-FR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−</m:t>
                                    </m:r>
                                    <m:func>
                                      <m:funcPr>
                                        <m:ctrlPr>
                                          <a:rPr lang="en-US" sz="4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fr-FR" sz="400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</a:rPr>
                                          <m:t>cos</m:t>
                                        </m:r>
                                      </m:fName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fr-FR" sz="400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</a:rPr>
                                          <m:t>x</m:t>
                                        </m:r>
                                      </m:e>
                                    </m:func>
                                  </m:den>
                                </m:f>
                                <m:r>
                                  <a:rPr lang="fr-FR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≥0       </m:t>
                                </m:r>
                              </m:e>
                              <m:e>
                                <m:r>
                                  <a:rPr lang="fr-FR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2</m:t>
                                </m:r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en-US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FR" sz="40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sz="40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x</m:t>
                                    </m:r>
                                    <m:r>
                                      <a:rPr lang="fr-FR" sz="40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 </m:t>
                                    </m:r>
                                  </m:e>
                                </m:func>
                                <m:r>
                                  <a:rPr lang="fr-FR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≠0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7771" y="252257"/>
                  <a:ext cx="4319836" cy="304019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14400" y="3665459"/>
                <a:ext cx="1653540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1≤</m:t>
                    </m:r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x</m:t>
                        </m:r>
                      </m:e>
                    </m:func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≤1</m:t>
                    </m:r>
                  </m:oMath>
                </a14:m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nên : </a:t>
                </a:r>
                <a14:m>
                  <m:oMath xmlns:m="http://schemas.openxmlformats.org/officeDocument/2006/math"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1+</m:t>
                    </m:r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x</m:t>
                        </m:r>
                      </m:e>
                    </m:func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≥0</m:t>
                    </m:r>
                  </m:oMath>
                </a14:m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với mọi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x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∈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ℝ</m:t>
                    </m:r>
                  </m:oMath>
                </a14:m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x</m:t>
                        </m:r>
                      </m:e>
                    </m:func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≥1&gt;0</m:t>
                    </m:r>
                  </m:oMath>
                </a14:m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với mọi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x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∈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ℝ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665459"/>
                <a:ext cx="16535400" cy="1938992"/>
              </a:xfrm>
              <a:prstGeom prst="rect">
                <a:avLst/>
              </a:prstGeom>
              <a:blipFill>
                <a:blip r:embed="rId12"/>
                <a:stretch>
                  <a:fillRect l="-1290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977489" y="5524500"/>
            <a:ext cx="16243711" cy="1248803"/>
            <a:chOff x="977489" y="5418697"/>
            <a:chExt cx="16243711" cy="12488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977489" y="5558639"/>
                  <a:ext cx="16243711" cy="10156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fr-FR" sz="40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Do </a:t>
                  </a:r>
                  <a:r>
                    <a:rPr lang="fr-FR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đó, </a:t>
                  </a:r>
                  <a14:m>
                    <m:oMath xmlns:m="http://schemas.openxmlformats.org/officeDocument/2006/math"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2</m:t>
                      </m:r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cos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x</m:t>
                          </m:r>
                        </m:e>
                      </m:func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≠0</m:t>
                      </m:r>
                    </m:oMath>
                  </a14:m>
                  <a:r>
                    <a:rPr lang="fr-FR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với mọi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x</m:t>
                      </m:r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∈</m:t>
                      </m:r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ℝ</m:t>
                      </m:r>
                    </m:oMath>
                  </a14:m>
                  <a:r>
                    <a:rPr lang="fr-FR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và </a:t>
                  </a:r>
                  <a:r>
                    <a:rPr lang="fr-FR" sz="40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                với </a:t>
                  </a:r>
                  <a:r>
                    <a:rPr lang="fr-FR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mọi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x</m:t>
                      </m:r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∈</m:t>
                      </m:r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ℝ</m:t>
                      </m:r>
                    </m:oMath>
                  </a14:m>
                  <a:r>
                    <a:rPr lang="fr-FR" sz="40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</a:t>
                  </a:r>
                  <a:endPara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489" y="5558639"/>
                  <a:ext cx="16243711" cy="1015663"/>
                </a:xfrm>
                <a:prstGeom prst="rect">
                  <a:avLst/>
                </a:prstGeom>
                <a:blipFill>
                  <a:blip r:embed="rId13"/>
                  <a:stretch>
                    <a:fillRect l="-1313" b="-137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9523370" y="5418697"/>
                  <a:ext cx="3202030" cy="12488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1+</m:t>
                            </m:r>
                            <m:func>
                              <m:func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FR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m:rPr>
                                    <m:sty m:val="p"/>
                                  </m:rPr>
                                  <a:rPr lang="fr-FR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x</m:t>
                                </m:r>
                              </m:e>
                            </m:func>
                          </m:num>
                          <m:den>
                            <m:r>
                              <a:rPr lang="fr-FR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</m:t>
                            </m:r>
                            <m:func>
                              <m:func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FR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m:rPr>
                                    <m:sty m:val="p"/>
                                  </m:rPr>
                                  <a:rPr lang="fr-FR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x</m:t>
                                </m:r>
                              </m:e>
                            </m:func>
                          </m:den>
                        </m:f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≥0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23370" y="5418697"/>
                  <a:ext cx="3202030" cy="1248803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1015923" y="6972300"/>
            <a:ext cx="15180788" cy="1911036"/>
            <a:chOff x="1015923" y="6454843"/>
            <a:chExt cx="15180788" cy="19110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1015923" y="6972300"/>
                  <a:ext cx="15180788" cy="10156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fr-FR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Vậy tập xác định của hàm số </a:t>
                  </a:r>
                  <a:r>
                    <a:rPr lang="fr-FR" sz="40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                   là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D</m:t>
                      </m:r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ℝ</m:t>
                      </m:r>
                    </m:oMath>
                  </a14:m>
                  <a:r>
                    <a:rPr lang="fr-FR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</a:t>
                  </a:r>
                  <a:endPara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5923" y="6972300"/>
                  <a:ext cx="15180788" cy="1015663"/>
                </a:xfrm>
                <a:prstGeom prst="rect">
                  <a:avLst/>
                </a:prstGeom>
                <a:blipFill>
                  <a:blip r:embed="rId15"/>
                  <a:stretch>
                    <a:fillRect l="-1446" b="-144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7641147" y="6454843"/>
                  <a:ext cx="3567002" cy="191103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y</m:t>
                        </m:r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fr-FR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1+</m:t>
                                </m:r>
                                <m:func>
                                  <m:funcPr>
                                    <m:ctrlPr>
                                      <a:rPr lang="en-US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FR" sz="40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sz="40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x</m:t>
                                    </m:r>
                                  </m:e>
                                </m:func>
                              </m:num>
                              <m:den>
                                <m:r>
                                  <a:rPr lang="fr-FR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2</m:t>
                                </m:r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en-US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FR" sz="40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sz="40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x</m:t>
                                    </m:r>
                                  </m:e>
                                </m:func>
                              </m:den>
                            </m:f>
                          </m:e>
                        </m:rad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41147" y="6454843"/>
                  <a:ext cx="3567002" cy="191103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9326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26078">
            <a:off x="16471350" y="9136243"/>
            <a:ext cx="3633301" cy="341095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8609" y="342900"/>
            <a:ext cx="1245503" cy="1295400"/>
          </a:xfrm>
          <a:prstGeom prst="rect">
            <a:avLst/>
          </a:prstGeom>
        </p:spPr>
      </p:pic>
      <p:grpSp>
        <p:nvGrpSpPr>
          <p:cNvPr id="19" name="Google Shape;1077;p62"/>
          <p:cNvGrpSpPr/>
          <p:nvPr/>
        </p:nvGrpSpPr>
        <p:grpSpPr>
          <a:xfrm>
            <a:off x="361380" y="342900"/>
            <a:ext cx="5279270" cy="913314"/>
            <a:chOff x="2994550" y="3780517"/>
            <a:chExt cx="5279270" cy="913314"/>
          </a:xfrm>
        </p:grpSpPr>
        <p:sp>
          <p:nvSpPr>
            <p:cNvPr id="20" name="Google Shape;1078;p62"/>
            <p:cNvSpPr/>
            <p:nvPr/>
          </p:nvSpPr>
          <p:spPr>
            <a:xfrm rot="10800000">
              <a:off x="2994550" y="3780517"/>
              <a:ext cx="5229813" cy="913314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1079;p62"/>
            <p:cNvSpPr txBox="1"/>
            <p:nvPr/>
          </p:nvSpPr>
          <p:spPr>
            <a:xfrm>
              <a:off x="2994551" y="4014950"/>
              <a:ext cx="5279269" cy="5663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err="1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1.15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–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tr30)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373E5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71580" y="472128"/>
            <a:ext cx="1068762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5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 tính chẵn lẻ của các hàm số sau</a:t>
            </a:r>
            <a:r>
              <a:rPr lang="en-US" sz="35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5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32918" y="1409700"/>
            <a:ext cx="16879880" cy="955393"/>
            <a:chOff x="473713" y="1790700"/>
            <a:chExt cx="16879880" cy="9553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473713" y="2060003"/>
                  <a:ext cx="3512244" cy="63094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350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a)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3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35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fr-FR" sz="35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fr-FR" sz="35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</m:func>
                      <m:r>
                        <a:rPr lang="fr-FR" sz="3500" i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3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35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fr-FR" sz="35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fr-FR" sz="35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</m:func>
                    </m:oMath>
                  </a14:m>
                  <a:endParaRPr lang="en-US" sz="35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713" y="2060003"/>
                  <a:ext cx="3512244" cy="630942"/>
                </a:xfrm>
                <a:prstGeom prst="rect">
                  <a:avLst/>
                </a:prstGeom>
                <a:blipFill>
                  <a:blip r:embed="rId4"/>
                  <a:stretch>
                    <a:fillRect l="-5208" t="-15385" b="-336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5334000" y="1790700"/>
                  <a:ext cx="3410164" cy="87440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en-US" sz="350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b)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50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cos</m:t>
                      </m:r>
                      <m:r>
                        <a:rPr lang="en-US" sz="350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m:rPr>
                          <m:sty m:val="p"/>
                        </m:rPr>
                        <a:rPr lang="en-US" sz="3500" i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x</m:t>
                      </m:r>
                      <m:r>
                        <a:rPr lang="en-US" sz="3500" i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+ </m:t>
                      </m:r>
                      <m:r>
                        <m:rPr>
                          <m:sty m:val="p"/>
                        </m:rPr>
                        <a:rPr lang="en-US" sz="3500" i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sin</m:t>
                      </m:r>
                      <m:r>
                        <a:rPr lang="en-US" sz="3500" i="0" baseline="30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3500" i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50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x</m:t>
                      </m:r>
                    </m:oMath>
                  </a14:m>
                  <a:endParaRPr lang="en-US" sz="35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4000" y="1790700"/>
                  <a:ext cx="3410164" cy="874407"/>
                </a:xfrm>
                <a:prstGeom prst="rect">
                  <a:avLst/>
                </a:prstGeom>
                <a:blipFill>
                  <a:blip r:embed="rId5"/>
                  <a:stretch>
                    <a:fillRect l="-5367" b="-236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10014943" y="1838825"/>
                  <a:ext cx="2809359" cy="90024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en-US" sz="350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c)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50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sin</m:t>
                      </m:r>
                      <m:r>
                        <a:rPr lang="en-US" sz="350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m:rPr>
                          <m:sty m:val="p"/>
                        </m:rPr>
                        <a:rPr lang="en-US" sz="3500" i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x</m:t>
                      </m:r>
                      <m:r>
                        <a:rPr lang="en-US" sz="3500" i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500" i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cos</m:t>
                      </m:r>
                      <m:r>
                        <a:rPr lang="en-US" sz="3500" i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⁡2</m:t>
                      </m:r>
                      <m:r>
                        <m:rPr>
                          <m:sty m:val="p"/>
                        </m:rPr>
                        <a:rPr lang="en-US" sz="350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x</m:t>
                      </m:r>
                    </m:oMath>
                  </a14:m>
                  <a:endParaRPr lang="en-US" sz="35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14943" y="1838825"/>
                  <a:ext cx="2809359" cy="900246"/>
                </a:xfrm>
                <a:prstGeom prst="rect">
                  <a:avLst/>
                </a:prstGeom>
                <a:blipFill>
                  <a:blip r:embed="rId6"/>
                  <a:stretch>
                    <a:fillRect l="-6508" b="-121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14133096" y="1845847"/>
                  <a:ext cx="3220497" cy="90024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en-US" sz="350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d)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50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sin</m:t>
                      </m:r>
                      <m:r>
                        <a:rPr lang="en-US" sz="350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m:rPr>
                          <m:sty m:val="p"/>
                        </m:rPr>
                        <a:rPr lang="en-US" sz="3500" i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x</m:t>
                      </m:r>
                      <m:r>
                        <a:rPr lang="en-US" sz="3500" i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+ </m:t>
                      </m:r>
                      <m:r>
                        <m:rPr>
                          <m:sty m:val="p"/>
                        </m:rPr>
                        <a:rPr lang="en-US" sz="3500" i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cos</m:t>
                      </m:r>
                      <m:r>
                        <a:rPr lang="en-US" sz="3500" i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m:rPr>
                          <m:sty m:val="p"/>
                        </m:rPr>
                        <a:rPr lang="en-US" sz="3500" i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x</m:t>
                      </m:r>
                    </m:oMath>
                  </a14:m>
                  <a:endParaRPr lang="en-US" sz="35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33096" y="1845847"/>
                  <a:ext cx="3220497" cy="900246"/>
                </a:xfrm>
                <a:prstGeom prst="rect">
                  <a:avLst/>
                </a:prstGeom>
                <a:blipFill>
                  <a:blip r:embed="rId7"/>
                  <a:stretch>
                    <a:fillRect l="-5482" b="-121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Oval Callout 21"/>
          <p:cNvSpPr/>
          <p:nvPr/>
        </p:nvSpPr>
        <p:spPr>
          <a:xfrm>
            <a:off x="8108958" y="2695295"/>
            <a:ext cx="1720842" cy="8622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80518" y="3901587"/>
                <a:ext cx="18107482" cy="59663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35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Biểu thức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3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sin</m:t>
                        </m:r>
                      </m:fName>
                      <m:e>
                        <m:r>
                          <a:rPr lang="fr-FR" sz="3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fr-FR" sz="3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x</m:t>
                        </m:r>
                      </m:e>
                    </m:func>
                    <m:r>
                      <a:rPr lang="fr-FR" sz="3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func>
                      <m:funcPr>
                        <m:ctrlPr>
                          <a:rPr lang="en-US" sz="3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3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tan</m:t>
                        </m:r>
                      </m:fName>
                      <m:e>
                        <m:r>
                          <a:rPr lang="fr-FR" sz="3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fr-FR" sz="3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x</m:t>
                        </m:r>
                      </m:e>
                    </m:func>
                  </m:oMath>
                </a14:m>
                <a:r>
                  <a:rPr lang="fr-FR" sz="3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nghĩa khi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3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cos</m:t>
                        </m:r>
                      </m:fName>
                      <m:e>
                        <m:r>
                          <a:rPr lang="fr-FR" sz="3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fr-FR" sz="3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x</m:t>
                        </m:r>
                      </m:e>
                    </m:func>
                    <m:r>
                      <a:rPr lang="fr-FR" sz="3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≠0</m:t>
                    </m:r>
                  </m:oMath>
                </a14:m>
                <a:r>
                  <a:rPr lang="fr-FR" sz="3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(do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3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tan</m:t>
                        </m:r>
                      </m:fName>
                      <m:e>
                        <m:r>
                          <a:rPr lang="fr-FR" sz="3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fr-FR" sz="3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x</m:t>
                        </m:r>
                      </m:e>
                    </m:func>
                    <m:r>
                      <a:rPr lang="fr-FR" sz="3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3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35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35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fr-FR" sz="35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fr-FR" sz="35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x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sz="35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35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fr-FR" sz="35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fr-FR" sz="35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x</m:t>
                            </m:r>
                          </m:e>
                        </m:func>
                      </m:den>
                    </m:f>
                  </m:oMath>
                </a14:m>
                <a:r>
                  <a:rPr lang="fr-FR" sz="3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), tức là :</a:t>
                </a:r>
                <a:endParaRPr lang="en-US" sz="35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fr-FR" sz="3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</m:t>
                    </m:r>
                    <m:r>
                      <m:rPr>
                        <m:sty m:val="p"/>
                      </m:rPr>
                      <a:rPr lang="fr-FR" sz="3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x</m:t>
                    </m:r>
                    <m:r>
                      <a:rPr lang="fr-FR" sz="3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≠</m:t>
                    </m:r>
                    <m:f>
                      <m:fPr>
                        <m:ctrlPr>
                          <a:rPr lang="en-US" sz="3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3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π</m:t>
                        </m:r>
                      </m:num>
                      <m:den>
                        <m:r>
                          <a:rPr lang="fr-FR" sz="3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  <m:r>
                      <a:rPr lang="fr-FR" sz="3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3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kπ</m:t>
                    </m:r>
                    <m:r>
                      <a:rPr lang="fr-FR" sz="3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</m:t>
                    </m:r>
                    <m:r>
                      <m:rPr>
                        <m:sty m:val="p"/>
                      </m:rPr>
                      <a:rPr lang="fr-FR" sz="3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k</m:t>
                    </m:r>
                    <m:r>
                      <a:rPr lang="fr-FR" sz="3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∈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ℤ</m:t>
                    </m:r>
                    <m:r>
                      <a:rPr lang="fr-FR" sz="3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⟺</m:t>
                    </m:r>
                    <m:r>
                      <m:rPr>
                        <m:sty m:val="p"/>
                      </m:rPr>
                      <a:rPr lang="fr-FR" sz="3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x</m:t>
                    </m:r>
                    <m:r>
                      <a:rPr lang="fr-FR" sz="3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≠</m:t>
                    </m:r>
                    <m:f>
                      <m:fPr>
                        <m:ctrlPr>
                          <a:rPr lang="en-US" sz="3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3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π</m:t>
                        </m:r>
                      </m:num>
                      <m:den>
                        <m:r>
                          <a:rPr lang="fr-FR" sz="3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den>
                    </m:f>
                    <m:r>
                      <a:rPr lang="fr-FR" sz="3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3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k</m:t>
                    </m:r>
                    <m:f>
                      <m:fPr>
                        <m:ctrlPr>
                          <a:rPr lang="en-US" sz="3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3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π</m:t>
                        </m:r>
                      </m:num>
                      <m:den>
                        <m:r>
                          <a:rPr lang="fr-FR" sz="3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  <m:r>
                      <a:rPr lang="fr-FR" sz="3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 </m:t>
                    </m:r>
                    <m:r>
                      <m:rPr>
                        <m:sty m:val="p"/>
                      </m:rPr>
                      <a:rPr lang="fr-FR" sz="3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k</m:t>
                    </m:r>
                    <m:r>
                      <a:rPr lang="fr-FR" sz="3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∈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ℤ</m:t>
                    </m:r>
                  </m:oMath>
                </a14:m>
                <a:r>
                  <a:rPr lang="fr-FR" sz="3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5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3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 ra tập xác định của hàm số y = f(x) = sin 2x + tan 2x là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D</m:t>
                    </m:r>
                    <m:r>
                      <a:rPr lang="fr-FR" sz="3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ℝ</m:t>
                    </m:r>
                    <m:r>
                      <a:rPr lang="fr-FR" sz="3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\ </m:t>
                    </m:r>
                    <m:d>
                      <m:dPr>
                        <m:begChr m:val="{"/>
                        <m:endChr m:val="}"/>
                        <m:ctrlPr>
                          <a:rPr lang="en-US" sz="3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5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35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fr-FR" sz="35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fr-FR" sz="3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fr-FR" sz="3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k</m:t>
                        </m:r>
                        <m:f>
                          <m:fPr>
                            <m:ctrlPr>
                              <a:rPr lang="en-US" sz="35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35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fr-FR" sz="35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den>
                        </m:f>
                      </m:e>
                      <m:e>
                        <m:r>
                          <m:rPr>
                            <m:sty m:val="p"/>
                          </m:rPr>
                          <a:rPr lang="fr-FR" sz="3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k</m:t>
                        </m:r>
                        <m:r>
                          <a:rPr lang="fr-FR" sz="3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∈</m:t>
                        </m:r>
                        <m:r>
                          <a:rPr lang="fr-FR" sz="3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ℤ</m:t>
                        </m:r>
                      </m:e>
                    </m:d>
                  </m:oMath>
                </a14:m>
                <a:endParaRPr lang="en-US" sz="35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3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đó,</a:t>
                </a:r>
                <a:r>
                  <a:rPr lang="fr-FR" sz="3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3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nếu x thuộc tập xác định D thì – x cũng thuộc tập xác định D.</a:t>
                </a:r>
                <a:endParaRPr lang="en-US" sz="35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3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f</m:t>
                    </m:r>
                    <m:d>
                      <m:dPr>
                        <m:ctrlPr>
                          <a:rPr lang="en-US" sz="3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3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x</m:t>
                        </m:r>
                      </m:e>
                    </m:d>
                    <m:r>
                      <a:rPr lang="en-US" sz="3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3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35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35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</m:t>
                            </m:r>
                            <m:r>
                              <a:rPr lang="en-US" sz="35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35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x</m:t>
                            </m:r>
                          </m:e>
                        </m:d>
                      </m:e>
                    </m:func>
                    <m:r>
                      <a:rPr lang="en-US" sz="3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func>
                      <m:funcPr>
                        <m:ctrlPr>
                          <a:rPr lang="en-US" sz="3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tan</m:t>
                        </m:r>
                      </m:fName>
                      <m:e>
                        <m:d>
                          <m:dPr>
                            <m:ctrlPr>
                              <a:rPr lang="en-US" sz="35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35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</m:t>
                            </m:r>
                            <m:r>
                              <a:rPr lang="en-US" sz="35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35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x</m:t>
                            </m:r>
                          </m:e>
                        </m:d>
                      </m:e>
                    </m:func>
                    <m:r>
                      <a:rPr lang="en-US" sz="3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func>
                      <m:funcPr>
                        <m:ctrlPr>
                          <a:rPr lang="en-US" sz="3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3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3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x</m:t>
                        </m:r>
                      </m:e>
                    </m:func>
                    <m:r>
                      <a:rPr lang="en-US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func>
                      <m:funcPr>
                        <m:ctrlPr>
                          <a:rPr lang="en-US" sz="3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tan</m:t>
                        </m:r>
                      </m:fName>
                      <m:e>
                        <m:r>
                          <a:rPr lang="en-US" sz="3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3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x</m:t>
                        </m:r>
                      </m:e>
                    </m:func>
                    <m:r>
                      <a:rPr lang="fr-FR" sz="3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en-US" sz="3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35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35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fr-FR" sz="35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fr-FR" sz="35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x</m:t>
                            </m:r>
                          </m:e>
                        </m:func>
                        <m:r>
                          <a:rPr lang="fr-FR" sz="3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+</m:t>
                        </m:r>
                        <m:func>
                          <m:funcPr>
                            <m:ctrlPr>
                              <a:rPr lang="en-US" sz="35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35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fr-FR" sz="35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fr-FR" sz="35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x</m:t>
                            </m:r>
                          </m:e>
                        </m:func>
                      </m:e>
                    </m:d>
                    <m:r>
                      <a:rPr lang="fr-FR" sz="3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m:rPr>
                        <m:sty m:val="p"/>
                      </m:rPr>
                      <a:rPr lang="fr-FR" sz="3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f</m:t>
                    </m:r>
                    <m:d>
                      <m:dPr>
                        <m:ctrlPr>
                          <a:rPr lang="en-US" sz="3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FR" sz="3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x</m:t>
                        </m:r>
                      </m:e>
                    </m:d>
                    <m:r>
                      <a:rPr lang="fr-FR" sz="3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 ∀</m:t>
                    </m:r>
                    <m:r>
                      <m:rPr>
                        <m:sty m:val="p"/>
                      </m:rPr>
                      <a:rPr lang="fr-FR" sz="3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x</m:t>
                    </m:r>
                    <m:r>
                      <a:rPr lang="fr-FR" sz="3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∈</m:t>
                    </m:r>
                    <m:r>
                      <m:rPr>
                        <m:sty m:val="p"/>
                      </m:rPr>
                      <a:rPr lang="fr-FR" sz="3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D</m:t>
                    </m:r>
                  </m:oMath>
                </a14:m>
                <a:r>
                  <a:rPr lang="fr-FR" sz="3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5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3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y = sin 2x + tan 2x là hàm số lẻ.</a:t>
                </a:r>
                <a:endParaRPr lang="en-US" sz="35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518" y="3901587"/>
                <a:ext cx="18107482" cy="5966313"/>
              </a:xfrm>
              <a:prstGeom prst="rect">
                <a:avLst/>
              </a:prstGeom>
              <a:blipFill>
                <a:blip r:embed="rId8"/>
                <a:stretch>
                  <a:fillRect l="-1010" b="-1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493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6134" y="0"/>
            <a:ext cx="20380694" cy="1168094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103820" y="571500"/>
            <a:ext cx="41569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 nghĩa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utoShape 7"/>
          <p:cNvSpPr/>
          <p:nvPr/>
        </p:nvSpPr>
        <p:spPr>
          <a:xfrm>
            <a:off x="2372952" y="1943100"/>
            <a:ext cx="13629048" cy="6477001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8600" y="870148"/>
            <a:ext cx="1366386" cy="14340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863050" y="2151143"/>
                <a:ext cx="12486048" cy="59400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Char char="-"/>
                </a:pPr>
                <a:r>
                  <a:rPr lang="nl-NL" sz="40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Quy </a:t>
                </a:r>
                <a:r>
                  <a:rPr lang="nl-NL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tắc đặt tương ứng mỗi số thực x với số thực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nl-NL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được gọi là hàm số sin, kí hiệu là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𝑦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sin</m:t>
                        </m:r>
                      </m:fName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func>
                  </m:oMath>
                </a14:m>
                <a:r>
                  <a:rPr lang="nl-NL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0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Tập </a:t>
                </a:r>
                <a:r>
                  <a:rPr lang="nl-NL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xác định của hàm số sin là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nl-NL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Char char="-"/>
                </a:pPr>
                <a:r>
                  <a:rPr lang="nl-NL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Quy </a:t>
                </a:r>
                <a:r>
                  <a:rPr lang="nl-NL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tắc đặt tương ứng mỗi số thực x với số thực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cos</m:t>
                        </m:r>
                      </m:fName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func>
                  </m:oMath>
                </a14:m>
                <a:r>
                  <a:rPr lang="nl-NL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được gọi là hàm số côsin, kí hiệu là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𝑦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cos</m:t>
                        </m:r>
                      </m:fName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US" sz="40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0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Tập </a:t>
                </a:r>
                <a:r>
                  <a:rPr lang="nl-NL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xác định của hàm số côsin là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nl-NL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3050" y="2151143"/>
                <a:ext cx="12486048" cy="5940088"/>
              </a:xfrm>
              <a:prstGeom prst="rect">
                <a:avLst/>
              </a:prstGeom>
              <a:blipFill>
                <a:blip r:embed="rId4"/>
                <a:stretch>
                  <a:fillRect l="-1563" r="-1709" b="-4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065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26078">
            <a:off x="16471350" y="9136243"/>
            <a:ext cx="3633301" cy="341095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8609" y="342900"/>
            <a:ext cx="1245503" cy="1295400"/>
          </a:xfrm>
          <a:prstGeom prst="rect">
            <a:avLst/>
          </a:prstGeom>
        </p:spPr>
      </p:pic>
      <p:sp>
        <p:nvSpPr>
          <p:cNvPr id="22" name="Oval Callout 21"/>
          <p:cNvSpPr/>
          <p:nvPr/>
        </p:nvSpPr>
        <p:spPr>
          <a:xfrm>
            <a:off x="609600" y="511629"/>
            <a:ext cx="1577569" cy="821871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905000" y="1181100"/>
                <a:ext cx="16535400" cy="9109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7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Tập xác định của hàm số y = f(x) = cos x + sin</a:t>
                </a:r>
                <a:r>
                  <a:rPr lang="en-US" sz="3700" baseline="30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x là D = ℝ.</a:t>
                </a:r>
                <a:endParaRPr lang="en-US" sz="37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đó, nếu x thuộc tập xác định D thì – x cũng thuộc tập xác định D.</a:t>
                </a:r>
                <a:endParaRPr lang="en-US" sz="37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f</m:t>
                    </m:r>
                    <m:d>
                      <m:d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7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–</m:t>
                        </m:r>
                        <m:r>
                          <m:rPr>
                            <m:sty m:val="p"/>
                          </m:rPr>
                          <a:rPr lang="en-US" sz="37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x</m:t>
                        </m:r>
                      </m:e>
                    </m:d>
                    <m: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</m:t>
                    </m:r>
                    <m:r>
                      <m:rPr>
                        <m:sty m:val="p"/>
                      </m:rP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cos</m:t>
                    </m:r>
                    <m: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d>
                      <m:d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7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–</m:t>
                        </m:r>
                        <m:r>
                          <m:rPr>
                            <m:sty m:val="p"/>
                          </m:rPr>
                          <a:rPr lang="en-US" sz="37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x</m:t>
                        </m:r>
                      </m:e>
                    </m:d>
                    <m: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func>
                      <m:func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37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7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3700" baseline="30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37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(</m:t>
                        </m:r>
                        <m: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37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x</m:t>
                        </m:r>
                        <m:r>
                          <a:rPr lang="en-US" sz="37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)</m:t>
                        </m:r>
                      </m:e>
                    </m:func>
                    <m: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cos</m:t>
                    </m:r>
                    <m: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x</m:t>
                    </m:r>
                    <m: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 </m:t>
                    </m:r>
                    <m:sSup>
                      <m:sSup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7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37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– </m:t>
                            </m:r>
                            <m:r>
                              <m:rPr>
                                <m:sty m:val="p"/>
                              </m:rPr>
                              <a:rPr lang="en-US" sz="37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sin</m:t>
                            </m:r>
                            <m:r>
                              <a:rPr lang="en-US" sz="37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7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x</m:t>
                            </m:r>
                          </m:e>
                        </m:d>
                      </m:e>
                      <m:sup>
                        <m:r>
                          <a:rPr lang="en-US" sz="37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lang="en-US" sz="37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      </a:t>
                </a:r>
                <a14:m>
                  <m:oMath xmlns:m="http://schemas.openxmlformats.org/officeDocument/2006/math">
                    <m: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</m:t>
                    </m:r>
                    <m:r>
                      <m:rPr>
                        <m:sty m:val="p"/>
                      </m:rP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cos</m:t>
                    </m:r>
                    <m: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x</m:t>
                    </m:r>
                    <m: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func>
                      <m:func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37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7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3700" baseline="30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m:rPr>
                            <m:sty m:val="p"/>
                          </m:rPr>
                          <a:rPr lang="en-US" sz="37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x</m:t>
                        </m:r>
                      </m:e>
                    </m:func>
                    <m: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f</m:t>
                    </m:r>
                    <m: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x</m:t>
                    </m:r>
                    <m: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), ∀ </m:t>
                    </m:r>
                    <m:r>
                      <m:rPr>
                        <m:sty m:val="p"/>
                      </m:rP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x</m:t>
                    </m:r>
                    <m: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D</m:t>
                    </m:r>
                    <m: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</m:oMath>
                </a14:m>
                <a:endParaRPr lang="en-US" sz="37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y = cos x + sin</a:t>
                </a:r>
                <a:r>
                  <a:rPr lang="en-US" sz="3700" baseline="30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x là hàm số chẵn.</a:t>
                </a:r>
                <a:endParaRPr lang="en-US" sz="37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Tập xác định của hàm số y = f(x) = sin x cos 2x là D = ℝ.</a:t>
                </a:r>
                <a:endParaRPr lang="en-US" sz="37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đó, nếu x thuộc tập xác định D thì – x cũng thuộc tập xác định D.</a:t>
                </a:r>
                <a:endParaRPr lang="en-US" sz="37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f</m:t>
                    </m:r>
                    <m:d>
                      <m:d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7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–</m:t>
                        </m:r>
                        <m:r>
                          <m:rPr>
                            <m:sty m:val="p"/>
                          </m:rPr>
                          <a:rPr lang="en-US" sz="37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x</m:t>
                        </m:r>
                      </m:e>
                    </m:d>
                    <m: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sin</m:t>
                    </m:r>
                    <m: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d>
                      <m:d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7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–</m:t>
                        </m:r>
                        <m:r>
                          <m:rPr>
                            <m:sty m:val="p"/>
                          </m:rPr>
                          <a:rPr lang="en-US" sz="37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x</m:t>
                        </m:r>
                      </m:e>
                    </m:d>
                    <m: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 </m:t>
                    </m:r>
                    <m:r>
                      <m:rPr>
                        <m:sty m:val="p"/>
                      </m:rP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cos</m:t>
                    </m:r>
                    <m: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d>
                      <m:d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7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–2</m:t>
                        </m:r>
                        <m:r>
                          <m:rPr>
                            <m:sty m:val="p"/>
                          </m:rPr>
                          <a:rPr lang="en-US" sz="37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x</m:t>
                        </m:r>
                      </m:e>
                    </m:d>
                    <m: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–</m:t>
                    </m:r>
                    <m:r>
                      <m:rPr>
                        <m:sty m:val="p"/>
                      </m:rP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sin</m:t>
                    </m:r>
                    <m: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x</m:t>
                    </m:r>
                    <m: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cos</m:t>
                    </m:r>
                    <m: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2</m:t>
                    </m:r>
                    <m:r>
                      <m:rPr>
                        <m:sty m:val="p"/>
                      </m:rP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x</m:t>
                    </m:r>
                    <m: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–</m:t>
                    </m:r>
                    <m:r>
                      <m:rPr>
                        <m:sty m:val="p"/>
                      </m:rP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f</m:t>
                    </m:r>
                    <m: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x</m:t>
                    </m:r>
                    <m: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), ∀</m:t>
                    </m:r>
                    <m:r>
                      <m:rPr>
                        <m:sty m:val="p"/>
                      </m:rP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x</m:t>
                    </m:r>
                    <m: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D</m:t>
                    </m:r>
                  </m:oMath>
                </a14:m>
                <a:r>
                  <a:rPr lang="en-US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7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y = sin x cos 2x là hàm số lẻ.</a:t>
                </a:r>
                <a:endParaRPr lang="en-US" sz="37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1181100"/>
                <a:ext cx="16535400" cy="9109545"/>
              </a:xfrm>
              <a:prstGeom prst="rect">
                <a:avLst/>
              </a:prstGeom>
              <a:blipFill>
                <a:blip r:embed="rId4"/>
                <a:stretch>
                  <a:fillRect l="-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534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26078">
            <a:off x="16471350" y="9136243"/>
            <a:ext cx="3633301" cy="341095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8609" y="342900"/>
            <a:ext cx="1245503" cy="1295400"/>
          </a:xfrm>
          <a:prstGeom prst="rect">
            <a:avLst/>
          </a:prstGeom>
        </p:spPr>
      </p:pic>
      <p:sp>
        <p:nvSpPr>
          <p:cNvPr id="22" name="Oval Callout 21"/>
          <p:cNvSpPr/>
          <p:nvPr/>
        </p:nvSpPr>
        <p:spPr>
          <a:xfrm>
            <a:off x="609600" y="511629"/>
            <a:ext cx="1577569" cy="821871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066800" y="2134136"/>
                <a:ext cx="16535400" cy="62478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Tập xác định của hàm số y = f(x) = sin x + cos x là D = ℝ.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đó, nếu x thuộc tập xác định D thì – x cũng thuộc tập xác định D.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f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–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x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sin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–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x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 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cos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–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x</m:t>
                        </m:r>
                      </m:e>
                    </m:d>
                  </m:oMath>
                </a14:m>
                <a:endParaRPr lang="en-US" sz="4000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</a:endParaRPr>
              </a:p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n-US" sz="4000" smtClean="0">
                    <a:effectLst/>
                    <a:ea typeface="Calibri" panose="020F0502020204030204" pitchFamily="34" charset="0"/>
                  </a:rPr>
                  <a:t>                        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–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sin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cos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≠ –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f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).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y = sin x + cos x là hàm số không chẵn, không lẻ.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2134136"/>
                <a:ext cx="16535400" cy="6247864"/>
              </a:xfrm>
              <a:prstGeom prst="rect">
                <a:avLst/>
              </a:prstGeom>
              <a:blipFill>
                <a:blip r:embed="rId4"/>
                <a:stretch>
                  <a:fillRect l="-1290" b="-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521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46384"/>
            <a:ext cx="17983200" cy="100062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785483">
            <a:off x="15542773" y="204923"/>
            <a:ext cx="2128631" cy="31235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931" y="7393611"/>
            <a:ext cx="1828800" cy="216948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50332" y="1438007"/>
            <a:ext cx="5258188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3700">
                <a:solidFill>
                  <a:srgbClr val="000000"/>
                </a:solidFill>
                <a:latin typeface="OpenSans"/>
              </a:rPr>
              <a:t>Tìm tập giá trị của các hàm số sau</a:t>
            </a:r>
            <a:r>
              <a:rPr lang="en-US" sz="3700" smtClean="0">
                <a:solidFill>
                  <a:srgbClr val="000000"/>
                </a:solidFill>
                <a:latin typeface="OpenSans"/>
              </a:rPr>
              <a:t>:</a:t>
            </a:r>
            <a:endParaRPr kumimoji="0" lang="en-US" sz="3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29400" y="446258"/>
            <a:ext cx="5234125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2250"/>
              </a:lnSpc>
              <a:defRPr/>
            </a:pPr>
            <a:r>
              <a:rPr lang="en-US" sz="4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Bài </a:t>
            </a:r>
            <a:r>
              <a:rPr lang="en-US" sz="4000" b="1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1.16 </a:t>
            </a:r>
            <a:r>
              <a:rPr lang="en-US" sz="4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(SGK – </a:t>
            </a:r>
            <a:r>
              <a:rPr lang="en-US" sz="4000" b="1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tr30</a:t>
            </a:r>
            <a:r>
              <a:rPr lang="en-US" sz="4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lang="en-US" sz="40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04800" y="3269804"/>
            <a:ext cx="4987028" cy="2940496"/>
            <a:chOff x="2164269" y="2103777"/>
            <a:chExt cx="4987028" cy="29404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2209801" y="2103777"/>
                  <a:ext cx="4941496" cy="109921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7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37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 </m:t>
                        </m:r>
                        <m:r>
                          <m:rPr>
                            <m:sty m:val="p"/>
                          </m:rPr>
                          <a:rPr lang="fr-FR" sz="37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a:rPr lang="fr-FR" sz="37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=2</m:t>
                        </m:r>
                        <m:func>
                          <m:funcPr>
                            <m:ctrlPr>
                              <a:rPr lang="en-US" sz="37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37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37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fr-FR" sz="37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a:rPr lang="fr-FR" sz="37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7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fr-FR" sz="37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fr-FR" sz="37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  <m:r>
                          <a:rPr lang="fr-FR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37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37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9801" y="2103777"/>
                  <a:ext cx="4941496" cy="109921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2164269" y="4333629"/>
                  <a:ext cx="4675062" cy="7106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7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a:rPr lang="en-US" sz="37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m:rPr>
                          <m:sty m:val="p"/>
                        </m:rPr>
                        <a:rPr lang="fr-FR" sz="37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37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fr-FR" sz="37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37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m:rPr>
                                  <m:sty m:val="p"/>
                                </m:rPr>
                                <a:rPr lang="fr-FR" sz="37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</m:func>
                        </m:e>
                      </m:rad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37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a14:m>
                  <a:r>
                    <a:rPr lang="fr-FR" sz="37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endParaRPr lang="en-US" sz="37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4269" y="4333629"/>
                  <a:ext cx="4675062" cy="71064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6212239" y="2949414"/>
                <a:ext cx="12075761" cy="73375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36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fr-FR" sz="37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fr-FR" sz="37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có: </a:t>
                </a:r>
                <a14:m>
                  <m:oMath xmlns:m="http://schemas.openxmlformats.org/officeDocument/2006/math"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1≤</m:t>
                    </m:r>
                    <m:func>
                      <m:func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37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37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37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x</m:t>
                            </m:r>
                            <m:r>
                              <a:rPr lang="fr-FR" sz="37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7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fr-FR" sz="37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fr-FR" sz="37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≤1 </m:t>
                    </m:r>
                  </m:oMath>
                </a14:m>
                <a:r>
                  <a:rPr lang="fr-FR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 mọi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x</m:t>
                    </m:r>
                    <m: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∈</m:t>
                    </m:r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ℝ</m:t>
                    </m:r>
                  </m:oMath>
                </a14:m>
                <a:r>
                  <a:rPr lang="fr-FR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7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⟺</m:t>
                    </m:r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2≤2</m:t>
                    </m:r>
                    <m:func>
                      <m:func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37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37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37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x</m:t>
                            </m:r>
                            <m:r>
                              <a:rPr lang="fr-FR" sz="37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7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fr-FR" sz="37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fr-FR" sz="37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≤2</m:t>
                    </m:r>
                  </m:oMath>
                </a14:m>
                <a:r>
                  <a:rPr lang="fr-FR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với mọi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x</m:t>
                    </m:r>
                    <m: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∈</m:t>
                    </m:r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ℝ</m:t>
                    </m:r>
                  </m:oMath>
                </a14:m>
                <a:r>
                  <a:rPr lang="fr-FR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7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⟺</m:t>
                    </m:r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</m:t>
                    </m:r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1≤2</m:t>
                    </m:r>
                    <m:func>
                      <m:func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37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37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37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x</m:t>
                            </m:r>
                            <m:r>
                              <a:rPr lang="fr-FR" sz="37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7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fr-FR" sz="37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fr-FR" sz="37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1&lt;2</m:t>
                    </m:r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</m:t>
                    </m:r>
                  </m:oMath>
                </a14:m>
                <a:r>
                  <a:rPr lang="fr-FR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với mọi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x</m:t>
                    </m:r>
                    <m: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∈</m:t>
                    </m:r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ℝ</m:t>
                    </m:r>
                  </m:oMath>
                </a14:m>
                <a:r>
                  <a:rPr lang="fr-FR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7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⟺</m:t>
                    </m:r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3≤2</m:t>
                    </m:r>
                    <m:func>
                      <m:func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37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37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37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x</m:t>
                            </m:r>
                            <m:r>
                              <a:rPr lang="fr-FR" sz="37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7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fr-FR" sz="37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fr-FR" sz="37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1≤1</m:t>
                    </m:r>
                  </m:oMath>
                </a14:m>
                <a:r>
                  <a:rPr lang="fr-FR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với mọi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x</m:t>
                    </m:r>
                    <m: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∈</m:t>
                    </m:r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ℝ</m:t>
                    </m:r>
                  </m:oMath>
                </a14:m>
                <a:r>
                  <a:rPr lang="fr-FR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7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⟺</m:t>
                    </m:r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3≤</m:t>
                    </m:r>
                    <m:r>
                      <m:rPr>
                        <m:sty m:val="p"/>
                      </m:rP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y</m:t>
                    </m:r>
                    <m: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≤1</m:t>
                    </m:r>
                  </m:oMath>
                </a14:m>
                <a:r>
                  <a:rPr lang="fr-FR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với mọi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x</m:t>
                    </m:r>
                    <m: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∈</m:t>
                    </m:r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ℝ</m:t>
                    </m:r>
                  </m:oMath>
                </a14:m>
                <a:r>
                  <a:rPr lang="fr-FR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7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tập </a:t>
                </a:r>
                <a:r>
                  <a:rPr lang="fr-FR" sz="37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 trị </a:t>
                </a:r>
                <a:r>
                  <a:rPr lang="fr-FR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 hàm số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y</m:t>
                    </m:r>
                    <m: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=2</m:t>
                    </m:r>
                    <m:func>
                      <m:func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37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37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37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x</m:t>
                            </m:r>
                            <m:r>
                              <a:rPr lang="fr-FR" sz="37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7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fr-FR" sz="37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fr-FR" sz="37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</m:t>
                    </m:r>
                  </m:oMath>
                </a14:m>
                <a:r>
                  <a:rPr lang="fr-FR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[-</a:t>
                </a:r>
                <a:r>
                  <a:rPr lang="fr-FR" sz="37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3;1</a:t>
                </a:r>
                <a:r>
                  <a:rPr lang="fr-FR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].</a:t>
                </a:r>
                <a:endParaRPr lang="en-US" sz="37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2239" y="2949414"/>
                <a:ext cx="12075761" cy="7337586"/>
              </a:xfrm>
              <a:prstGeom prst="rect">
                <a:avLst/>
              </a:prstGeom>
              <a:blipFill>
                <a:blip r:embed="rId6"/>
                <a:stretch>
                  <a:fillRect l="-1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Connector 31"/>
          <p:cNvCxnSpPr/>
          <p:nvPr/>
        </p:nvCxnSpPr>
        <p:spPr>
          <a:xfrm>
            <a:off x="5715000" y="1714500"/>
            <a:ext cx="0" cy="84060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Callout 32"/>
          <p:cNvSpPr/>
          <p:nvPr/>
        </p:nvSpPr>
        <p:spPr>
          <a:xfrm>
            <a:off x="11125200" y="1842890"/>
            <a:ext cx="1751933" cy="9384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53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46384"/>
            <a:ext cx="17983200" cy="100062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785483">
            <a:off x="15542773" y="204923"/>
            <a:ext cx="2128631" cy="31235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931" y="7393611"/>
            <a:ext cx="1828800" cy="216948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50332" y="1438007"/>
            <a:ext cx="5258188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Tìm tập giá trị của các hàm số sau</a:t>
            </a:r>
            <a:r>
              <a:rPr kumimoji="0" lang="en-US" sz="3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:</a:t>
            </a:r>
            <a:endParaRPr kumimoji="0" lang="en-US" sz="3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29400" y="446258"/>
            <a:ext cx="5234125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1.16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(SGK –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tr30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Oval Callout 26"/>
          <p:cNvSpPr/>
          <p:nvPr/>
        </p:nvSpPr>
        <p:spPr>
          <a:xfrm>
            <a:off x="11125200" y="1842890"/>
            <a:ext cx="1751933" cy="9384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04800" y="3269804"/>
            <a:ext cx="4987028" cy="2940496"/>
            <a:chOff x="2164269" y="2103777"/>
            <a:chExt cx="4987028" cy="29404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2209801" y="2103777"/>
                  <a:ext cx="4941496" cy="109921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7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kumimoji="0" lang="en-US" sz="37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 </m:t>
                        </m:r>
                        <m:r>
                          <m:rPr>
                            <m:sty m:val="p"/>
                          </m:rPr>
                          <a:rPr kumimoji="0" lang="fr-FR" sz="37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a:rPr kumimoji="0" lang="fr-FR" sz="37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=2</m:t>
                        </m:r>
                        <m:func>
                          <m:funcPr>
                            <m:ctrlPr>
                              <a:rPr kumimoji="0" lang="en-US" sz="37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fr-FR" sz="37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37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kumimoji="0" lang="fr-FR" sz="37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a:rPr kumimoji="0" lang="fr-FR" sz="37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kumimoji="0" lang="en-US" sz="37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kumimoji="0" lang="fr-FR" sz="37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kumimoji="0" lang="fr-FR" sz="37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  <m:r>
                          <a:rPr kumimoji="0" lang="fr-FR" sz="37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fr-FR" sz="37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oMath>
                    </m:oMathPara>
                  </a14:m>
                  <a:endParaRPr kumimoji="0" lang="en-US" sz="37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9801" y="2103777"/>
                  <a:ext cx="4941496" cy="109921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2164269" y="4333629"/>
                  <a:ext cx="4675062" cy="7106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37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a:rPr kumimoji="0" lang="en-US" sz="37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m:rPr>
                          <m:sty m:val="p"/>
                        </m:rPr>
                        <a:rPr kumimoji="0" lang="fr-FR" sz="3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kumimoji="0" lang="fr-FR" sz="3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37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fr-FR" sz="37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kumimoji="0" lang="en-US" sz="37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fr-FR" sz="37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m:rPr>
                                  <m:sty m:val="p"/>
                                </m:rPr>
                                <a:rPr kumimoji="0" lang="fr-FR" sz="37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</m:func>
                        </m:e>
                      </m:rad>
                      <m:r>
                        <a:rPr kumimoji="0" lang="fr-FR" sz="37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fr-FR" sz="3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a14:m>
                  <a:r>
                    <a:rPr kumimoji="0" lang="fr-FR" sz="37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endParaRPr kumimoji="0" lang="en-US" sz="37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4269" y="4333629"/>
                  <a:ext cx="4675062" cy="71064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5943600" y="3299089"/>
                <a:ext cx="12029841" cy="64926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37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Vì </a:t>
                </a:r>
                <a14:m>
                  <m:oMath xmlns:m="http://schemas.openxmlformats.org/officeDocument/2006/math"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1≤</m:t>
                    </m:r>
                    <m:func>
                      <m:func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37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fr-FR" sz="37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x</m:t>
                        </m:r>
                      </m:e>
                    </m:func>
                    <m: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≤1</m:t>
                    </m:r>
                  </m:oMath>
                </a14:m>
                <a:r>
                  <a:rPr lang="fr-FR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với mọi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x</m:t>
                    </m:r>
                    <m: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∈</m:t>
                    </m:r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ℝ</m:t>
                    </m:r>
                  </m:oMath>
                </a14:m>
                <a:r>
                  <a:rPr lang="fr-FR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0≤1+</m:t>
                    </m:r>
                    <m:func>
                      <m:funcPr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37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fr-FR" sz="37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x</m:t>
                        </m:r>
                        <m:r>
                          <a:rPr lang="fr-FR" sz="37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≤2</m:t>
                        </m:r>
                      </m:e>
                    </m:func>
                  </m:oMath>
                </a14:m>
                <a:r>
                  <a:rPr lang="fr-FR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với mọi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x</m:t>
                    </m:r>
                    <m: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∈</m:t>
                    </m:r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ℝ</m:t>
                    </m:r>
                  </m:oMath>
                </a14:m>
                <a:r>
                  <a:rPr lang="fr-FR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7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đó, </a:t>
                </a:r>
                <a14:m>
                  <m:oMath xmlns:m="http://schemas.openxmlformats.org/officeDocument/2006/math">
                    <m: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0≤</m:t>
                    </m:r>
                    <m:rad>
                      <m:radPr>
                        <m:degHide m:val="on"/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a:rPr lang="fr-FR" sz="37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1+</m:t>
                        </m:r>
                        <m:func>
                          <m:funcPr>
                            <m:ctrlPr>
                              <a:rPr lang="en-US" sz="37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37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cos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fr-FR" sz="37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x</m:t>
                            </m:r>
                          </m:e>
                        </m:func>
                      </m:e>
                    </m:rad>
                    <m: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≤</m:t>
                    </m:r>
                    <m:rad>
                      <m:radPr>
                        <m:degHide m:val="on"/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a:rPr lang="fr-FR" sz="37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fr-FR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với mọi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x</m:t>
                    </m:r>
                    <m: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∈</m:t>
                    </m:r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ℝ</m:t>
                    </m:r>
                  </m:oMath>
                </a14:m>
                <a:r>
                  <a:rPr lang="fr-FR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7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2≤</m:t>
                    </m:r>
                    <m:rad>
                      <m:radPr>
                        <m:degHide m:val="on"/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a:rPr lang="fr-FR" sz="37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1+</m:t>
                        </m:r>
                        <m:func>
                          <m:funcPr>
                            <m:ctrlPr>
                              <a:rPr lang="en-US" sz="37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37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cos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fr-FR" sz="37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x</m:t>
                            </m:r>
                          </m:e>
                        </m:func>
                      </m:e>
                    </m:rad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2≤</m:t>
                    </m:r>
                    <m:rad>
                      <m:radPr>
                        <m:degHide m:val="on"/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a:rPr lang="fr-FR" sz="37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e>
                    </m:rad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</m:t>
                    </m:r>
                  </m:oMath>
                </a14:m>
                <a:r>
                  <a:rPr lang="fr-FR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với mọi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x</m:t>
                    </m:r>
                    <m: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∈</m:t>
                    </m:r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ℝ</m:t>
                    </m:r>
                  </m:oMath>
                </a14:m>
                <a:r>
                  <a:rPr lang="fr-FR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7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2≤</m:t>
                    </m:r>
                    <m:r>
                      <m:rPr>
                        <m:sty m:val="p"/>
                      </m:rP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y</m:t>
                    </m:r>
                    <m: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≤</m:t>
                    </m:r>
                    <m:rad>
                      <m:radPr>
                        <m:degHide m:val="on"/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a:rPr lang="fr-FR" sz="37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e>
                    </m:rad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</m:t>
                    </m:r>
                  </m:oMath>
                </a14:m>
                <a:r>
                  <a:rPr lang="fr-FR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với mọi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x</m:t>
                    </m:r>
                    <m: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∈</m:t>
                    </m:r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ℝ</m:t>
                    </m:r>
                  </m:oMath>
                </a14:m>
                <a:r>
                  <a:rPr lang="fr-FR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7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tập giá trị của hàm số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y</m:t>
                    </m:r>
                    <m: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a:rPr lang="fr-FR" sz="37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1+</m:t>
                        </m:r>
                        <m:func>
                          <m:funcPr>
                            <m:ctrlPr>
                              <a:rPr lang="en-US" sz="37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37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cos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fr-FR" sz="37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x</m:t>
                            </m:r>
                          </m:e>
                        </m:func>
                      </m:e>
                    </m:rad>
                    <m:r>
                      <a:rPr lang="fr-FR" sz="37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fr-FR" sz="37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</m:t>
                    </m:r>
                  </m:oMath>
                </a14:m>
                <a:r>
                  <a:rPr lang="fr-FR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fr-FR" sz="37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2;</m:t>
                        </m:r>
                        <m:rad>
                          <m:radPr>
                            <m:degHide m:val="on"/>
                            <m:ctrlPr>
                              <a:rPr lang="en-US" sz="37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37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e>
                        </m:rad>
                        <m:r>
                          <a:rPr lang="fr-FR" sz="37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fr-FR" sz="37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fr-FR" sz="37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7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3299089"/>
                <a:ext cx="12029841" cy="6492611"/>
              </a:xfrm>
              <a:prstGeom prst="rect">
                <a:avLst/>
              </a:prstGeom>
              <a:blipFill>
                <a:blip r:embed="rId6"/>
                <a:stretch>
                  <a:fillRect l="-1571" b="-1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Connector 31"/>
          <p:cNvCxnSpPr/>
          <p:nvPr/>
        </p:nvCxnSpPr>
        <p:spPr>
          <a:xfrm>
            <a:off x="5715000" y="1714500"/>
            <a:ext cx="0" cy="84060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94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2558" y="174458"/>
            <a:ext cx="17907000" cy="9947824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6711067" y="461763"/>
            <a:ext cx="1305116" cy="123615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75413">
            <a:off x="17041091" y="8816850"/>
            <a:ext cx="2063888" cy="198168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19224" y="723900"/>
            <a:ext cx="5234125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2250"/>
              </a:lnSpc>
              <a:defRPr/>
            </a:pPr>
            <a:r>
              <a:rPr lang="en-US" sz="4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Bài </a:t>
            </a:r>
            <a:r>
              <a:rPr lang="en-US" sz="4000" b="1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1.17 </a:t>
            </a:r>
            <a:r>
              <a:rPr lang="en-US" sz="4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(SGK – </a:t>
            </a:r>
            <a:r>
              <a:rPr lang="en-US" sz="4000" b="1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tr30</a:t>
            </a:r>
            <a:r>
              <a:rPr lang="en-US" sz="4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lang="en-US" sz="40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23234" y="1483730"/>
                <a:ext cx="17449800" cy="7484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Từ đồ thị của hàm số </a:t>
                </a:r>
                <a14:m>
                  <m:oMath xmlns:m="http://schemas.openxmlformats.org/officeDocument/2006/math">
                    <m:r>
                      <a:rPr lang="en-US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𝑡𝑎𝑛𝑥</m:t>
                    </m:r>
                  </m:oMath>
                </a14:m>
                <a:r>
                  <a:rPr lang="en-US" sz="38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hãy tìm các giá trị </a:t>
                </a:r>
                <a14:m>
                  <m:oMath xmlns:m="http://schemas.openxmlformats.org/officeDocument/2006/math">
                    <m:r>
                      <a:rPr lang="en-US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sao cho</a:t>
                </a:r>
                <a14:m>
                  <m:oMath xmlns:m="http://schemas.openxmlformats.org/officeDocument/2006/math">
                    <m:r>
                      <a:rPr lang="en-US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𝑡𝑎𝑛𝑥</m:t>
                    </m:r>
                    <m:r>
                      <a:rPr lang="en-US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en-US" sz="38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234" y="1483730"/>
                <a:ext cx="17449800" cy="748475"/>
              </a:xfrm>
              <a:prstGeom prst="rect">
                <a:avLst/>
              </a:prstGeom>
              <a:blipFill>
                <a:blip r:embed="rId4"/>
                <a:stretch>
                  <a:fillRect l="-1153" t="-3252" b="-325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Callout 16"/>
          <p:cNvSpPr/>
          <p:nvPr/>
        </p:nvSpPr>
        <p:spPr>
          <a:xfrm>
            <a:off x="3124200" y="2638307"/>
            <a:ext cx="1600200" cy="86753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87139" y="7100040"/>
                <a:ext cx="17068800" cy="2615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38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</a:t>
                </a:r>
                <a:r>
                  <a:rPr lang="en-US" sz="38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 tan x = 0 khi hàm số y = tan x nhận giá trị bằng 0 ứng với các điểm x mà đồ thị giao với trục hoành. Từ đồ thị ở hình trên ta suy ra y = 0 hay tan x = 0 khi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x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kπ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k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∈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3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139" y="7100040"/>
                <a:ext cx="17068800" cy="2615460"/>
              </a:xfrm>
              <a:prstGeom prst="rect">
                <a:avLst/>
              </a:prstGeom>
              <a:blipFill>
                <a:blip r:embed="rId5"/>
                <a:stretch>
                  <a:fillRect l="-1179" r="-1179" b="-8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566" y="3019307"/>
            <a:ext cx="7327234" cy="40457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7139" y="3940553"/>
            <a:ext cx="8650015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fr-FR" sz="38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 có đồ thị của hàm số y = tan x như hình </a:t>
            </a:r>
            <a:r>
              <a:rPr lang="fr-FR" sz="38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vẽ:</a:t>
            </a:r>
            <a:endParaRPr lang="en-US" sz="380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38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9182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  <p:bldP spid="17" grpId="0" animBg="1"/>
      <p:bldP spid="6" grpId="0"/>
      <p:bldP spid="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90799" y="1409700"/>
            <a:ext cx="12953999" cy="3794789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32" name="Rectangle 31"/>
          <p:cNvSpPr/>
          <p:nvPr/>
        </p:nvSpPr>
        <p:spPr>
          <a:xfrm>
            <a:off x="3190541" y="2240286"/>
            <a:ext cx="11658601" cy="1508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7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kumimoji="0" lang="nl-NL" sz="70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DỤNG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732" y="5971711"/>
            <a:ext cx="1987468" cy="388958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05638" y="642478"/>
            <a:ext cx="1761487" cy="19396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7726" y="1075574"/>
            <a:ext cx="1245503" cy="1295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68600" y="5884070"/>
            <a:ext cx="1485902" cy="15454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558140" y="7124700"/>
            <a:ext cx="1789095" cy="17175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316688" y="8648700"/>
            <a:ext cx="959185" cy="92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55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1040408" y="-2480398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685800" y="723900"/>
            <a:ext cx="16987426" cy="89154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51439" y="796279"/>
            <a:ext cx="1066800" cy="123348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6036" y="8240978"/>
            <a:ext cx="1385759" cy="1604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402448" flipH="1">
            <a:off x="15571323" y="7850170"/>
            <a:ext cx="2218087" cy="20096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49104" y="1547645"/>
            <a:ext cx="5234125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2250"/>
              </a:lnSpc>
              <a:defRPr/>
            </a:pPr>
            <a:r>
              <a:rPr lang="en-US" sz="4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Bài </a:t>
            </a:r>
            <a:r>
              <a:rPr lang="en-US" sz="4000" b="1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1.18 </a:t>
            </a:r>
            <a:r>
              <a:rPr lang="en-US" sz="4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(SGK – tr30)</a:t>
            </a:r>
            <a:endParaRPr lang="en-US" sz="40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1"/>
              <p:cNvSpPr>
                <a:spLocks noChangeArrowheads="1"/>
              </p:cNvSpPr>
              <p:nvPr/>
            </p:nvSpPr>
            <p:spPr bwMode="auto">
              <a:xfrm>
                <a:off x="1170751" y="2379407"/>
                <a:ext cx="16017523" cy="54087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just">
                  <a:lnSpc>
                    <a:spcPct val="150000"/>
                  </a:lnSpc>
                </a:pPr>
                <a:r>
                  <a:rPr kumimoji="0" lang="en-US" altLang="en-US" sz="3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Sans"/>
                  </a:rPr>
                  <a:t>Giả sử khi một cơn sóng biến đi qua một cái cọc ở ngoài khơi, chiều cao của nước được mô hình hóa bởi hàm số </a:t>
                </a:r>
                <a14:m>
                  <m:oMath xmlns:m="http://schemas.openxmlformats.org/officeDocument/2006/math">
                    <m:r>
                      <a:rPr kumimoji="0" lang="en-US" altLang="en-US" sz="37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th-I"/>
                      </a:rPr>
                      <m:t>h</m:t>
                    </m:r>
                    <m:r>
                      <a:rPr kumimoji="0" lang="en-US" altLang="en-US" sz="37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in-R"/>
                      </a:rPr>
                      <m:t>(</m:t>
                    </m:r>
                    <m:r>
                      <a:rPr kumimoji="0" lang="en-US" altLang="en-US" sz="37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th-I"/>
                      </a:rPr>
                      <m:t>𝑡</m:t>
                    </m:r>
                    <m:r>
                      <a:rPr kumimoji="0" lang="en-US" altLang="en-US" sz="37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in-R"/>
                      </a:rPr>
                      <m:t>)=90</m:t>
                    </m:r>
                    <m:r>
                      <m:rPr>
                        <m:sty m:val="p"/>
                      </m:rPr>
                      <a:rPr kumimoji="0" lang="en-US" altLang="en-US" sz="37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in-R"/>
                      </a:rPr>
                      <m:t>cos</m:t>
                    </m:r>
                    <m:r>
                      <a:rPr kumimoji="0" lang="en-US" altLang="en-US" sz="37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in-R"/>
                      </a:rPr>
                      <m:t>⁡(</m:t>
                    </m:r>
                    <m:f>
                      <m:fPr>
                        <m:ctrlPr>
                          <a:rPr kumimoji="0" lang="en-US" altLang="en-US" sz="37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3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JXc-TeX-math-I"/>
                          </a:rPr>
                          <m:t>𝜋</m:t>
                        </m:r>
                      </m:num>
                      <m:den>
                        <m:r>
                          <a:rPr kumimoji="0" lang="en-US" altLang="en-US" sz="37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kumimoji="0" lang="en-US" altLang="en-US" sz="37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th-I"/>
                      </a:rPr>
                      <m:t>𝑡</m:t>
                    </m:r>
                    <m:r>
                      <a:rPr kumimoji="0" lang="en-US" altLang="en-US" sz="37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size1-R"/>
                      </a:rPr>
                      <m:t>)</m:t>
                    </m:r>
                    <m:r>
                      <a:rPr lang="en-US" alt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JXc-TeX-size1-R"/>
                      </a:rPr>
                      <m:t>, </m:t>
                    </m:r>
                  </m:oMath>
                </a14:m>
                <a:r>
                  <a:rPr kumimoji="0" lang="en-US" altLang="en-US" sz="3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Sans"/>
                  </a:rPr>
                  <a:t>trong đó </a:t>
                </a:r>
                <a14:m>
                  <m:oMath xmlns:m="http://schemas.openxmlformats.org/officeDocument/2006/math">
                    <m:r>
                      <a:rPr kumimoji="0" lang="en-US" altLang="en-US" sz="37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OpenSans"/>
                      </a:rPr>
                      <m:t>h</m:t>
                    </m:r>
                    <m:r>
                      <a:rPr kumimoji="0" lang="en-US" altLang="en-US" sz="37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OpenSans"/>
                      </a:rPr>
                      <m:t>(</m:t>
                    </m:r>
                    <m:r>
                      <a:rPr kumimoji="0" lang="en-US" altLang="en-US" sz="37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OpenSans"/>
                      </a:rPr>
                      <m:t>𝑡</m:t>
                    </m:r>
                    <m:r>
                      <a:rPr kumimoji="0" lang="en-US" altLang="en-US" sz="37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OpenSans"/>
                      </a:rPr>
                      <m:t>)</m:t>
                    </m:r>
                  </m:oMath>
                </a14:m>
                <a:r>
                  <a:rPr kumimoji="0" lang="en-US" altLang="en-US" sz="3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Sans"/>
                  </a:rPr>
                  <a:t> là độ cao tính bằng centimet trên mực nước biển trung bình tại thời điểm </a:t>
                </a:r>
                <a14:m>
                  <m:oMath xmlns:m="http://schemas.openxmlformats.org/officeDocument/2006/math">
                    <m:r>
                      <a:rPr kumimoji="0" lang="en-US" altLang="en-US" sz="37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OpenSans"/>
                      </a:rPr>
                      <m:t>𝑡</m:t>
                    </m:r>
                  </m:oMath>
                </a14:m>
                <a:r>
                  <a:rPr kumimoji="0" lang="en-US" altLang="en-US" sz="3700" b="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Sans"/>
                  </a:rPr>
                  <a:t> </a:t>
                </a:r>
                <a:r>
                  <a:rPr kumimoji="0" lang="en-US" altLang="en-US" sz="3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Sans"/>
                  </a:rPr>
                  <a:t>giây.</a:t>
                </a:r>
                <a:endParaRPr kumimoji="0" lang="en-US" altLang="en-US" sz="37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Sans"/>
                  </a:rPr>
                  <a:t>a) Tìm chu kì của sóng.</a:t>
                </a:r>
                <a:endParaRPr kumimoji="0" lang="en-US" altLang="en-US" sz="37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Sans"/>
                  </a:rPr>
                  <a:t>b) Tìm chiều cao của sóng, tức là khoảng cách theo phương thẳng đứng giữa đáy và đỉnh của sóng.</a:t>
                </a:r>
              </a:p>
            </p:txBody>
          </p:sp>
        </mc:Choice>
        <mc:Fallback xmlns="">
          <p:sp>
            <p:nvSpPr>
              <p:cNvPr id="4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0751" y="2379407"/>
                <a:ext cx="16017523" cy="5408725"/>
              </a:xfrm>
              <a:prstGeom prst="rect">
                <a:avLst/>
              </a:prstGeom>
              <a:blipFill>
                <a:blip r:embed="rId12"/>
                <a:stretch>
                  <a:fillRect l="-1750" r="-1750" b="-270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327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1040408" y="-2480398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685800" y="723900"/>
            <a:ext cx="16987426" cy="89154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51439" y="796279"/>
            <a:ext cx="1066800" cy="123348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6036" y="8240978"/>
            <a:ext cx="1385759" cy="1604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402448" flipH="1">
            <a:off x="15571323" y="7850170"/>
            <a:ext cx="2218087" cy="2009676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8324627" y="1396405"/>
            <a:ext cx="1709772" cy="100881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736528" y="2552981"/>
                <a:ext cx="15179872" cy="58671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Chu kì của sóng là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T</m:t>
                    </m:r>
                    <m:r>
                      <a:rPr lang="fr-FR" sz="4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fr-FR" sz="4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fr-FR" sz="4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10</m:t>
                            </m:r>
                          </m:den>
                        </m:f>
                      </m:den>
                    </m:f>
                    <m:r>
                      <a:rPr lang="fr-FR" sz="4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=20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(giây).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b) Chiều cao của sóng tức là chiều cao của nước đạt được trong một chu kì dao động.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h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20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=90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sz="4000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sz="4000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10</m:t>
                                </m:r>
                              </m:den>
                            </m:f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.20</m:t>
                            </m:r>
                          </m:e>
                        </m:d>
                      </m:e>
                    </m:func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=90 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(cm).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 chiều cao của sóng là 90 cm.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6528" y="2552981"/>
                <a:ext cx="15179872" cy="5867119"/>
              </a:xfrm>
              <a:prstGeom prst="rect">
                <a:avLst/>
              </a:prstGeom>
              <a:blipFill>
                <a:blip r:embed="rId12"/>
                <a:stretch>
                  <a:fillRect l="-1446" b="-1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544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26078">
            <a:off x="16471349" y="7765572"/>
            <a:ext cx="3633301" cy="3410958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8237569" y="2628900"/>
            <a:ext cx="1516031" cy="806687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87348" y="254304"/>
            <a:ext cx="1600200" cy="15364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0325" y="-415369"/>
            <a:ext cx="1754446" cy="1684568"/>
          </a:xfrm>
          <a:prstGeom prst="rect">
            <a:avLst/>
          </a:prstGeom>
        </p:spPr>
      </p:pic>
      <p:grpSp>
        <p:nvGrpSpPr>
          <p:cNvPr id="16" name="Google Shape;1077;p62"/>
          <p:cNvGrpSpPr/>
          <p:nvPr/>
        </p:nvGrpSpPr>
        <p:grpSpPr>
          <a:xfrm>
            <a:off x="0" y="694599"/>
            <a:ext cx="5279269" cy="1489366"/>
            <a:chOff x="2946425" y="3564315"/>
            <a:chExt cx="5279269" cy="1489366"/>
          </a:xfrm>
        </p:grpSpPr>
        <p:sp>
          <p:nvSpPr>
            <p:cNvPr id="17" name="Google Shape;1078;p62"/>
            <p:cNvSpPr/>
            <p:nvPr/>
          </p:nvSpPr>
          <p:spPr>
            <a:xfrm rot="10800000">
              <a:off x="3375549" y="3564315"/>
              <a:ext cx="4447675" cy="1489366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Google Shape;1079;p62"/>
            <p:cNvSpPr txBox="1"/>
            <p:nvPr/>
          </p:nvSpPr>
          <p:spPr>
            <a:xfrm>
              <a:off x="2946425" y="4063076"/>
              <a:ext cx="5279269" cy="5663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kumimoji="0" lang="en-US" sz="4000" b="1" i="0" u="none" strike="noStrike" kern="1200" cap="none" spc="0" normalizeH="0" noProof="0" smtClean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TẬP THÊM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373E5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251195" y="500366"/>
                <a:ext cx="10439400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3600" b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Bài 1: </a:t>
                </a:r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Tìm giá trị lớn nhất và giá trị nhỏ nhất của</a:t>
                </a:r>
                <a:r>
                  <a:rPr lang="en-US" sz="36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f</m:t>
                      </m:r>
                      <m:d>
                        <m:d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6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x</m:t>
                          </m:r>
                        </m:e>
                      </m:d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=3</m:t>
                      </m:r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6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36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m:rPr>
                              <m:sty m:val="p"/>
                            </m:rPr>
                            <a:rPr lang="en-US" sz="36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x</m:t>
                          </m:r>
                        </m:e>
                      </m:fun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+5</m:t>
                      </m:r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6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sz="36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m:rPr>
                              <m:sty m:val="p"/>
                            </m:rPr>
                            <a:rPr lang="en-US" sz="36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x</m:t>
                          </m:r>
                        </m:e>
                      </m:func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4</m:t>
                      </m:r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6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36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x</m:t>
                          </m:r>
                        </m:e>
                      </m:func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en-US" sz="36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1195" y="500366"/>
                <a:ext cx="10439400" cy="1754326"/>
              </a:xfrm>
              <a:prstGeom prst="rect">
                <a:avLst/>
              </a:prstGeom>
              <a:blipFill>
                <a:blip r:embed="rId6"/>
                <a:stretch>
                  <a:fillRect l="-17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09600" y="3716062"/>
                <a:ext cx="17830800" cy="60756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f</m:t>
                      </m:r>
                      <m:d>
                        <m:d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6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x</m:t>
                          </m:r>
                        </m:e>
                      </m:d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=3</m:t>
                      </m:r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6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36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m:rPr>
                              <m:sty m:val="p"/>
                            </m:rPr>
                            <a:rPr lang="en-US" sz="36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x</m:t>
                          </m:r>
                        </m:e>
                      </m:fun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+5</m:t>
                      </m:r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6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sz="36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m:rPr>
                              <m:sty m:val="p"/>
                            </m:rPr>
                            <a:rPr lang="en-US" sz="36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x</m:t>
                          </m:r>
                        </m:e>
                      </m:func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4</m:t>
                      </m:r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6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36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x</m:t>
                          </m:r>
                        </m:e>
                      </m:func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600" b="0" i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d>
                        <m:d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sz="36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m:rPr>
                                  <m:sty m:val="p"/>
                                </m:rPr>
                                <a:rPr lang="en-US" sz="36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x</m:t>
                              </m:r>
                            </m:e>
                          </m:func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cos</m:t>
                                  </m:r>
                                </m:e>
                                <m:sup>
                                  <m:r>
                                    <a:rPr lang="en-US" sz="36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m:rPr>
                                  <m:sty m:val="p"/>
                                </m:rPr>
                                <a:rPr lang="en-US" sz="36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x</m:t>
                              </m:r>
                            </m:e>
                          </m:func>
                        </m:e>
                      </m:d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+2</m:t>
                      </m:r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6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sz="36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m:rPr>
                              <m:sty m:val="p"/>
                            </m:rPr>
                            <a:rPr lang="en-US" sz="36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x</m:t>
                          </m:r>
                        </m:e>
                      </m:func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4</m:t>
                      </m:r>
                      <m:d>
                        <m:d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cos</m:t>
                                  </m:r>
                                </m:e>
                                <m:sup>
                                  <m:r>
                                    <a:rPr lang="en-US" sz="36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m:rPr>
                                  <m:sty m:val="p"/>
                                </m:rPr>
                                <a:rPr lang="en-US" sz="36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x</m:t>
                              </m:r>
                            </m:e>
                          </m:func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en-US" sz="36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d>
                        <m:d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sz="36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m:rPr>
                                  <m:sty m:val="p"/>
                                </m:rPr>
                                <a:rPr lang="en-US" sz="36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x</m:t>
                              </m:r>
                            </m:e>
                          </m:func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cos</m:t>
                                  </m:r>
                                </m:e>
                                <m:sup>
                                  <m:r>
                                    <a:rPr lang="en-US" sz="36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m:rPr>
                                  <m:sty m:val="p"/>
                                </m:rPr>
                                <a:rPr lang="en-US" sz="36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x</m:t>
                              </m:r>
                            </m:e>
                          </m:func>
                        </m:e>
                      </m:d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+2</m:t>
                      </m:r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6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sz="36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m:rPr>
                              <m:sty m:val="p"/>
                            </m:rPr>
                            <a:rPr lang="en-US" sz="36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x</m:t>
                          </m:r>
                        </m:e>
                      </m:func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4</m:t>
                      </m:r>
                      <m:d>
                        <m:d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cos</m:t>
                                  </m:r>
                                </m:e>
                                <m:sup>
                                  <m:r>
                                    <a:rPr lang="en-US" sz="36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m:rPr>
                                  <m:sty m:val="p"/>
                                </m:rPr>
                                <a:rPr lang="en-US" sz="36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x</m:t>
                              </m:r>
                            </m:e>
                          </m:func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600" b="0" i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5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6</m:t>
                      </m:r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6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sz="36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m:rPr>
                              <m:sty m:val="p"/>
                            </m:rPr>
                            <a:rPr lang="en-US" sz="36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x</m:t>
                          </m:r>
                        </m:e>
                      </m:func>
                    </m:oMath>
                  </m:oMathPara>
                </a14:m>
                <a:endParaRPr lang="en-US" sz="36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0≤</m:t>
                    </m:r>
                    <m:func>
                      <m:fun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x</m:t>
                        </m:r>
                      </m:e>
                    </m:func>
                    <m: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≤1</m:t>
                    </m:r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5≥</m:t>
                    </m:r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f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x</m:t>
                        </m:r>
                      </m:e>
                    </m:d>
                    <m: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=5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</m:t>
                    </m:r>
                    <m:func>
                      <m:fun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x</m:t>
                        </m:r>
                      </m:e>
                    </m:func>
                    <m: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≥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36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f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x</m:t>
                        </m:r>
                      </m:e>
                    </m:d>
                    <m: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=5</m:t>
                    </m:r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x</m:t>
                        </m:r>
                      </m:e>
                    </m:func>
                    <m: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luôn tồn tại x thỏa mãn, chẳng hạn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x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6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f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x</m:t>
                        </m:r>
                      </m:e>
                    </m:d>
                    <m: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x</m:t>
                        </m:r>
                      </m:e>
                    </m:func>
                    <m: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luôn tồn tại x thỏa mãn, chẳng hạn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x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36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max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f</m:t>
                        </m:r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x</m:t>
                        </m:r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=5</m:t>
                    </m:r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min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f</m:t>
                        </m:r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x</m:t>
                        </m:r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36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716062"/>
                <a:ext cx="17830800" cy="6075638"/>
              </a:xfrm>
              <a:prstGeom prst="rect">
                <a:avLst/>
              </a:prstGeom>
              <a:blipFill>
                <a:blip r:embed="rId7"/>
                <a:stretch>
                  <a:fillRect l="-1026" b="-2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519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26078">
            <a:off x="16471349" y="7765572"/>
            <a:ext cx="3633301" cy="3410958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8313769" y="2552700"/>
            <a:ext cx="1516031" cy="806687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87348" y="254304"/>
            <a:ext cx="1600200" cy="15364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0325" y="-415369"/>
            <a:ext cx="1754446" cy="1684568"/>
          </a:xfrm>
          <a:prstGeom prst="rect">
            <a:avLst/>
          </a:prstGeom>
        </p:spPr>
      </p:pic>
      <p:grpSp>
        <p:nvGrpSpPr>
          <p:cNvPr id="16" name="Google Shape;1077;p62"/>
          <p:cNvGrpSpPr/>
          <p:nvPr/>
        </p:nvGrpSpPr>
        <p:grpSpPr>
          <a:xfrm>
            <a:off x="-69595" y="536662"/>
            <a:ext cx="5279269" cy="1489366"/>
            <a:chOff x="2946425" y="3564315"/>
            <a:chExt cx="5279269" cy="1489366"/>
          </a:xfrm>
        </p:grpSpPr>
        <p:sp>
          <p:nvSpPr>
            <p:cNvPr id="17" name="Google Shape;1078;p62"/>
            <p:cNvSpPr/>
            <p:nvPr/>
          </p:nvSpPr>
          <p:spPr>
            <a:xfrm rot="10800000">
              <a:off x="3375549" y="3564315"/>
              <a:ext cx="4447675" cy="1489366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Google Shape;1079;p62"/>
            <p:cNvSpPr txBox="1"/>
            <p:nvPr/>
          </p:nvSpPr>
          <p:spPr>
            <a:xfrm>
              <a:off x="2946425" y="4063076"/>
              <a:ext cx="5279269" cy="5663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BÀI TẬP THÊM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373E5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181600" y="342429"/>
                <a:ext cx="10439400" cy="20578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3600" b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Bài 2: </a:t>
                </a:r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Tìm giá trị lớn nhất và giá trị nhỏ nhất của </a:t>
                </a:r>
              </a:p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f(x) = sin</a:t>
                </a:r>
                <a:r>
                  <a:rPr lang="en-US" sz="3600" baseline="30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6</a:t>
                </a:r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 + cos</a:t>
                </a:r>
                <a:r>
                  <a:rPr lang="en-US" sz="3600" baseline="30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6</a:t>
                </a:r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 + 2, </a:t>
                </a:r>
                <a:r>
                  <a:rPr lang="en-US" sz="360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∀</a:t>
                </a:r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 </a:t>
                </a:r>
                <a:r>
                  <a:rPr lang="en-US" sz="360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∈</a:t>
                </a:r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36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342429"/>
                <a:ext cx="10439400" cy="2057871"/>
              </a:xfrm>
              <a:prstGeom prst="rect">
                <a:avLst/>
              </a:prstGeom>
              <a:blipFill>
                <a:blip r:embed="rId6"/>
                <a:stretch>
                  <a:fillRect l="-1751" b="-3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57200" y="3390900"/>
                <a:ext cx="17830800" cy="68321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36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f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x</m:t>
                        </m:r>
                      </m:e>
                    </m:d>
                    <m: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6</m:t>
                            </m:r>
                          </m:sup>
                        </m:sSup>
                      </m:fName>
                      <m:e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x</m:t>
                        </m:r>
                      </m:e>
                    </m:func>
                    <m: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func>
                      <m:fun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6</m:t>
                            </m:r>
                          </m:sup>
                        </m:sSup>
                      </m:fName>
                      <m:e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x</m:t>
                        </m:r>
                      </m:e>
                    </m:func>
                    <m: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+2</m:t>
                    </m:r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sz="3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36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en-US" sz="36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m:rPr>
                                <m:sty m:val="p"/>
                              </m:rP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x</m:t>
                            </m:r>
                          </m:e>
                        </m:func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sz="3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36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cos</m:t>
                                </m:r>
                              </m:e>
                              <m:sup>
                                <m:r>
                                  <a:rPr lang="en-US" sz="36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m:rPr>
                                <m:sty m:val="p"/>
                              </m:rP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x</m:t>
                            </m:r>
                          </m:e>
                        </m:func>
                      </m:e>
                    </m:d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func>
                      <m:fun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x</m:t>
                        </m:r>
                      </m:e>
                    </m:func>
                    <m:func>
                      <m:fun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x</m:t>
                        </m:r>
                      </m:e>
                    </m:func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sz="3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36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en-US" sz="36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m:rPr>
                                <m:sty m:val="p"/>
                              </m:rP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x</m:t>
                            </m:r>
                          </m:e>
                        </m:func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sz="3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36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cos</m:t>
                                </m:r>
                              </m:e>
                              <m:sup>
                                <m:r>
                                  <a:rPr lang="en-US" sz="36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m:rPr>
                                <m:sty m:val="p"/>
                              </m:rP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x</m:t>
                            </m:r>
                          </m:e>
                        </m:func>
                      </m:e>
                    </m:d>
                    <m: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+2 </m:t>
                    </m:r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</a:t>
                </a: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=1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den>
                    </m:f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  <m:func>
                              <m:funcPr>
                                <m:ctrlPr>
                                  <a:rPr lang="en-US" sz="3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6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m:rPr>
                                    <m:sty m:val="p"/>
                                  </m:rPr>
                                  <a:rPr lang="en-US" sz="36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x</m:t>
                                </m:r>
                              </m:e>
                            </m:func>
                            <m:func>
                              <m:funcPr>
                                <m:ctrlPr>
                                  <a:rPr lang="en-US" sz="3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6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m:rPr>
                                    <m:sty m:val="p"/>
                                  </m:rPr>
                                  <a:rPr lang="en-US" sz="36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x</m:t>
                                </m:r>
                              </m:e>
                            </m:func>
                          </m:e>
                        </m:d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+2</m:t>
                    </m:r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=3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den>
                    </m:f>
                    <m:func>
                      <m:fun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x</m:t>
                        </m:r>
                      </m:e>
                    </m:func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36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0≤</m:t>
                    </m:r>
                    <m:func>
                      <m:fun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x</m:t>
                        </m:r>
                      </m:e>
                    </m:func>
                    <m: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≤1</m:t>
                    </m:r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3≥</m:t>
                    </m:r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f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x</m:t>
                        </m:r>
                      </m:e>
                    </m:d>
                    <m: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≥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6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f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x</m:t>
                        </m:r>
                      </m:e>
                    </m:d>
                    <m: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x</m:t>
                        </m:r>
                      </m:e>
                    </m:func>
                    <m: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=0⇔</m:t>
                    </m:r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x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=±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hoặc x = 0 (do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x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f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x</m:t>
                        </m:r>
                      </m:e>
                    </m:d>
                    <m: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x</m:t>
                        </m:r>
                      </m:e>
                    </m:func>
                    <m: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=1⇔</m:t>
                    </m:r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x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=±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do</m:t>
                        </m:r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x</m:t>
                        </m:r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∈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sz="36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sz="36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;</m:t>
                            </m:r>
                            <m:f>
                              <m:fPr>
                                <m:ctrlPr>
                                  <a:rPr lang="en-US" sz="3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sz="36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sz="36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endParaRPr lang="en-US" sz="36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max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f</m:t>
                        </m:r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x</m:t>
                        </m:r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min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f</m:t>
                        </m:r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x</m:t>
                        </m:r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3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6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390900"/>
                <a:ext cx="17830800" cy="6832191"/>
              </a:xfrm>
              <a:prstGeom prst="rect">
                <a:avLst/>
              </a:prstGeom>
              <a:blipFill>
                <a:blip r:embed="rId7"/>
                <a:stretch>
                  <a:fillRect l="-1026" b="-5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842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6134" y="0"/>
            <a:ext cx="20380694" cy="1168094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103820" y="571500"/>
            <a:ext cx="41569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 nghĩa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AutoShape 7"/>
          <p:cNvSpPr/>
          <p:nvPr/>
        </p:nvSpPr>
        <p:spPr>
          <a:xfrm>
            <a:off x="2372952" y="1943100"/>
            <a:ext cx="13629048" cy="6477001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8600" y="870148"/>
            <a:ext cx="1366386" cy="14340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752413" y="1866900"/>
                <a:ext cx="12563787" cy="64799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nl-NL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Hàm </a:t>
                </a:r>
                <a:r>
                  <a:rPr kumimoji="0" lang="nl-NL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số cho bởi công thức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y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sin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x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cos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x</m:t>
                            </m:r>
                          </m:e>
                        </m:func>
                      </m:den>
                    </m:f>
                  </m:oMath>
                </a14:m>
                <a:r>
                  <a:rPr kumimoji="0" lang="nl-NL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được </a:t>
                </a:r>
                <a:r>
                  <a:rPr kumimoji="0" lang="nl-NL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gọi là hàm số tang, kí hiệu là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y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=</m:t>
                    </m:r>
                    <m:func>
                      <m:func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  <m:t>tan</m:t>
                        </m:r>
                      </m:fName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  <m:t>x</m:t>
                        </m:r>
                      </m:e>
                    </m:func>
                  </m:oMath>
                </a14:m>
                <a:r>
                  <a:rPr kumimoji="0" lang="nl-NL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</a:p>
              <a:p>
                <a:pPr marR="0" lvl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buClrTx/>
                  <a:buSzTx/>
                  <a:tabLst/>
                  <a:defRPr/>
                </a:pPr>
                <a:r>
                  <a:rPr lang="nl-NL" sz="3800" noProof="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   </a:t>
                </a:r>
                <a:r>
                  <a:rPr kumimoji="0" lang="nl-NL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Tập </a:t>
                </a:r>
                <a:r>
                  <a:rPr kumimoji="0" lang="nl-NL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xác định của hàm số tang là </a:t>
                </a:r>
                <a14:m>
                  <m:oMath xmlns:m="http://schemas.openxmlformats.org/officeDocument/2006/math">
                    <m:r>
                      <a:rPr kumimoji="0" lang="nl-NL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ℝ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\ 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π</m:t>
                            </m:r>
                          </m:num>
                          <m:den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den>
                        </m:f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kπ</m:t>
                        </m:r>
                      </m:e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k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∈</m:t>
                        </m:r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ℤ</m:t>
                        </m:r>
                      </m:e>
                    </m:d>
                  </m:oMath>
                </a14:m>
                <a:r>
                  <a:rPr kumimoji="0" lang="nl-NL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nl-NL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Hàm </a:t>
                </a:r>
                <a:r>
                  <a:rPr kumimoji="0" lang="nl-NL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số cho bởi công thức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y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cos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x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sin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x</m:t>
                            </m:r>
                          </m:e>
                        </m:func>
                      </m:den>
                    </m:f>
                  </m:oMath>
                </a14:m>
                <a:r>
                  <a:rPr kumimoji="0" lang="nl-NL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được gọi là hàm số côtang, kí hiệu là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y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=</m:t>
                    </m:r>
                    <m:func>
                      <m:func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  <m:t>cot</m:t>
                        </m:r>
                      </m:fName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  <m:t>x</m:t>
                        </m:r>
                      </m:e>
                    </m:func>
                  </m:oMath>
                </a14:m>
                <a:r>
                  <a:rPr kumimoji="0" lang="nl-NL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Tập </a:t>
                </a:r>
                <a:r>
                  <a:rPr kumimoji="0" lang="nl-NL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xác định của hàm số tang là </a:t>
                </a:r>
                <a14:m>
                  <m:oMath xmlns:m="http://schemas.openxmlformats.org/officeDocument/2006/math">
                    <m:r>
                      <a:rPr kumimoji="0" lang="nl-NL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ℝ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\ 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kπ</m:t>
                        </m:r>
                      </m:e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k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∈</m:t>
                        </m:r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ℤ</m:t>
                        </m:r>
                      </m:e>
                    </m:d>
                  </m:oMath>
                </a14:m>
                <a:r>
                  <a:rPr kumimoji="0" lang="nl-NL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2413" y="1866900"/>
                <a:ext cx="12563787" cy="6479979"/>
              </a:xfrm>
              <a:prstGeom prst="rect">
                <a:avLst/>
              </a:prstGeom>
              <a:blipFill>
                <a:blip r:embed="rId4"/>
                <a:stretch>
                  <a:fillRect l="-1456" r="-1601" b="-12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528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52500"/>
            <a:ext cx="16753260" cy="8455885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876800" y="1638300"/>
            <a:ext cx="819166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9600"/>
              </a:lnSpc>
            </a:pPr>
            <a:r>
              <a:rPr lang="en-US" sz="6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909652" y="3314700"/>
            <a:ext cx="6891630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defRPr/>
            </a:pPr>
            <a:r>
              <a:rPr lang="pt-BR" sz="4000" kern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Ghi </a:t>
            </a:r>
            <a:r>
              <a:rPr lang="pt-BR" sz="4000" ker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nhớ kiến thức trong bài. </a:t>
            </a:r>
            <a:endParaRPr kumimoji="0" lang="pt-BR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095680" y="4891006"/>
            <a:ext cx="1272540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defRPr/>
            </a:pPr>
            <a:r>
              <a:rPr lang="pt-BR" sz="4000" kern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Hoàn </a:t>
            </a:r>
            <a:r>
              <a:rPr lang="pt-BR" sz="4000" ker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thành các bài tập trong </a:t>
            </a:r>
            <a:r>
              <a:rPr lang="pt-BR" sz="4000" kern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SBT.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943282" y="6562111"/>
            <a:ext cx="142017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defRPr/>
            </a:pPr>
            <a:r>
              <a:rPr lang="vi-VN" sz="4000" kern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Chuẩn </a:t>
            </a:r>
            <a:r>
              <a:rPr lang="vi-VN" sz="4000" ker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bị bài mới: </a:t>
            </a:r>
            <a:r>
              <a:rPr lang="en-US" sz="4000" b="1" i="1" kern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 4: </a:t>
            </a:r>
            <a:r>
              <a:rPr lang="vi-VN" sz="4000" b="1" i="1" kern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Phương </a:t>
            </a:r>
            <a:r>
              <a:rPr lang="vi-VN" sz="4000" b="1" i="1" ker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trình lượng giác cơ </a:t>
            </a:r>
            <a:r>
              <a:rPr lang="vi-VN" sz="4000" b="1" i="1" kern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bản</a:t>
            </a:r>
            <a:r>
              <a:rPr lang="en-US" sz="4000" b="1" i="1" ker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vi-VN" sz="4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248" y="3314700"/>
            <a:ext cx="1280271" cy="105469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247" y="4891006"/>
            <a:ext cx="1280271" cy="104860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7245" y="6568127"/>
            <a:ext cx="1280271" cy="104860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82800" y="1412009"/>
            <a:ext cx="2280188" cy="1434415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625" y="7721958"/>
            <a:ext cx="2069084" cy="20690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-413655"/>
            <a:ext cx="20112447" cy="13869602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2819400" y="1866900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  <a:endParaRPr lang="en-US" sz="7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7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en-US" sz="7500" b="1" dirty="0">
                <a:latin typeface="Arial" panose="020B0604020202020204" pitchFamily="34" charset="0"/>
                <a:cs typeface="Arial" panose="020B0604020202020204" pitchFamily="34" charset="0"/>
              </a:rPr>
              <a:t>LẮNG </a:t>
            </a:r>
            <a:r>
              <a:rPr lang="en-US" sz="7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NGHE BÀI HỌC!</a:t>
            </a:r>
            <a:endParaRPr lang="en-US" sz="7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20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1040408" y="-2480398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609600" y="571500"/>
            <a:ext cx="17145000" cy="92202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algn="ctr">
                <a:lnSpc>
                  <a:spcPts val="1117"/>
                </a:lnSpc>
              </a:pPr>
              <a:endParaRPr/>
            </a:p>
          </p:txBody>
        </p:sp>
      </p:grpSp>
      <p:sp>
        <p:nvSpPr>
          <p:cNvPr id="44" name="Rectangle 43"/>
          <p:cNvSpPr/>
          <p:nvPr/>
        </p:nvSpPr>
        <p:spPr>
          <a:xfrm>
            <a:off x="2081947" y="1593379"/>
            <a:ext cx="5389617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nl-NL" sz="42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1: (SGK – </a:t>
            </a:r>
            <a:r>
              <a:rPr lang="nl-NL" sz="4200" b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tr23)</a:t>
            </a:r>
            <a:endParaRPr lang="en-US" sz="42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Callout 50"/>
          <p:cNvSpPr/>
          <p:nvPr/>
        </p:nvSpPr>
        <p:spPr>
          <a:xfrm>
            <a:off x="8306133" y="32385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489029" y="1532497"/>
            <a:ext cx="9046371" cy="1248803"/>
            <a:chOff x="6321482" y="922897"/>
            <a:chExt cx="9046371" cy="1248803"/>
          </a:xfrm>
        </p:grpSpPr>
        <p:sp>
          <p:nvSpPr>
            <p:cNvPr id="43" name="TextBox 42"/>
            <p:cNvSpPr txBox="1"/>
            <p:nvPr/>
          </p:nvSpPr>
          <p:spPr>
            <a:xfrm>
              <a:off x="6321482" y="1221853"/>
              <a:ext cx="77222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smtClean="0">
                  <a:latin typeface="Arial" panose="020B0604020202020204" pitchFamily="34" charset="0"/>
                  <a:cs typeface="Arial" panose="020B0604020202020204" pitchFamily="34" charset="0"/>
                </a:rPr>
                <a:t>Tìm tập xác định của hàm số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/>
                <p:cNvSpPr/>
                <p:nvPr/>
              </p:nvSpPr>
              <p:spPr>
                <a:xfrm>
                  <a:off x="13061196" y="922897"/>
                  <a:ext cx="2306657" cy="12488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55" name="Rectangle 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61196" y="922897"/>
                  <a:ext cx="2306657" cy="124880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557" y="447391"/>
            <a:ext cx="1158231" cy="134330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35844" y="8115300"/>
            <a:ext cx="1170533" cy="13534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180703" y="4573304"/>
                <a:ext cx="1380506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0703" y="4573304"/>
                <a:ext cx="1380506" cy="124880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1851647" y="4749547"/>
            <a:ext cx="14360169" cy="1045992"/>
            <a:chOff x="1851647" y="4299540"/>
            <a:chExt cx="14360169" cy="10459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1851647" y="4468593"/>
                  <a:ext cx="11513088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:r>
                    <a:rPr lang="en-US" sz="400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Biểu thức           có nghĩa khi </a:t>
                  </a:r>
                  <a14:m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𝑐𝑜𝑠𝑥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≠0</m:t>
                      </m:r>
                    </m:oMath>
                  </a14:m>
                  <a:r>
                    <a:rPr lang="en-US" sz="400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tức là </a:t>
                  </a:r>
                  <a14:m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≠</m:t>
                      </m:r>
                    </m:oMath>
                  </a14:m>
                  <a:endPara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1647" y="4468593"/>
                  <a:ext cx="11513088" cy="707886"/>
                </a:xfrm>
                <a:prstGeom prst="rect">
                  <a:avLst/>
                </a:prstGeom>
                <a:blipFill>
                  <a:blip r:embed="rId12"/>
                  <a:stretch>
                    <a:fillRect l="-1907"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3192720" y="4299540"/>
                  <a:ext cx="3019096" cy="10459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</m:e>
                        </m:d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92720" y="4299540"/>
                  <a:ext cx="3019096" cy="104599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/>
          <p:cNvGrpSpPr/>
          <p:nvPr/>
        </p:nvGrpSpPr>
        <p:grpSpPr>
          <a:xfrm>
            <a:off x="1851647" y="6560555"/>
            <a:ext cx="12770331" cy="1097545"/>
            <a:chOff x="1851647" y="5958148"/>
            <a:chExt cx="12770331" cy="1097545"/>
          </a:xfrm>
        </p:grpSpPr>
        <p:sp>
          <p:nvSpPr>
            <p:cNvPr id="9" name="Rectangle 8"/>
            <p:cNvSpPr/>
            <p:nvPr/>
          </p:nvSpPr>
          <p:spPr>
            <a:xfrm>
              <a:off x="1851647" y="6169020"/>
              <a:ext cx="899797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400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 tập </a:t>
              </a:r>
              <a:r>
                <a:rPr lang="en-US" sz="4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 định của hàm </a:t>
              </a:r>
              <a:r>
                <a:rPr lang="en-US" sz="400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 đã cho là</a:t>
              </a:r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10805292" y="5958148"/>
                  <a:ext cx="3816686" cy="109754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\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|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</m:e>
                        </m:d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05292" y="5958148"/>
                  <a:ext cx="3816686" cy="109754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1" grpId="0" animBg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2808</TotalTime>
  <Words>2692</Words>
  <Application>Microsoft Office PowerPoint</Application>
  <PresentationFormat>Custom</PresentationFormat>
  <Paragraphs>597</Paragraphs>
  <Slides>81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81</vt:i4>
      </vt:variant>
    </vt:vector>
  </HeadingPairs>
  <TitlesOfParts>
    <vt:vector size="94" baseType="lpstr">
      <vt:lpstr>Calibri Light</vt:lpstr>
      <vt:lpstr>OpenSans</vt:lpstr>
      <vt:lpstr>Calibri</vt:lpstr>
      <vt:lpstr>Cambria Math</vt:lpstr>
      <vt:lpstr>MJXc-TeX-main-R</vt:lpstr>
      <vt:lpstr>MJXc-TeX-math-I</vt:lpstr>
      <vt:lpstr>Arial</vt:lpstr>
      <vt:lpstr>Dotum</vt:lpstr>
      <vt:lpstr>Times New Roman</vt:lpstr>
      <vt:lpstr>MJXc-TeX-size1-R</vt:lpstr>
      <vt:lpstr>Office Theme</vt:lpstr>
      <vt:lpstr>Equation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Fun Identifying Numbers 11 to 20 Lesson</dc:title>
  <dc:creator>Hà Ngân</dc:creator>
  <cp:lastModifiedBy>Mr Quy</cp:lastModifiedBy>
  <cp:revision>158</cp:revision>
  <dcterms:created xsi:type="dcterms:W3CDTF">2006-08-16T00:00:00Z</dcterms:created>
  <dcterms:modified xsi:type="dcterms:W3CDTF">2025-09-22T06:52:53Z</dcterms:modified>
  <dc:identifier>DAFbMaXWWas</dc:identifier>
</cp:coreProperties>
</file>