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3"/>
  </p:notesMasterIdLst>
  <p:sldIdLst>
    <p:sldId id="267" r:id="rId2"/>
    <p:sldId id="269" r:id="rId3"/>
    <p:sldId id="374" r:id="rId4"/>
    <p:sldId id="272" r:id="rId5"/>
    <p:sldId id="273" r:id="rId6"/>
    <p:sldId id="276" r:id="rId7"/>
    <p:sldId id="304" r:id="rId8"/>
    <p:sldId id="275" r:id="rId9"/>
    <p:sldId id="305" r:id="rId10"/>
    <p:sldId id="274" r:id="rId11"/>
    <p:sldId id="310" r:id="rId12"/>
    <p:sldId id="311" r:id="rId13"/>
    <p:sldId id="312" r:id="rId14"/>
    <p:sldId id="313" r:id="rId15"/>
    <p:sldId id="279" r:id="rId16"/>
    <p:sldId id="314" r:id="rId17"/>
    <p:sldId id="315" r:id="rId18"/>
    <p:sldId id="282" r:id="rId19"/>
    <p:sldId id="318" r:id="rId20"/>
    <p:sldId id="319" r:id="rId21"/>
    <p:sldId id="320" r:id="rId22"/>
    <p:sldId id="323" r:id="rId23"/>
    <p:sldId id="325" r:id="rId24"/>
    <p:sldId id="326" r:id="rId25"/>
    <p:sldId id="327" r:id="rId26"/>
    <p:sldId id="328" r:id="rId27"/>
    <p:sldId id="283" r:id="rId28"/>
    <p:sldId id="330" r:id="rId29"/>
    <p:sldId id="284" r:id="rId30"/>
    <p:sldId id="331" r:id="rId31"/>
    <p:sldId id="333" r:id="rId32"/>
    <p:sldId id="334" r:id="rId33"/>
    <p:sldId id="335" r:id="rId34"/>
    <p:sldId id="336" r:id="rId35"/>
    <p:sldId id="340" r:id="rId36"/>
    <p:sldId id="342" r:id="rId37"/>
    <p:sldId id="347" r:id="rId38"/>
    <p:sldId id="350" r:id="rId39"/>
    <p:sldId id="351" r:id="rId40"/>
    <p:sldId id="352" r:id="rId41"/>
    <p:sldId id="353" r:id="rId42"/>
    <p:sldId id="354" r:id="rId43"/>
    <p:sldId id="356" r:id="rId44"/>
    <p:sldId id="357" r:id="rId45"/>
    <p:sldId id="358" r:id="rId46"/>
    <p:sldId id="359" r:id="rId47"/>
    <p:sldId id="361" r:id="rId48"/>
    <p:sldId id="360" r:id="rId49"/>
    <p:sldId id="362" r:id="rId50"/>
    <p:sldId id="364" r:id="rId51"/>
    <p:sldId id="365" r:id="rId52"/>
    <p:sldId id="366" r:id="rId53"/>
    <p:sldId id="287" r:id="rId54"/>
    <p:sldId id="288" r:id="rId55"/>
    <p:sldId id="289" r:id="rId56"/>
    <p:sldId id="290" r:id="rId57"/>
    <p:sldId id="291" r:id="rId58"/>
    <p:sldId id="292" r:id="rId59"/>
    <p:sldId id="257" r:id="rId60"/>
    <p:sldId id="368" r:id="rId61"/>
    <p:sldId id="367" r:id="rId62"/>
    <p:sldId id="294" r:id="rId63"/>
    <p:sldId id="369" r:id="rId64"/>
    <p:sldId id="297" r:id="rId65"/>
    <p:sldId id="296" r:id="rId66"/>
    <p:sldId id="370" r:id="rId67"/>
    <p:sldId id="371" r:id="rId68"/>
    <p:sldId id="298" r:id="rId69"/>
    <p:sldId id="372" r:id="rId70"/>
    <p:sldId id="260" r:id="rId71"/>
    <p:sldId id="265" r:id="rId72"/>
  </p:sldIdLst>
  <p:sldSz cx="18288000" cy="10287000"/>
  <p:notesSz cx="6858000" cy="9144000"/>
  <p:embeddedFontLst>
    <p:embeddedFont>
      <p:font typeface="Dotum" panose="020B0604020202020204" charset="-127"/>
      <p:regular r:id="rId74"/>
    </p:embeddedFont>
    <p:embeddedFont>
      <p:font typeface="Calibri" panose="020F0502020204030204" pitchFamily="34" charset="0"/>
      <p:regular r:id="rId75"/>
      <p:bold r:id="rId76"/>
      <p:italic r:id="rId77"/>
      <p:boldItalic r:id="rId78"/>
    </p:embeddedFont>
    <p:embeddedFont>
      <p:font typeface="Cambria Math" panose="02040503050406030204" pitchFamily="18" charset="0"/>
      <p:regular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658" y="43"/>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2.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FCCBB9-799B-418F-9FBF-62CC1D946604}" type="datetimeFigureOut">
              <a:rPr lang="en-US" smtClean="0"/>
              <a:t>03/10/2025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71F24E-A9D2-4DE3-AA96-B6163819C29B}" type="slidenum">
              <a:rPr lang="en-US" smtClean="0"/>
              <a:t>‹#›</a:t>
            </a:fld>
            <a:endParaRPr lang="en-US"/>
          </a:p>
        </p:txBody>
      </p:sp>
    </p:spTree>
    <p:extLst>
      <p:ext uri="{BB962C8B-B14F-4D97-AF65-F5344CB8AC3E}">
        <p14:creationId xmlns:p14="http://schemas.microsoft.com/office/powerpoint/2010/main" val="1398644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71F24E-A9D2-4DE3-AA96-B6163819C29B}" type="slidenum">
              <a:rPr lang="en-US" smtClean="0"/>
              <a:t>5</a:t>
            </a:fld>
            <a:endParaRPr lang="en-US"/>
          </a:p>
        </p:txBody>
      </p:sp>
    </p:spTree>
    <p:extLst>
      <p:ext uri="{BB962C8B-B14F-4D97-AF65-F5344CB8AC3E}">
        <p14:creationId xmlns:p14="http://schemas.microsoft.com/office/powerpoint/2010/main" val="3151571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71F24E-A9D2-4DE3-AA96-B6163819C29B}" type="slidenum">
              <a:rPr lang="en-US" smtClean="0"/>
              <a:t>28</a:t>
            </a:fld>
            <a:endParaRPr lang="en-US"/>
          </a:p>
        </p:txBody>
      </p:sp>
    </p:spTree>
    <p:extLst>
      <p:ext uri="{BB962C8B-B14F-4D97-AF65-F5344CB8AC3E}">
        <p14:creationId xmlns:p14="http://schemas.microsoft.com/office/powerpoint/2010/main" val="3998105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03/10/2025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03/10/2025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3.png"/><Relationship Id="rId11" Type="http://schemas.openxmlformats.org/officeDocument/2006/relationships/image" Target="../media/image28.wmf"/><Relationship Id="rId5" Type="http://schemas.openxmlformats.org/officeDocument/2006/relationships/image" Target="../media/image18.png"/><Relationship Id="rId10" Type="http://schemas.openxmlformats.org/officeDocument/2006/relationships/oleObject" Target="../embeddings/oleObject1.bin"/><Relationship Id="rId4" Type="http://schemas.openxmlformats.org/officeDocument/2006/relationships/image" Target="../media/image57.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2.wdp"/><Relationship Id="rId7"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64.png"/><Relationship Id="rId4" Type="http://schemas.openxmlformats.org/officeDocument/2006/relationships/image" Target="../media/image54.sv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hdphoto" Target="../media/hdphoto2.wdp"/><Relationship Id="rId7" Type="http://schemas.openxmlformats.org/officeDocument/2006/relationships/image" Target="../media/image69.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68.png"/><Relationship Id="rId10" Type="http://schemas.openxmlformats.org/officeDocument/2006/relationships/image" Target="../media/image41.png"/><Relationship Id="rId4" Type="http://schemas.openxmlformats.org/officeDocument/2006/relationships/image" Target="../media/image54.svg"/><Relationship Id="rId9" Type="http://schemas.openxmlformats.org/officeDocument/2006/relationships/image" Target="../media/image71.png"/></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4.svg"/><Relationship Id="rId7" Type="http://schemas.openxmlformats.org/officeDocument/2006/relationships/image" Target="../media/image75.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png"/><Relationship Id="rId10" Type="http://schemas.openxmlformats.org/officeDocument/2006/relationships/image" Target="../media/image42.png"/><Relationship Id="rId4" Type="http://schemas.openxmlformats.org/officeDocument/2006/relationships/image" Target="../media/image18.png"/><Relationship Id="rId9" Type="http://schemas.openxmlformats.org/officeDocument/2006/relationships/image" Target="../media/image77.png"/></Relationships>
</file>

<file path=ppt/slides/_rels/slide1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44.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1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89.png"/><Relationship Id="rId4" Type="http://schemas.openxmlformats.org/officeDocument/2006/relationships/image" Target="../media/image45.png"/><Relationship Id="rId9" Type="http://schemas.openxmlformats.org/officeDocument/2006/relationships/image" Target="../media/image93.png"/></Relationships>
</file>

<file path=ppt/slides/_rels/slide17.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48.png"/><Relationship Id="rId4" Type="http://schemas.openxmlformats.org/officeDocument/2006/relationships/image" Target="../media/image96.png"/></Relationships>
</file>

<file path=ppt/slides/_rels/slide18.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52.png"/><Relationship Id="rId17" Type="http://schemas.openxmlformats.org/officeDocument/2006/relationships/image" Target="../media/image107.png"/><Relationship Id="rId2" Type="http://schemas.openxmlformats.org/officeDocument/2006/relationships/image" Target="../media/image50.png"/><Relationship Id="rId16" Type="http://schemas.openxmlformats.org/officeDocument/2006/relationships/image" Target="../media/image51.png"/><Relationship Id="rId1" Type="http://schemas.openxmlformats.org/officeDocument/2006/relationships/slideLayout" Target="../slideLayouts/slideLayout7.xml"/><Relationship Id="rId15" Type="http://schemas.openxmlformats.org/officeDocument/2006/relationships/image" Target="../media/image18.png"/><Relationship Id="rId14" Type="http://schemas.openxmlformats.org/officeDocument/2006/relationships/image" Target="../media/image105.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0.svg"/><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5.gif"/><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13" Type="http://schemas.openxmlformats.org/officeDocument/2006/relationships/image" Target="../media/image16.png"/><Relationship Id="rId3" Type="http://schemas.openxmlformats.org/officeDocument/2006/relationships/image" Target="../media/image28.svg"/><Relationship Id="rId12"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6.svg"/><Relationship Id="rId5" Type="http://schemas.openxmlformats.org/officeDocument/2006/relationships/image" Target="../media/image30.svg"/><Relationship Id="rId4" Type="http://schemas.openxmlformats.org/officeDocument/2006/relationships/image" Target="../media/image13.png"/><Relationship Id="rId9" Type="http://schemas.openxmlformats.org/officeDocument/2006/relationships/image" Target="../media/image34.svg"/><Relationship Id="rId1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7.png"/><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3.png"/><Relationship Id="rId11" Type="http://schemas.openxmlformats.org/officeDocument/2006/relationships/image" Target="../media/image53.wmf"/><Relationship Id="rId5" Type="http://schemas.openxmlformats.org/officeDocument/2006/relationships/image" Target="../media/image18.png"/><Relationship Id="rId10" Type="http://schemas.openxmlformats.org/officeDocument/2006/relationships/oleObject" Target="../embeddings/oleObject2.bin"/><Relationship Id="rId4" Type="http://schemas.openxmlformats.org/officeDocument/2006/relationships/image" Target="../media/image113.png"/><Relationship Id="rId9"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58.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56.png"/><Relationship Id="rId4" Type="http://schemas.openxmlformats.org/officeDocument/2006/relationships/image" Target="../media/image54.svg"/><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121.png"/></Relationships>
</file>

<file path=ppt/slides/_rels/slide2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54.svg"/><Relationship Id="rId7" Type="http://schemas.openxmlformats.org/officeDocument/2006/relationships/image" Target="../media/image12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image" Target="../media/image18.png"/><Relationship Id="rId9" Type="http://schemas.openxmlformats.org/officeDocument/2006/relationships/image" Target="../media/image125.pn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4.png"/><Relationship Id="rId7" Type="http://schemas.openxmlformats.org/officeDocument/2006/relationships/image" Target="../media/image129.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s>
</file>

<file path=ppt/slides/_rels/slide26.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45.png"/><Relationship Id="rId9"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43.png"/><Relationship Id="rId7" Type="http://schemas.openxmlformats.org/officeDocument/2006/relationships/image" Target="../media/image143.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6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63.png"/><Relationship Id="rId7" Type="http://schemas.openxmlformats.org/officeDocument/2006/relationships/image" Target="../media/image14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9.png"/><Relationship Id="rId7" Type="http://schemas.openxmlformats.org/officeDocument/2006/relationships/image" Target="../media/image51.png"/><Relationship Id="rId2"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70.png"/><Relationship Id="rId5" Type="http://schemas.microsoft.com/office/2007/relationships/hdphoto" Target="../media/hdphoto5.wdp"/><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51.png"/><Relationship Id="rId7" Type="http://schemas.microsoft.com/office/2007/relationships/hdphoto" Target="../media/hdphoto5.wdp"/><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47.png"/><Relationship Id="rId4" Type="http://schemas.openxmlformats.org/officeDocument/2006/relationships/image" Target="../media/image153.png"/><Relationship Id="rId9" Type="http://schemas.openxmlformats.org/officeDocument/2006/relationships/image" Target="../media/image155.png"/></Relationships>
</file>

<file path=ppt/slides/_rels/slide31.xml.rels><?xml version="1.0" encoding="UTF-8" standalone="yes"?>
<Relationships xmlns="http://schemas.openxmlformats.org/package/2006/relationships"><Relationship Id="rId8" Type="http://schemas.openxmlformats.org/officeDocument/2006/relationships/image" Target="../media/image157.png"/><Relationship Id="rId3" Type="http://schemas.microsoft.com/office/2007/relationships/hdphoto" Target="../media/hdphoto5.wdp"/><Relationship Id="rId7" Type="http://schemas.openxmlformats.org/officeDocument/2006/relationships/image" Target="../media/image47.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5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13" Type="http://schemas.openxmlformats.org/officeDocument/2006/relationships/image" Target="../media/image16.png"/><Relationship Id="rId3" Type="http://schemas.openxmlformats.org/officeDocument/2006/relationships/image" Target="../media/image28.svg"/><Relationship Id="rId12"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6.svg"/><Relationship Id="rId5" Type="http://schemas.openxmlformats.org/officeDocument/2006/relationships/image" Target="../media/image30.svg"/><Relationship Id="rId4" Type="http://schemas.openxmlformats.org/officeDocument/2006/relationships/image" Target="../media/image13.png"/><Relationship Id="rId9" Type="http://schemas.openxmlformats.org/officeDocument/2006/relationships/image" Target="../media/image34.svg"/><Relationship Id="rId14" Type="http://schemas.openxmlformats.org/officeDocument/2006/relationships/image" Target="../media/image72.png"/></Relationships>
</file>

<file path=ppt/slides/_rels/slide3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59.png"/><Relationship Id="rId7"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31.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64.png"/></Relationships>
</file>

<file path=ppt/slides/_rels/slide36.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44.png"/><Relationship Id="rId7" Type="http://schemas.openxmlformats.org/officeDocument/2006/relationships/image" Target="../media/image16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94.png"/><Relationship Id="rId2" Type="http://schemas.openxmlformats.org/officeDocument/2006/relationships/image" Target="../media/image170.png"/><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8.png"/><Relationship Id="rId7" Type="http://schemas.openxmlformats.org/officeDocument/2006/relationships/image" Target="../media/image173.png"/><Relationship Id="rId2" Type="http://schemas.openxmlformats.org/officeDocument/2006/relationships/image" Target="../media/image17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13" Type="http://schemas.openxmlformats.org/officeDocument/2006/relationships/image" Target="../media/image16.png"/><Relationship Id="rId3" Type="http://schemas.openxmlformats.org/officeDocument/2006/relationships/image" Target="../media/image28.svg"/><Relationship Id="rId12"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6.svg"/><Relationship Id="rId5" Type="http://schemas.openxmlformats.org/officeDocument/2006/relationships/image" Target="../media/image30.svg"/><Relationship Id="rId4" Type="http://schemas.openxmlformats.org/officeDocument/2006/relationships/image" Target="../media/image13.png"/><Relationship Id="rId9" Type="http://schemas.openxmlformats.org/officeDocument/2006/relationships/image" Target="../media/image34.svg"/><Relationship Id="rId14" Type="http://schemas.openxmlformats.org/officeDocument/2006/relationships/image" Target="../media/image175.png"/></Relationships>
</file>

<file path=ppt/slides/_rels/slide4.xml.rels><?xml version="1.0" encoding="UTF-8" standalone="yes"?>
<Relationships xmlns="http://schemas.openxmlformats.org/package/2006/relationships"><Relationship Id="rId13" Type="http://schemas.openxmlformats.org/officeDocument/2006/relationships/image" Target="../media/image16.png"/><Relationship Id="rId3" Type="http://schemas.openxmlformats.org/officeDocument/2006/relationships/image" Target="../media/image28.svg"/><Relationship Id="rId12"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6.svg"/><Relationship Id="rId5" Type="http://schemas.openxmlformats.org/officeDocument/2006/relationships/image" Target="../media/image30.svg"/><Relationship Id="rId4" Type="http://schemas.openxmlformats.org/officeDocument/2006/relationships/image" Target="../media/image13.png"/><Relationship Id="rId9" Type="http://schemas.openxmlformats.org/officeDocument/2006/relationships/image" Target="../media/image34.svg"/></Relationships>
</file>

<file path=ppt/slides/_rels/slide4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76.png"/><Relationship Id="rId7" Type="http://schemas.microsoft.com/office/2007/relationships/hdphoto" Target="../media/hdphoto7.wdp"/><Relationship Id="rId71" Type="http://schemas.openxmlformats.org/officeDocument/2006/relationships/image" Target="../media/image595.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31.png"/><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0.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81.png"/></Relationships>
</file>

<file path=ppt/slides/_rels/slide43.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44.png"/><Relationship Id="rId7" Type="http://schemas.openxmlformats.org/officeDocument/2006/relationships/image" Target="../media/image185.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00.png"/><Relationship Id="rId2" Type="http://schemas.openxmlformats.org/officeDocument/2006/relationships/image" Target="../media/image187.png"/><Relationship Id="rId1" Type="http://schemas.openxmlformats.org/officeDocument/2006/relationships/slideLayout" Target="../slideLayouts/slideLayout7.xml"/><Relationship Id="rId6" Type="http://schemas.openxmlformats.org/officeDocument/2006/relationships/image" Target="../media/image188.png"/><Relationship Id="rId5" Type="http://schemas.openxmlformats.org/officeDocument/2006/relationships/image" Target="../media/image52.pn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13" Type="http://schemas.openxmlformats.org/officeDocument/2006/relationships/image" Target="../media/image16.png"/><Relationship Id="rId3" Type="http://schemas.openxmlformats.org/officeDocument/2006/relationships/image" Target="../media/image28.svg"/><Relationship Id="rId12"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6.svg"/><Relationship Id="rId5" Type="http://schemas.openxmlformats.org/officeDocument/2006/relationships/image" Target="../media/image30.svg"/><Relationship Id="rId4" Type="http://schemas.openxmlformats.org/officeDocument/2006/relationships/image" Target="../media/image13.png"/><Relationship Id="rId9" Type="http://schemas.openxmlformats.org/officeDocument/2006/relationships/image" Target="../media/image34.svg"/></Relationships>
</file>

<file path=ppt/slides/_rels/slide4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54.svg"/><Relationship Id="rId7" Type="http://schemas.openxmlformats.org/officeDocument/2006/relationships/image" Target="../media/image19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png"/><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94.png"/><Relationship Id="rId7" Type="http://schemas.microsoft.com/office/2007/relationships/hdphoto" Target="../media/hdphoto9.wdp"/><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04.png"/><Relationship Id="rId5" Type="http://schemas.microsoft.com/office/2007/relationships/hdphoto" Target="../media/hdphoto8.wdp"/><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5.png"/><Relationship Id="rId5" Type="http://schemas.openxmlformats.org/officeDocument/2006/relationships/image" Target="../media/image18.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50.xml.rels><?xml version="1.0" encoding="UTF-8" standalone="yes"?>
<Relationships xmlns="http://schemas.openxmlformats.org/package/2006/relationships"><Relationship Id="rId3" Type="http://schemas.openxmlformats.org/officeDocument/2006/relationships/image" Target="../media/image198.png"/><Relationship Id="rId7" Type="http://schemas.openxmlformats.org/officeDocument/2006/relationships/image" Target="../media/image114.png"/><Relationship Id="rId2" Type="http://schemas.openxmlformats.org/officeDocument/2006/relationships/image" Target="../media/image39.pn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112.png"/><Relationship Id="rId4" Type="http://schemas.openxmlformats.org/officeDocument/2006/relationships/image" Target="../media/image108.png"/></Relationships>
</file>

<file path=ppt/slides/_rels/slide51.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98.png"/><Relationship Id="rId7" Type="http://schemas.openxmlformats.org/officeDocument/2006/relationships/image" Target="../media/image116.png"/><Relationship Id="rId2" Type="http://schemas.openxmlformats.org/officeDocument/2006/relationships/image" Target="../media/image39.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115.png"/><Relationship Id="rId4" Type="http://schemas.openxmlformats.org/officeDocument/2006/relationships/image" Target="../media/image108.png"/></Relationships>
</file>

<file path=ppt/slides/_rels/slide52.xml.rels><?xml version="1.0" encoding="UTF-8" standalone="yes"?>
<Relationships xmlns="http://schemas.openxmlformats.org/package/2006/relationships"><Relationship Id="rId3" Type="http://schemas.openxmlformats.org/officeDocument/2006/relationships/image" Target="../media/image198.png"/><Relationship Id="rId7" Type="http://schemas.openxmlformats.org/officeDocument/2006/relationships/image" Target="../media/image118.png"/><Relationship Id="rId2" Type="http://schemas.openxmlformats.org/officeDocument/2006/relationships/image" Target="../media/image39.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117.png"/><Relationship Id="rId4" Type="http://schemas.openxmlformats.org/officeDocument/2006/relationships/image" Target="../media/image108.png"/></Relationships>
</file>

<file path=ppt/slides/_rels/slide53.xml.rels><?xml version="1.0" encoding="UTF-8" standalone="yes"?>
<Relationships xmlns="http://schemas.openxmlformats.org/package/2006/relationships"><Relationship Id="rId13" Type="http://schemas.openxmlformats.org/officeDocument/2006/relationships/image" Target="../media/image16.png"/><Relationship Id="rId3" Type="http://schemas.openxmlformats.org/officeDocument/2006/relationships/image" Target="../media/image28.svg"/><Relationship Id="rId12"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6.svg"/><Relationship Id="rId5" Type="http://schemas.openxmlformats.org/officeDocument/2006/relationships/image" Target="../media/image30.svg"/><Relationship Id="rId4" Type="http://schemas.openxmlformats.org/officeDocument/2006/relationships/image" Target="../media/image13.png"/><Relationship Id="rId9" Type="http://schemas.openxmlformats.org/officeDocument/2006/relationships/image" Target="../media/image34.svg"/></Relationships>
</file>

<file path=ppt/slides/_rels/slide54.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92.svg"/><Relationship Id="rId7" Type="http://schemas.openxmlformats.org/officeDocument/2006/relationships/image" Target="../media/image130.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207.png"/><Relationship Id="rId5" Type="http://schemas.openxmlformats.org/officeDocument/2006/relationships/image" Target="../media/image4.svg"/><Relationship Id="rId4" Type="http://schemas.openxmlformats.org/officeDocument/2006/relationships/image" Target="../media/image122.png"/><Relationship Id="rId9" Type="http://schemas.openxmlformats.org/officeDocument/2006/relationships/image" Target="../media/image140.png"/></Relationships>
</file>

<file path=ppt/slides/_rels/slide5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92.svg"/><Relationship Id="rId7" Type="http://schemas.openxmlformats.org/officeDocument/2006/relationships/image" Target="../media/image211.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4.svg"/><Relationship Id="rId10" Type="http://schemas.openxmlformats.org/officeDocument/2006/relationships/image" Target="../media/image140.png"/><Relationship Id="rId4" Type="http://schemas.openxmlformats.org/officeDocument/2006/relationships/image" Target="../media/image122.png"/><Relationship Id="rId9" Type="http://schemas.openxmlformats.org/officeDocument/2006/relationships/image" Target="../media/image139.png"/></Relationships>
</file>

<file path=ppt/slides/_rels/slide56.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92.svg"/><Relationship Id="rId7" Type="http://schemas.openxmlformats.org/officeDocument/2006/relationships/image" Target="../media/image130.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212.png"/><Relationship Id="rId5" Type="http://schemas.openxmlformats.org/officeDocument/2006/relationships/image" Target="../media/image4.svg"/><Relationship Id="rId10" Type="http://schemas.openxmlformats.org/officeDocument/2006/relationships/image" Target="../media/image213.png"/><Relationship Id="rId4" Type="http://schemas.openxmlformats.org/officeDocument/2006/relationships/image" Target="../media/image122.png"/><Relationship Id="rId9" Type="http://schemas.openxmlformats.org/officeDocument/2006/relationships/image" Target="../media/image140.png"/></Relationships>
</file>

<file path=ppt/slides/_rels/slide57.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92.svg"/><Relationship Id="rId7" Type="http://schemas.openxmlformats.org/officeDocument/2006/relationships/image" Target="../media/image214.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4.svg"/><Relationship Id="rId10" Type="http://schemas.openxmlformats.org/officeDocument/2006/relationships/image" Target="../media/image215.png"/><Relationship Id="rId4" Type="http://schemas.openxmlformats.org/officeDocument/2006/relationships/image" Target="../media/image122.png"/><Relationship Id="rId9" Type="http://schemas.openxmlformats.org/officeDocument/2006/relationships/image" Target="../media/image140.png"/></Relationships>
</file>

<file path=ppt/slides/_rels/slide58.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92.svg"/><Relationship Id="rId7" Type="http://schemas.openxmlformats.org/officeDocument/2006/relationships/image" Target="../media/image217.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122.png"/><Relationship Id="rId10" Type="http://schemas.openxmlformats.org/officeDocument/2006/relationships/image" Target="../media/image130.png"/><Relationship Id="rId4" Type="http://schemas.openxmlformats.org/officeDocument/2006/relationships/image" Target="../media/image216.png"/><Relationship Id="rId9" Type="http://schemas.openxmlformats.org/officeDocument/2006/relationships/image" Target="../media/image140.png"/></Relationships>
</file>

<file path=ppt/slides/_rels/slide59.xml.rels><?xml version="1.0" encoding="UTF-8" standalone="yes"?>
<Relationships xmlns="http://schemas.openxmlformats.org/package/2006/relationships"><Relationship Id="rId18" Type="http://schemas.openxmlformats.org/officeDocument/2006/relationships/image" Target="../media/image221.png"/><Relationship Id="rId3" Type="http://schemas.openxmlformats.org/officeDocument/2006/relationships/image" Target="../media/image122.png"/><Relationship Id="rId21" Type="http://schemas.openxmlformats.org/officeDocument/2006/relationships/image" Target="../media/image224.png"/><Relationship Id="rId7" Type="http://schemas.openxmlformats.org/officeDocument/2006/relationships/image" Target="../media/image141.png"/><Relationship Id="rId17" Type="http://schemas.openxmlformats.org/officeDocument/2006/relationships/image" Target="../media/image220.png"/><Relationship Id="rId2" Type="http://schemas.openxmlformats.org/officeDocument/2006/relationships/image" Target="../media/image2.png"/><Relationship Id="rId16" Type="http://schemas.openxmlformats.org/officeDocument/2006/relationships/image" Target="../media/image219.png"/><Relationship Id="rId20" Type="http://schemas.openxmlformats.org/officeDocument/2006/relationships/image" Target="../media/image223.png"/><Relationship Id="rId1" Type="http://schemas.openxmlformats.org/officeDocument/2006/relationships/slideLayout" Target="../slideLayouts/slideLayout7.xml"/><Relationship Id="rId6" Type="http://schemas.openxmlformats.org/officeDocument/2006/relationships/image" Target="../media/image4.svg"/><Relationship Id="rId15" Type="http://schemas.openxmlformats.org/officeDocument/2006/relationships/image" Target="../media/image40.svg"/><Relationship Id="rId23" Type="http://schemas.openxmlformats.org/officeDocument/2006/relationships/image" Target="../media/image147.png"/><Relationship Id="rId19" Type="http://schemas.openxmlformats.org/officeDocument/2006/relationships/image" Target="../media/image222.png"/><Relationship Id="rId22" Type="http://schemas.openxmlformats.org/officeDocument/2006/relationships/image" Target="../media/image225.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18" Type="http://schemas.openxmlformats.org/officeDocument/2006/relationships/image" Target="../media/image229.png"/><Relationship Id="rId3" Type="http://schemas.openxmlformats.org/officeDocument/2006/relationships/image" Target="../media/image122.png"/><Relationship Id="rId21" Type="http://schemas.openxmlformats.org/officeDocument/2006/relationships/image" Target="../media/image147.png"/><Relationship Id="rId7" Type="http://schemas.openxmlformats.org/officeDocument/2006/relationships/image" Target="../media/image141.png"/><Relationship Id="rId17" Type="http://schemas.openxmlformats.org/officeDocument/2006/relationships/image" Target="../media/image228.png"/><Relationship Id="rId2" Type="http://schemas.openxmlformats.org/officeDocument/2006/relationships/image" Target="../media/image2.png"/><Relationship Id="rId16" Type="http://schemas.openxmlformats.org/officeDocument/2006/relationships/image" Target="../media/image227.png"/><Relationship Id="rId20" Type="http://schemas.openxmlformats.org/officeDocument/2006/relationships/image" Target="../media/image231.png"/><Relationship Id="rId1" Type="http://schemas.openxmlformats.org/officeDocument/2006/relationships/slideLayout" Target="../slideLayouts/slideLayout7.xml"/><Relationship Id="rId6" Type="http://schemas.openxmlformats.org/officeDocument/2006/relationships/image" Target="../media/image4.svg"/><Relationship Id="rId15" Type="http://schemas.openxmlformats.org/officeDocument/2006/relationships/image" Target="../media/image40.svg"/><Relationship Id="rId19" Type="http://schemas.openxmlformats.org/officeDocument/2006/relationships/image" Target="../media/image230.png"/></Relationships>
</file>

<file path=ppt/slides/_rels/slide61.xml.rels><?xml version="1.0" encoding="UTF-8" standalone="yes"?>
<Relationships xmlns="http://schemas.openxmlformats.org/package/2006/relationships"><Relationship Id="rId18" Type="http://schemas.openxmlformats.org/officeDocument/2006/relationships/image" Target="../media/image229.png"/><Relationship Id="rId3" Type="http://schemas.openxmlformats.org/officeDocument/2006/relationships/image" Target="../media/image122.png"/><Relationship Id="rId21" Type="http://schemas.openxmlformats.org/officeDocument/2006/relationships/image" Target="../media/image232.png"/><Relationship Id="rId7" Type="http://schemas.openxmlformats.org/officeDocument/2006/relationships/image" Target="../media/image141.png"/><Relationship Id="rId17" Type="http://schemas.openxmlformats.org/officeDocument/2006/relationships/image" Target="../media/image228.png"/><Relationship Id="rId2" Type="http://schemas.openxmlformats.org/officeDocument/2006/relationships/image" Target="../media/image2.png"/><Relationship Id="rId16" Type="http://schemas.openxmlformats.org/officeDocument/2006/relationships/image" Target="../media/image227.png"/><Relationship Id="rId20"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4.svg"/><Relationship Id="rId15" Type="http://schemas.openxmlformats.org/officeDocument/2006/relationships/image" Target="../media/image40.svg"/><Relationship Id="rId19" Type="http://schemas.openxmlformats.org/officeDocument/2006/relationships/image" Target="../media/image230.png"/><Relationship Id="rId22" Type="http://schemas.openxmlformats.org/officeDocument/2006/relationships/image" Target="../media/image233.png"/></Relationships>
</file>

<file path=ppt/slides/_rels/slide62.xml.rels><?xml version="1.0" encoding="UTF-8" standalone="yes"?>
<Relationships xmlns="http://schemas.openxmlformats.org/package/2006/relationships"><Relationship Id="rId18" Type="http://schemas.openxmlformats.org/officeDocument/2006/relationships/image" Target="../media/image236.png"/><Relationship Id="rId3" Type="http://schemas.openxmlformats.org/officeDocument/2006/relationships/image" Target="../media/image122.png"/><Relationship Id="rId7" Type="http://schemas.openxmlformats.org/officeDocument/2006/relationships/image" Target="../media/image141.png"/><Relationship Id="rId17" Type="http://schemas.openxmlformats.org/officeDocument/2006/relationships/image" Target="../media/image235.png"/><Relationship Id="rId2" Type="http://schemas.openxmlformats.org/officeDocument/2006/relationships/image" Target="../media/image2.png"/><Relationship Id="rId16" Type="http://schemas.openxmlformats.org/officeDocument/2006/relationships/image" Target="../media/image23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4.svg"/><Relationship Id="rId15" Type="http://schemas.openxmlformats.org/officeDocument/2006/relationships/image" Target="../media/image40.svg"/></Relationships>
</file>

<file path=ppt/slides/_rels/slide63.xml.rels><?xml version="1.0" encoding="UTF-8" standalone="yes"?>
<Relationships xmlns="http://schemas.openxmlformats.org/package/2006/relationships"><Relationship Id="rId18" Type="http://schemas.openxmlformats.org/officeDocument/2006/relationships/image" Target="../media/image238.png"/><Relationship Id="rId3" Type="http://schemas.openxmlformats.org/officeDocument/2006/relationships/image" Target="../media/image122.png"/><Relationship Id="rId7" Type="http://schemas.openxmlformats.org/officeDocument/2006/relationships/image" Target="../media/image141.png"/><Relationship Id="rId17" Type="http://schemas.openxmlformats.org/officeDocument/2006/relationships/image" Target="../media/image237.png"/><Relationship Id="rId2" Type="http://schemas.openxmlformats.org/officeDocument/2006/relationships/image" Target="../media/image2.png"/><Relationship Id="rId16" Type="http://schemas.openxmlformats.org/officeDocument/2006/relationships/image" Target="../media/image23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4.svg"/><Relationship Id="rId15" Type="http://schemas.openxmlformats.org/officeDocument/2006/relationships/image" Target="../media/image40.svg"/></Relationships>
</file>

<file path=ppt/slides/_rels/slide64.xml.rels><?xml version="1.0" encoding="UTF-8" standalone="yes"?>
<Relationships xmlns="http://schemas.openxmlformats.org/package/2006/relationships"><Relationship Id="rId13" Type="http://schemas.openxmlformats.org/officeDocument/2006/relationships/image" Target="../media/image16.png"/><Relationship Id="rId3" Type="http://schemas.openxmlformats.org/officeDocument/2006/relationships/image" Target="../media/image28.svg"/><Relationship Id="rId12"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6.svg"/><Relationship Id="rId5" Type="http://schemas.openxmlformats.org/officeDocument/2006/relationships/image" Target="../media/image30.svg"/><Relationship Id="rId4" Type="http://schemas.openxmlformats.org/officeDocument/2006/relationships/image" Target="../media/image13.png"/><Relationship Id="rId9" Type="http://schemas.openxmlformats.org/officeDocument/2006/relationships/image" Target="../media/image34.svg"/></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39.png"/><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66.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s>
</file>

<file path=ppt/slides/_rels/slide6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 Id="rId5" Type="http://schemas.openxmlformats.org/officeDocument/2006/relationships/image" Target="../media/image248.png"/><Relationship Id="rId4" Type="http://schemas.openxmlformats.org/officeDocument/2006/relationships/image" Target="../media/image247.png"/></Relationships>
</file>

<file path=ppt/slides/_rels/slide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50.png"/><Relationship Id="rId5" Type="http://schemas.openxmlformats.org/officeDocument/2006/relationships/image" Target="../media/image249.png"/><Relationship Id="rId4" Type="http://schemas.openxmlformats.org/officeDocument/2006/relationships/image" Target="../media/image23.png"/></Relationships>
</file>

<file path=ppt/slides/_rels/slide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51.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1.svg"/><Relationship Id="rId7" Type="http://schemas.openxmlformats.org/officeDocument/2006/relationships/image" Target="../media/image189.png"/><Relationship Id="rId2" Type="http://schemas.openxmlformats.org/officeDocument/2006/relationships/image" Target="../media/image161.png"/><Relationship Id="rId1" Type="http://schemas.openxmlformats.org/officeDocument/2006/relationships/slideLayout" Target="../slideLayouts/slideLayout7.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2.png"/></Relationships>
</file>

<file path=ppt/slides/_rels/slide8.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13" Type="http://schemas.openxmlformats.org/officeDocument/2006/relationships/image" Target="../media/image16.png"/><Relationship Id="rId3" Type="http://schemas.openxmlformats.org/officeDocument/2006/relationships/image" Target="../media/image28.svg"/><Relationship Id="rId12"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6.svg"/><Relationship Id="rId5" Type="http://schemas.openxmlformats.org/officeDocument/2006/relationships/image" Target="../media/image30.svg"/><Relationship Id="rId4" Type="http://schemas.openxmlformats.org/officeDocument/2006/relationships/image" Target="../media/image13.png"/><Relationship Id="rId9" Type="http://schemas.openxmlformats.org/officeDocument/2006/relationships/image" Target="../media/image34.sv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40691"/>
            <a:ext cx="16230600" cy="7260409"/>
            <a:chOff x="0" y="0"/>
            <a:chExt cx="4274726" cy="1711515"/>
          </a:xfrm>
        </p:grpSpPr>
        <p:sp>
          <p:nvSpPr>
            <p:cNvPr id="3" name="Freeform 3"/>
            <p:cNvSpPr/>
            <p:nvPr/>
          </p:nvSpPr>
          <p:spPr>
            <a:xfrm>
              <a:off x="0" y="0"/>
              <a:ext cx="4274726" cy="1711515"/>
            </a:xfrm>
            <a:custGeom>
              <a:avLst/>
              <a:gdLst/>
              <a:ahLst/>
              <a:cxnLst/>
              <a:rect l="l" t="t" r="r" b="b"/>
              <a:pathLst>
                <a:path w="4274726" h="1711515">
                  <a:moveTo>
                    <a:pt x="24327" y="0"/>
                  </a:moveTo>
                  <a:lnTo>
                    <a:pt x="4250399" y="0"/>
                  </a:lnTo>
                  <a:cubicBezTo>
                    <a:pt x="4263834" y="0"/>
                    <a:pt x="4274726" y="10891"/>
                    <a:pt x="4274726" y="24327"/>
                  </a:cubicBezTo>
                  <a:lnTo>
                    <a:pt x="4274726" y="1687188"/>
                  </a:lnTo>
                  <a:cubicBezTo>
                    <a:pt x="4274726" y="1700624"/>
                    <a:pt x="4263834" y="1711515"/>
                    <a:pt x="4250399" y="1711515"/>
                  </a:cubicBezTo>
                  <a:lnTo>
                    <a:pt x="24327" y="1711515"/>
                  </a:lnTo>
                  <a:cubicBezTo>
                    <a:pt x="10891" y="1711515"/>
                    <a:pt x="0" y="1700624"/>
                    <a:pt x="0" y="1687188"/>
                  </a:cubicBezTo>
                  <a:lnTo>
                    <a:pt x="0" y="24327"/>
                  </a:lnTo>
                  <a:cubicBezTo>
                    <a:pt x="0" y="10891"/>
                    <a:pt x="10891" y="0"/>
                    <a:pt x="24327" y="0"/>
                  </a:cubicBez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0"/>
          <p:cNvPicPr>
            <a:picLocks noChangeAspect="1"/>
          </p:cNvPicPr>
          <p:nvPr/>
        </p:nvPicPr>
        <p:blipFill>
          <a:blip r:embed="rId2"/>
          <a:stretch>
            <a:fillRect/>
          </a:stretch>
        </p:blipFill>
        <p:spPr>
          <a:xfrm>
            <a:off x="13792200" y="-2515499"/>
            <a:ext cx="6011177" cy="4115157"/>
          </a:xfrm>
          <a:prstGeom prst="rect">
            <a:avLst/>
          </a:prstGeom>
        </p:spPr>
      </p:pic>
      <p:pic>
        <p:nvPicPr>
          <p:cNvPr id="12" name="Picture 11"/>
          <p:cNvPicPr>
            <a:picLocks noChangeAspect="1"/>
          </p:cNvPicPr>
          <p:nvPr/>
        </p:nvPicPr>
        <p:blipFill>
          <a:blip r:embed="rId3"/>
          <a:stretch>
            <a:fillRect/>
          </a:stretch>
        </p:blipFill>
        <p:spPr>
          <a:xfrm>
            <a:off x="284747" y="723900"/>
            <a:ext cx="2481287" cy="2414225"/>
          </a:xfrm>
          <a:prstGeom prst="rect">
            <a:avLst/>
          </a:prstGeom>
        </p:spPr>
      </p:pic>
      <p:sp>
        <p:nvSpPr>
          <p:cNvPr id="14" name="Rectangle 13"/>
          <p:cNvSpPr/>
          <p:nvPr/>
        </p:nvSpPr>
        <p:spPr>
          <a:xfrm>
            <a:off x="1066800" y="2171519"/>
            <a:ext cx="15925800" cy="3124381"/>
          </a:xfrm>
          <a:prstGeom prst="rect">
            <a:avLst/>
          </a:prstGeom>
        </p:spPr>
        <p:txBody>
          <a:bodyPr wrap="square">
            <a:spAutoFit/>
          </a:bodyPr>
          <a:lstStyle/>
          <a:p>
            <a:pPr lvl="0" algn="ctr">
              <a:lnSpc>
                <a:spcPct val="150000"/>
              </a:lnSpc>
              <a:defRPr/>
            </a:pPr>
            <a:r>
              <a:rPr lang="vi-VN" sz="7000" b="1" kern="0">
                <a:cs typeface="Arial" panose="020B0604020202020204" pitchFamily="34" charset="0"/>
              </a:rPr>
              <a:t>CHƯƠNG I. HÀM SỐ LƯỢNG GIÁC VÀ PHƯƠNG TRÌNH LƯỢNG GIÁC</a:t>
            </a:r>
            <a:endParaRPr lang="en-US" sz="7000" b="1" kern="0" dirty="0">
              <a:latin typeface="Arial" panose="020B0604020202020204" pitchFamily="34" charset="0"/>
              <a:cs typeface="Arial" panose="020B0604020202020204" pitchFamily="34" charset="0"/>
            </a:endParaRPr>
          </a:p>
        </p:txBody>
      </p:sp>
      <p:sp>
        <p:nvSpPr>
          <p:cNvPr id="15" name="Rectangle 14"/>
          <p:cNvSpPr/>
          <p:nvPr/>
        </p:nvSpPr>
        <p:spPr>
          <a:xfrm>
            <a:off x="1524000" y="5403146"/>
            <a:ext cx="15316200" cy="3093154"/>
          </a:xfrm>
          <a:prstGeom prst="rect">
            <a:avLst/>
          </a:prstGeom>
        </p:spPr>
        <p:txBody>
          <a:bodyPr wrap="square">
            <a:spAutoFit/>
          </a:bodyPr>
          <a:lstStyle/>
          <a:p>
            <a:pPr lvl="0" algn="ctr">
              <a:lnSpc>
                <a:spcPct val="150000"/>
              </a:lnSpc>
              <a:defRPr/>
            </a:pPr>
            <a:r>
              <a:rPr lang="vi-VN" sz="6500" b="1" kern="0">
                <a:solidFill>
                  <a:srgbClr val="FFFF00"/>
                </a:solidFill>
                <a:ea typeface="Calibri" panose="020F0502020204030204" pitchFamily="34" charset="0"/>
                <a:cs typeface="Arial" panose="020B0604020202020204" pitchFamily="34" charset="0"/>
              </a:rPr>
              <a:t>BÀI 4: PHƯƠNG TRÌNH LƯỢNG GIÁC CƠ BẢN </a:t>
            </a:r>
            <a:endParaRPr kumimoji="0" lang="en-US" sz="65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stretch>
            <a:fillRect/>
          </a:stretch>
        </p:blipFill>
        <p:spPr>
          <a:xfrm>
            <a:off x="14013159" y="7492614"/>
            <a:ext cx="3208041" cy="1918086"/>
          </a:xfrm>
          <a:prstGeom prst="rect">
            <a:avLst/>
          </a:prstGeom>
        </p:spPr>
      </p:pic>
    </p:spTree>
    <p:extLst>
      <p:ext uri="{BB962C8B-B14F-4D97-AF65-F5344CB8AC3E}">
        <p14:creationId xmlns:p14="http://schemas.microsoft.com/office/powerpoint/2010/main" val="101487822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3" name="Rectangle 2"/>
          <p:cNvSpPr/>
          <p:nvPr/>
        </p:nvSpPr>
        <p:spPr>
          <a:xfrm>
            <a:off x="662547" y="571500"/>
            <a:ext cx="16982333" cy="906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8"/>
          <p:cNvSpPr/>
          <p:nvPr/>
        </p:nvSpPr>
        <p:spPr>
          <a:xfrm>
            <a:off x="5917502" y="9639300"/>
            <a:ext cx="6492240" cy="0"/>
          </a:xfrm>
          <a:prstGeom prst="line">
            <a:avLst/>
          </a:prstGeom>
          <a:ln w="19050" cap="flat">
            <a:solidFill>
              <a:srgbClr val="000000"/>
            </a:solidFill>
            <a:prstDash val="solid"/>
            <a:headEnd type="none" w="sm" len="sm"/>
            <a:tailEnd type="none" w="sm" len="sm"/>
          </a:ln>
        </p:spPr>
      </p:sp>
      <p:pic>
        <p:nvPicPr>
          <p:cNvPr id="17" name="Picture 16"/>
          <p:cNvPicPr>
            <a:picLocks noChangeAspect="1"/>
          </p:cNvPicPr>
          <p:nvPr/>
        </p:nvPicPr>
        <p:blipFill>
          <a:blip r:embed="rId3">
            <a:duotone>
              <a:schemeClr val="accent2">
                <a:shade val="45000"/>
                <a:satMod val="135000"/>
              </a:schemeClr>
              <a:prstClr val="white"/>
            </a:duotone>
          </a:blip>
          <a:stretch>
            <a:fillRect/>
          </a:stretch>
        </p:blipFill>
        <p:spPr>
          <a:xfrm>
            <a:off x="1005755" y="952500"/>
            <a:ext cx="975445" cy="914479"/>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985703" y="2095500"/>
                <a:ext cx="16311698" cy="2055371"/>
              </a:xfrm>
              <a:prstGeom prst="rect">
                <a:avLst/>
              </a:prstGeom>
            </p:spPr>
            <p:txBody>
              <a:bodyPr wrap="square">
                <a:spAutoFit/>
              </a:bodyPr>
              <a:lstStyle/>
              <a:p>
                <a:pPr algn="just">
                  <a:lnSpc>
                    <a:spcPct val="150000"/>
                  </a:lnSpc>
                </a:pPr>
                <a:r>
                  <a:rPr lang="vi-VN" sz="4200">
                    <a:solidFill>
                      <a:srgbClr val="000000"/>
                    </a:solidFill>
                  </a:rPr>
                  <a:t>a) Quan sát Hình 1.19, tìm các nghiệm của phương trình đã cho trong nửa khoảng </a:t>
                </a:r>
                <a14:m>
                  <m:oMath xmlns:m="http://schemas.openxmlformats.org/officeDocument/2006/math">
                    <m:r>
                      <a:rPr lang="nl-NL" sz="4400">
                        <a:latin typeface="Cambria Math" panose="02040503050406030204" pitchFamily="18" charset="0"/>
                        <a:ea typeface="Dotum" panose="020B0600000101010101" pitchFamily="34" charset="-127"/>
                      </a:rPr>
                      <m:t>[0;2</m:t>
                    </m:r>
                    <m:r>
                      <m:rPr>
                        <m:sty m:val="p"/>
                      </m:rPr>
                      <a:rPr lang="nl-NL" sz="4400">
                        <a:latin typeface="Cambria Math" panose="02040503050406030204" pitchFamily="18" charset="0"/>
                        <a:ea typeface="Dotum" panose="020B0600000101010101" pitchFamily="34" charset="-127"/>
                      </a:rPr>
                      <m:t>π</m:t>
                    </m:r>
                    <m:r>
                      <a:rPr lang="nl-NL" sz="4400">
                        <a:latin typeface="Cambria Math" panose="02040503050406030204" pitchFamily="18" charset="0"/>
                        <a:ea typeface="Dotum" panose="020B0600000101010101" pitchFamily="34" charset="-127"/>
                      </a:rPr>
                      <m:t>)</m:t>
                    </m:r>
                  </m:oMath>
                </a14:m>
                <a:r>
                  <a:rPr lang="en-US" sz="4200" smtClean="0">
                    <a:solidFill>
                      <a:srgbClr val="000000"/>
                    </a:solidFill>
                  </a:rPr>
                  <a:t>.</a:t>
                </a:r>
                <a:endParaRPr lang="el-GR" sz="4200">
                  <a:solidFill>
                    <a:srgbClr val="000000"/>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985703" y="2095500"/>
                <a:ext cx="16311698" cy="2055371"/>
              </a:xfrm>
              <a:prstGeom prst="rect">
                <a:avLst/>
              </a:prstGeom>
              <a:blipFill>
                <a:blip r:embed="rId4"/>
                <a:stretch>
                  <a:fillRect l="-1457" r="-1420" b="-8012"/>
                </a:stretch>
              </a:blipFill>
            </p:spPr>
            <p:txBody>
              <a:bodyPr/>
              <a:lstStyle/>
              <a:p>
                <a:r>
                  <a:rPr lang="en-US">
                    <a:noFill/>
                  </a:rPr>
                  <a:t> </a:t>
                </a:r>
              </a:p>
            </p:txBody>
          </p:sp>
        </mc:Fallback>
      </mc:AlternateContent>
      <p:pic>
        <p:nvPicPr>
          <p:cNvPr id="23" name="Picture 22"/>
          <p:cNvPicPr>
            <a:picLocks noChangeAspect="1"/>
          </p:cNvPicPr>
          <p:nvPr/>
        </p:nvPicPr>
        <p:blipFill>
          <a:blip r:embed="rId5"/>
          <a:stretch>
            <a:fillRect/>
          </a:stretch>
        </p:blipFill>
        <p:spPr>
          <a:xfrm>
            <a:off x="15914096" y="-205136"/>
            <a:ext cx="2158913" cy="2106337"/>
          </a:xfrm>
          <a:prstGeom prst="rect">
            <a:avLst/>
          </a:prstGeom>
        </p:spPr>
      </p:pic>
      <p:pic>
        <p:nvPicPr>
          <p:cNvPr id="27" name="Picture 26"/>
          <p:cNvPicPr>
            <a:picLocks noChangeAspect="1"/>
          </p:cNvPicPr>
          <p:nvPr/>
        </p:nvPicPr>
        <p:blipFill>
          <a:blip r:embed="rId6"/>
          <a:stretch>
            <a:fillRect/>
          </a:stretch>
        </p:blipFill>
        <p:spPr>
          <a:xfrm>
            <a:off x="290669" y="7837356"/>
            <a:ext cx="1430172" cy="1878144"/>
          </a:xfrm>
          <a:prstGeom prst="rect">
            <a:avLst/>
          </a:prstGeom>
        </p:spPr>
      </p:pic>
      <p:pic>
        <p:nvPicPr>
          <p:cNvPr id="2" name="Picture 1"/>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409742" y="3390900"/>
            <a:ext cx="5050916" cy="5750812"/>
          </a:xfrm>
          <a:prstGeom prst="rect">
            <a:avLst/>
          </a:prstGeom>
        </p:spPr>
      </p:pic>
      <p:sp>
        <p:nvSpPr>
          <p:cNvPr id="4" name="Rectangle 3"/>
          <p:cNvSpPr/>
          <p:nvPr/>
        </p:nvSpPr>
        <p:spPr>
          <a:xfrm>
            <a:off x="985702" y="4276279"/>
            <a:ext cx="9758498" cy="3000821"/>
          </a:xfrm>
          <a:prstGeom prst="rect">
            <a:avLst/>
          </a:prstGeom>
        </p:spPr>
        <p:txBody>
          <a:bodyPr wrap="square">
            <a:spAutoFit/>
          </a:bodyPr>
          <a:lstStyle/>
          <a:p>
            <a:pPr lvl="0" algn="just">
              <a:lnSpc>
                <a:spcPct val="150000"/>
              </a:lnSpc>
            </a:pPr>
            <a:r>
              <a:rPr lang="vi-VN" sz="4200">
                <a:solidFill>
                  <a:srgbClr val="000000"/>
                </a:solidFill>
              </a:rPr>
              <a:t>b) Dựa vào tính tuần hoàn của hàm số sin, hãy viết công thức nghiệm của phương trình đã cho.</a:t>
            </a:r>
          </a:p>
        </p:txBody>
      </p:sp>
      <p:pic>
        <p:nvPicPr>
          <p:cNvPr id="5" name="Picture 4"/>
          <p:cNvPicPr>
            <a:picLocks noChangeAspect="1"/>
          </p:cNvPicPr>
          <p:nvPr/>
        </p:nvPicPr>
        <p:blipFill>
          <a:blip r:embed="rId9"/>
          <a:stretch>
            <a:fillRect/>
          </a:stretch>
        </p:blipFill>
        <p:spPr>
          <a:xfrm>
            <a:off x="8630132" y="8363432"/>
            <a:ext cx="894868" cy="894868"/>
          </a:xfrm>
          <a:prstGeom prst="rect">
            <a:avLst/>
          </a:prstGeom>
        </p:spPr>
      </p:pic>
      <p:grpSp>
        <p:nvGrpSpPr>
          <p:cNvPr id="7" name="Group 6"/>
          <p:cNvGrpSpPr/>
          <p:nvPr/>
        </p:nvGrpSpPr>
        <p:grpSpPr>
          <a:xfrm>
            <a:off x="1981200" y="697415"/>
            <a:ext cx="13501352" cy="1401212"/>
            <a:chOff x="1981200" y="697415"/>
            <a:chExt cx="13501352" cy="1401212"/>
          </a:xfrm>
        </p:grpSpPr>
        <p:sp>
          <p:nvSpPr>
            <p:cNvPr id="16" name="TextBox 15"/>
            <p:cNvSpPr txBox="1"/>
            <p:nvPr/>
          </p:nvSpPr>
          <p:spPr>
            <a:xfrm>
              <a:off x="1981200" y="1032712"/>
              <a:ext cx="12573000"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3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3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2: Công</a:t>
              </a:r>
              <a:r>
                <a:rPr kumimoji="0" lang="nl-NL" sz="4300" b="1" i="0" u="none" strike="noStrike" kern="1200" cap="none" spc="0" normalizeH="0" noProof="0" dirty="0" smtClean="0">
                  <a:ln>
                    <a:noFill/>
                  </a:ln>
                  <a:solidFill>
                    <a:srgbClr val="C00000"/>
                  </a:solidFill>
                  <a:effectLst/>
                  <a:uLnTx/>
                  <a:uFillTx/>
                  <a:latin typeface="Arial" panose="020B0604020202020204" pitchFamily="34" charset="0"/>
                  <a:ea typeface="+mn-ea"/>
                  <a:cs typeface="Arial" panose="020B0604020202020204" pitchFamily="34" charset="0"/>
                </a:rPr>
                <a:t> thức nghiệm của phương trình </a:t>
              </a:r>
              <a:endParaRPr kumimoji="0" lang="en-US" sz="43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844757254"/>
                </p:ext>
              </p:extLst>
            </p:nvPr>
          </p:nvGraphicFramePr>
          <p:xfrm>
            <a:off x="13403335" y="697415"/>
            <a:ext cx="2079217" cy="1401212"/>
          </p:xfrm>
          <a:graphic>
            <a:graphicData uri="http://schemas.openxmlformats.org/presentationml/2006/ole">
              <mc:AlternateContent xmlns:mc="http://schemas.openxmlformats.org/markup-compatibility/2006">
                <mc:Choice xmlns:v="urn:schemas-microsoft-com:vml" Requires="v">
                  <p:oleObj spid="_x0000_s1030" name="Equation" r:id="rId10" imgW="583920" imgH="393480" progId="Equation.DSMT4">
                    <p:embed/>
                  </p:oleObj>
                </mc:Choice>
                <mc:Fallback>
                  <p:oleObj name="Equation" r:id="rId10" imgW="583920" imgH="393480" progId="Equation.DSMT4">
                    <p:embed/>
                    <p:pic>
                      <p:nvPicPr>
                        <p:cNvPr id="0" name=""/>
                        <p:cNvPicPr/>
                        <p:nvPr/>
                      </p:nvPicPr>
                      <p:blipFill>
                        <a:blip r:embed="rId11"/>
                        <a:stretch>
                          <a:fillRect/>
                        </a:stretch>
                      </p:blipFill>
                      <p:spPr>
                        <a:xfrm>
                          <a:off x="13403335" y="697415"/>
                          <a:ext cx="2079217" cy="1401212"/>
                        </a:xfrm>
                        <a:prstGeom prst="rect">
                          <a:avLst/>
                        </a:prstGeom>
                      </p:spPr>
                    </p:pic>
                  </p:oleObj>
                </mc:Fallback>
              </mc:AlternateContent>
            </a:graphicData>
          </a:graphic>
        </p:graphicFrame>
      </p:grpSp>
    </p:spTree>
    <p:extLst>
      <p:ext uri="{BB962C8B-B14F-4D97-AF65-F5344CB8AC3E}">
        <p14:creationId xmlns:p14="http://schemas.microsoft.com/office/powerpoint/2010/main" val="248220583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2" name="Freeform 2"/>
          <p:cNvSpPr/>
          <p:nvPr/>
        </p:nvSpPr>
        <p:spPr>
          <a:xfrm>
            <a:off x="429126" y="387017"/>
            <a:ext cx="17449800" cy="9524999"/>
          </a:xfrm>
          <a:custGeom>
            <a:avLst/>
            <a:gdLst/>
            <a:ahLst/>
            <a:cxnLst/>
            <a:rect l="l" t="t" r="r" b="b"/>
            <a:pathLst>
              <a:path w="7315200" h="3300153">
                <a:moveTo>
                  <a:pt x="0" y="0"/>
                </a:moveTo>
                <a:lnTo>
                  <a:pt x="7315200" y="0"/>
                </a:lnTo>
                <a:lnTo>
                  <a:pt x="7315200" y="3300153"/>
                </a:lnTo>
                <a:lnTo>
                  <a:pt x="0" y="3300153"/>
                </a:lnTo>
                <a:lnTo>
                  <a:pt x="0" y="0"/>
                </a:lnTo>
                <a:close/>
              </a:path>
            </a:pathLst>
          </a:custGeom>
          <a:blipFill>
            <a:blip r:embed="rId2">
              <a:extLst>
                <a:ext uri="{BEBA8EAE-BF5A-486C-A8C5-ECC9F3942E4B}">
                  <a14:imgProps xmlns:a14="http://schemas.microsoft.com/office/drawing/2010/main">
                    <a14:imgLayer r:embed="rId3">
                      <a14:imgEffect>
                        <a14:brightnessContrast bright="20000" contrast="-40000"/>
                      </a14:imgEffect>
                    </a14:imgLayer>
                  </a14:imgProps>
                </a:ext>
                <a:ext uri="{96DAC541-7B7A-43D3-8B79-37D633B846F1}">
                  <asvg:svgBlip xmlns:asvg="http://schemas.microsoft.com/office/drawing/2016/SVG/main" xmlns="" r:embed="rId4"/>
                </a:ext>
              </a:extLst>
            </a:blip>
            <a:stretch>
              <a:fillRect/>
            </a:stretch>
          </a:blipFill>
        </p:spPr>
      </p:sp>
      <mc:AlternateContent xmlns:mc="http://schemas.openxmlformats.org/markup-compatibility/2006" xmlns:a14="http://schemas.microsoft.com/office/drawing/2010/main">
        <mc:Choice Requires="a14">
          <p:sp>
            <p:nvSpPr>
              <p:cNvPr id="24" name="TextBox 23"/>
              <p:cNvSpPr txBox="1"/>
              <p:nvPr/>
            </p:nvSpPr>
            <p:spPr>
              <a:xfrm>
                <a:off x="1600200" y="1257300"/>
                <a:ext cx="15087600" cy="3799758"/>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200" i="1" smtClean="0">
                    <a:solidFill>
                      <a:schemeClr val="tx2"/>
                    </a:solidFill>
                    <a:latin typeface="Arial" panose="020B0604020202020204" pitchFamily="34" charset="0"/>
                    <a:cs typeface="Arial" panose="020B0604020202020204" pitchFamily="34" charset="0"/>
                  </a:rPr>
                  <a:t>Minh hoạ bằng đồ thị: </a:t>
                </a:r>
              </a:p>
              <a:p>
                <a:pPr algn="just">
                  <a:lnSpc>
                    <a:spcPct val="150000"/>
                  </a:lnSpc>
                </a:pPr>
                <a:r>
                  <a:rPr lang="en-US" sz="4200" smtClean="0">
                    <a:latin typeface="Arial" panose="020B0604020202020204" pitchFamily="34" charset="0"/>
                    <a:cs typeface="Arial" panose="020B0604020202020204" pitchFamily="34" charset="0"/>
                  </a:rPr>
                  <a:t>Nghiệm của phương trình </a:t>
                </a:r>
                <a14:m>
                  <m:oMath xmlns:m="http://schemas.openxmlformats.org/officeDocument/2006/math">
                    <m:r>
                      <a:rPr lang="en-US" sz="4200" i="1" smtClean="0">
                        <a:latin typeface="Cambria Math" panose="02040503050406030204" pitchFamily="18" charset="0"/>
                        <a:cs typeface="Arial" panose="020B0604020202020204" pitchFamily="34" charset="0"/>
                      </a:rPr>
                      <m:t>𝑠𝑖𝑛𝑥</m:t>
                    </m:r>
                    <m:r>
                      <a:rPr lang="en-US" sz="4200" b="0" i="1" smtClean="0">
                        <a:latin typeface="Cambria Math" panose="02040503050406030204" pitchFamily="18" charset="0"/>
                        <a:cs typeface="Arial" panose="020B0604020202020204" pitchFamily="34" charset="0"/>
                      </a:rPr>
                      <m:t>=</m:t>
                    </m:r>
                    <m:f>
                      <m:fPr>
                        <m:ctrlPr>
                          <a:rPr lang="en-US" sz="4200" b="0" i="1" smtClean="0">
                            <a:latin typeface="Cambria Math" panose="02040503050406030204" pitchFamily="18" charset="0"/>
                            <a:cs typeface="Arial" panose="020B0604020202020204" pitchFamily="34" charset="0"/>
                          </a:rPr>
                        </m:ctrlPr>
                      </m:fPr>
                      <m:num>
                        <m:r>
                          <a:rPr lang="en-US" sz="4200" b="0" i="1" smtClean="0">
                            <a:latin typeface="Cambria Math" panose="02040503050406030204" pitchFamily="18" charset="0"/>
                            <a:cs typeface="Arial" panose="020B0604020202020204" pitchFamily="34" charset="0"/>
                          </a:rPr>
                          <m:t>1</m:t>
                        </m:r>
                      </m:num>
                      <m:den>
                        <m:r>
                          <a:rPr lang="en-US" sz="4200" b="0" i="1" smtClean="0">
                            <a:latin typeface="Cambria Math" panose="02040503050406030204" pitchFamily="18" charset="0"/>
                            <a:cs typeface="Arial" panose="020B0604020202020204" pitchFamily="34" charset="0"/>
                          </a:rPr>
                          <m:t>2</m:t>
                        </m:r>
                      </m:den>
                    </m:f>
                  </m:oMath>
                </a14:m>
                <a:r>
                  <a:rPr lang="en-US" sz="4200" smtClean="0">
                    <a:latin typeface="Arial" panose="020B0604020202020204" pitchFamily="34" charset="0"/>
                    <a:cs typeface="Arial" panose="020B0604020202020204" pitchFamily="34" charset="0"/>
                  </a:rPr>
                  <a:t> là hoành độ các giao điểm của đường thẳng </a:t>
                </a:r>
                <a14:m>
                  <m:oMath xmlns:m="http://schemas.openxmlformats.org/officeDocument/2006/math">
                    <m:r>
                      <a:rPr lang="en-US" sz="4200" b="0" i="1" smtClean="0">
                        <a:latin typeface="Cambria Math" panose="02040503050406030204" pitchFamily="18" charset="0"/>
                        <a:cs typeface="Arial" panose="020B0604020202020204" pitchFamily="34" charset="0"/>
                      </a:rPr>
                      <m:t>𝑦</m:t>
                    </m:r>
                    <m:r>
                      <a:rPr lang="en-US" sz="4200" i="1">
                        <a:latin typeface="Cambria Math" panose="02040503050406030204" pitchFamily="18" charset="0"/>
                        <a:cs typeface="Arial" panose="020B0604020202020204" pitchFamily="34" charset="0"/>
                      </a:rPr>
                      <m:t>=</m:t>
                    </m:r>
                    <m:f>
                      <m:fPr>
                        <m:ctrlPr>
                          <a:rPr lang="en-US" sz="4200" i="1">
                            <a:latin typeface="Cambria Math" panose="02040503050406030204" pitchFamily="18" charset="0"/>
                            <a:cs typeface="Arial" panose="020B0604020202020204" pitchFamily="34" charset="0"/>
                          </a:rPr>
                        </m:ctrlPr>
                      </m:fPr>
                      <m:num>
                        <m:r>
                          <a:rPr lang="en-US" sz="4200" i="1">
                            <a:latin typeface="Cambria Math" panose="02040503050406030204" pitchFamily="18" charset="0"/>
                            <a:cs typeface="Arial" panose="020B0604020202020204" pitchFamily="34" charset="0"/>
                          </a:rPr>
                          <m:t>1</m:t>
                        </m:r>
                      </m:num>
                      <m:den>
                        <m:r>
                          <a:rPr lang="en-US" sz="4200" i="1">
                            <a:latin typeface="Cambria Math" panose="02040503050406030204" pitchFamily="18" charset="0"/>
                            <a:cs typeface="Arial" panose="020B0604020202020204" pitchFamily="34" charset="0"/>
                          </a:rPr>
                          <m:t>2</m:t>
                        </m:r>
                      </m:den>
                    </m:f>
                  </m:oMath>
                </a14:m>
                <a:r>
                  <a:rPr lang="en-US" sz="4200" smtClean="0">
                    <a:latin typeface="Arial" panose="020B0604020202020204" pitchFamily="34" charset="0"/>
                    <a:cs typeface="Arial" panose="020B0604020202020204" pitchFamily="34" charset="0"/>
                  </a:rPr>
                  <a:t> và đồ thị hàm số </a:t>
                </a:r>
                <a14:m>
                  <m:oMath xmlns:m="http://schemas.openxmlformats.org/officeDocument/2006/math">
                    <m:r>
                      <a:rPr lang="en-US" sz="4200" i="1" smtClean="0">
                        <a:latin typeface="Cambria Math" panose="02040503050406030204" pitchFamily="18" charset="0"/>
                        <a:cs typeface="Arial" panose="020B0604020202020204" pitchFamily="34" charset="0"/>
                      </a:rPr>
                      <m:t>𝑦</m:t>
                    </m:r>
                    <m:r>
                      <a:rPr lang="en-US" sz="4200" i="1" smtClean="0">
                        <a:latin typeface="Cambria Math" panose="02040503050406030204" pitchFamily="18" charset="0"/>
                        <a:cs typeface="Arial" panose="020B0604020202020204" pitchFamily="34" charset="0"/>
                      </a:rPr>
                      <m:t> = </m:t>
                    </m:r>
                    <m:r>
                      <m:rPr>
                        <m:sty m:val="p"/>
                      </m:rPr>
                      <a:rPr lang="en-US" sz="4200" i="1" smtClean="0">
                        <a:latin typeface="Cambria Math" panose="02040503050406030204" pitchFamily="18" charset="0"/>
                        <a:cs typeface="Arial" panose="020B0604020202020204" pitchFamily="34" charset="0"/>
                      </a:rPr>
                      <m:t>sin</m:t>
                    </m:r>
                    <m:r>
                      <a:rPr lang="en-US" sz="4200" i="1" smtClean="0">
                        <a:latin typeface="Cambria Math" panose="02040503050406030204" pitchFamily="18" charset="0"/>
                        <a:cs typeface="Arial" panose="020B0604020202020204" pitchFamily="34" charset="0"/>
                      </a:rPr>
                      <m:t>⁡</m:t>
                    </m:r>
                    <m:r>
                      <a:rPr lang="en-US" sz="4200" i="1" smtClean="0">
                        <a:latin typeface="Cambria Math" panose="02040503050406030204" pitchFamily="18" charset="0"/>
                        <a:cs typeface="Arial" panose="020B0604020202020204" pitchFamily="34" charset="0"/>
                      </a:rPr>
                      <m:t>𝑥</m:t>
                    </m:r>
                  </m:oMath>
                </a14:m>
                <a:r>
                  <a:rPr lang="en-US" sz="4200" smtClean="0">
                    <a:latin typeface="Arial" panose="020B0604020202020204" pitchFamily="34" charset="0"/>
                    <a:cs typeface="Arial" panose="020B0604020202020204" pitchFamily="34" charset="0"/>
                  </a:rPr>
                  <a:t>.</a:t>
                </a:r>
                <a:endParaRPr lang="en-US" sz="4200">
                  <a:latin typeface="Arial" panose="020B0604020202020204" pitchFamily="34" charset="0"/>
                  <a:cs typeface="Arial"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1600200" y="1257300"/>
                <a:ext cx="15087600" cy="3799758"/>
              </a:xfrm>
              <a:prstGeom prst="rect">
                <a:avLst/>
              </a:prstGeom>
              <a:blipFill>
                <a:blip r:embed="rId5"/>
                <a:stretch>
                  <a:fillRect l="-1576" r="-1535"/>
                </a:stretch>
              </a:blipFill>
            </p:spPr>
            <p:txBody>
              <a:bodyPr/>
              <a:lstStyle/>
              <a:p>
                <a:r>
                  <a:rPr lang="en-US">
                    <a:noFill/>
                  </a:rPr>
                  <a:t> </a:t>
                </a:r>
              </a:p>
            </p:txBody>
          </p:sp>
        </mc:Fallback>
      </mc:AlternateContent>
      <p:pic>
        <p:nvPicPr>
          <p:cNvPr id="5" name="Picture 4"/>
          <p:cNvPicPr>
            <a:picLocks noChangeAspect="1"/>
          </p:cNvPicPr>
          <p:nvPr/>
        </p:nvPicPr>
        <p:blipFill>
          <a:blip r:embed="rId6"/>
          <a:stretch>
            <a:fillRect/>
          </a:stretch>
        </p:blipFill>
        <p:spPr>
          <a:xfrm>
            <a:off x="2655283" y="5315640"/>
            <a:ext cx="13125826" cy="3974937"/>
          </a:xfrm>
          <a:prstGeom prst="rect">
            <a:avLst/>
          </a:prstGeom>
        </p:spPr>
      </p:pic>
      <p:pic>
        <p:nvPicPr>
          <p:cNvPr id="6" name="Picture 5"/>
          <p:cNvPicPr>
            <a:picLocks noChangeAspect="1"/>
          </p:cNvPicPr>
          <p:nvPr/>
        </p:nvPicPr>
        <p:blipFill>
          <a:blip r:embed="rId7"/>
          <a:stretch>
            <a:fillRect/>
          </a:stretch>
        </p:blipFill>
        <p:spPr>
          <a:xfrm>
            <a:off x="16334874" y="216701"/>
            <a:ext cx="1495926" cy="1731990"/>
          </a:xfrm>
          <a:prstGeom prst="rect">
            <a:avLst/>
          </a:prstGeom>
        </p:spPr>
      </p:pic>
      <p:pic>
        <p:nvPicPr>
          <p:cNvPr id="7" name="Picture 6"/>
          <p:cNvPicPr>
            <a:picLocks noChangeAspect="1"/>
          </p:cNvPicPr>
          <p:nvPr/>
        </p:nvPicPr>
        <p:blipFill>
          <a:blip r:embed="rId8"/>
          <a:stretch>
            <a:fillRect/>
          </a:stretch>
        </p:blipFill>
        <p:spPr>
          <a:xfrm rot="372367">
            <a:off x="583448" y="8211021"/>
            <a:ext cx="1853345" cy="1664352"/>
          </a:xfrm>
          <a:prstGeom prst="rect">
            <a:avLst/>
          </a:prstGeom>
        </p:spPr>
      </p:pic>
    </p:spTree>
    <p:extLst>
      <p:ext uri="{BB962C8B-B14F-4D97-AF65-F5344CB8AC3E}">
        <p14:creationId xmlns:p14="http://schemas.microsoft.com/office/powerpoint/2010/main" val="386758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Effect transition="in" filter="fade">
                                      <p:cBhvr>
                                        <p:cTn id="11" dur="500"/>
                                        <p:tgtEl>
                                          <p:spTgt spid="24">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2" name="Freeform 2"/>
          <p:cNvSpPr/>
          <p:nvPr/>
        </p:nvSpPr>
        <p:spPr>
          <a:xfrm>
            <a:off x="228600" y="190500"/>
            <a:ext cx="17830800" cy="9829799"/>
          </a:xfrm>
          <a:custGeom>
            <a:avLst/>
            <a:gdLst/>
            <a:ahLst/>
            <a:cxnLst/>
            <a:rect l="l" t="t" r="r" b="b"/>
            <a:pathLst>
              <a:path w="7315200" h="3300153">
                <a:moveTo>
                  <a:pt x="0" y="0"/>
                </a:moveTo>
                <a:lnTo>
                  <a:pt x="7315200" y="0"/>
                </a:lnTo>
                <a:lnTo>
                  <a:pt x="7315200" y="3300153"/>
                </a:lnTo>
                <a:lnTo>
                  <a:pt x="0" y="3300153"/>
                </a:lnTo>
                <a:lnTo>
                  <a:pt x="0" y="0"/>
                </a:lnTo>
                <a:close/>
              </a:path>
            </a:pathLst>
          </a:custGeom>
          <a:blipFill>
            <a:blip r:embed="rId2">
              <a:extLst>
                <a:ext uri="{BEBA8EAE-BF5A-486C-A8C5-ECC9F3942E4B}">
                  <a14:imgProps xmlns:a14="http://schemas.microsoft.com/office/drawing/2010/main">
                    <a14:imgLayer r:embed="rId3">
                      <a14:imgEffect>
                        <a14:brightnessContrast bright="20000" contrast="-40000"/>
                      </a14:imgEffect>
                    </a14:imgLayer>
                  </a14:imgProps>
                </a:ext>
                <a:ext uri="{96DAC541-7B7A-43D3-8B79-37D633B846F1}">
                  <asvg:svgBlip xmlns:asvg="http://schemas.microsoft.com/office/drawing/2016/SVG/main" xmlns="" r:embed="rId4"/>
                </a:ext>
              </a:extLst>
            </a:blip>
            <a:stretch>
              <a:fillRect/>
            </a:stretch>
          </a:blipFill>
        </p:spPr>
      </p:sp>
      <mc:AlternateContent xmlns:mc="http://schemas.openxmlformats.org/markup-compatibility/2006" xmlns:a14="http://schemas.microsoft.com/office/drawing/2010/main">
        <mc:Choice Requires="a14">
          <p:sp>
            <p:nvSpPr>
              <p:cNvPr id="24" name="TextBox 23"/>
              <p:cNvSpPr txBox="1"/>
              <p:nvPr/>
            </p:nvSpPr>
            <p:spPr>
              <a:xfrm>
                <a:off x="1153061" y="723900"/>
                <a:ext cx="15917708" cy="1840889"/>
              </a:xfrm>
              <a:prstGeom prst="rect">
                <a:avLst/>
              </a:prstGeom>
              <a:noFill/>
            </p:spPr>
            <p:txBody>
              <a:bodyPr wrap="square" rtlCol="0">
                <a:spAutoFit/>
              </a:bodyPr>
              <a:lstStyle/>
              <a:p>
                <a:pPr algn="just">
                  <a:lnSpc>
                    <a:spcPct val="150000"/>
                  </a:lnSpc>
                  <a:spcAft>
                    <a:spcPts val="800"/>
                  </a:spcAft>
                </a:pPr>
                <a:r>
                  <a:rPr lang="nl-NL" sz="3700">
                    <a:latin typeface="Arial" panose="020B0604020202020204" pitchFamily="34" charset="0"/>
                    <a:ea typeface="Dotum" panose="020B0600000101010101" pitchFamily="34" charset="-127"/>
                    <a:cs typeface="Arial" panose="020B0604020202020204" pitchFamily="34" charset="0"/>
                  </a:rPr>
                  <a:t>Tổng quát, xét phương trình </a:t>
                </a: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nl-NL" sz="3700" i="0">
                            <a:effectLst/>
                            <a:latin typeface="Cambria Math" panose="02040503050406030204" pitchFamily="18" charset="0"/>
                            <a:ea typeface="Dotum" panose="020B0600000101010101" pitchFamily="34" charset="-127"/>
                          </a:rPr>
                          <m:t>sin</m:t>
                        </m:r>
                      </m:fName>
                      <m:e>
                        <m:r>
                          <m:rPr>
                            <m:sty m:val="p"/>
                          </m:rPr>
                          <a:rPr lang="nl-NL" sz="3700" i="0">
                            <a:effectLst/>
                            <a:latin typeface="Cambria Math" panose="02040503050406030204" pitchFamily="18" charset="0"/>
                            <a:ea typeface="Dotum" panose="020B0600000101010101" pitchFamily="34" charset="-127"/>
                          </a:rPr>
                          <m:t>x</m:t>
                        </m:r>
                      </m:e>
                    </m:func>
                    <m:r>
                      <a:rPr lang="nl-NL" sz="3700" i="0">
                        <a:effectLst/>
                        <a:latin typeface="Cambria Math" panose="02040503050406030204" pitchFamily="18" charset="0"/>
                        <a:ea typeface="Dotum" panose="020B0600000101010101" pitchFamily="34" charset="-127"/>
                      </a:rPr>
                      <m:t>=</m:t>
                    </m:r>
                    <m:r>
                      <m:rPr>
                        <m:sty m:val="p"/>
                      </m:rPr>
                      <a:rPr lang="nl-NL" sz="3700" i="0">
                        <a:effectLst/>
                        <a:latin typeface="Cambria Math" panose="02040503050406030204" pitchFamily="18" charset="0"/>
                        <a:ea typeface="Dotum" panose="020B0600000101010101" pitchFamily="34" charset="-127"/>
                      </a:rPr>
                      <m:t>m</m:t>
                    </m:r>
                  </m:oMath>
                </a14:m>
                <a:r>
                  <a:rPr lang="nl-NL"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3700" smtClean="0">
                    <a:effectLst/>
                    <a:latin typeface="Arial" panose="020B0604020202020204" pitchFamily="34" charset="0"/>
                    <a:ea typeface="Dotum" panose="020B0600000101010101" pitchFamily="34" charset="-127"/>
                    <a:cs typeface="Arial" panose="020B0604020202020204" pitchFamily="34" charset="0"/>
                  </a:rPr>
                  <a:t>Nếu </a:t>
                </a:r>
                <a14:m>
                  <m:oMath xmlns:m="http://schemas.openxmlformats.org/officeDocument/2006/math">
                    <m:d>
                      <m:dPr>
                        <m:begChr m:val="|"/>
                        <m:endChr m:val="|"/>
                        <m:ctrlPr>
                          <a:rPr lang="en-US" sz="3700" i="1">
                            <a:effectLst/>
                            <a:latin typeface="Cambria Math" panose="02040503050406030204" pitchFamily="18" charset="0"/>
                            <a:ea typeface="Dotum" panose="020B0600000101010101" pitchFamily="34" charset="-127"/>
                          </a:rPr>
                        </m:ctrlPr>
                      </m:dPr>
                      <m:e>
                        <m:r>
                          <m:rPr>
                            <m:sty m:val="p"/>
                          </m:rPr>
                          <a:rPr lang="nl-NL" sz="3700" i="0">
                            <a:effectLst/>
                            <a:latin typeface="Cambria Math" panose="02040503050406030204" pitchFamily="18" charset="0"/>
                            <a:ea typeface="Dotum" panose="020B0600000101010101" pitchFamily="34" charset="-127"/>
                          </a:rPr>
                          <m:t>m</m:t>
                        </m:r>
                      </m:e>
                    </m:d>
                    <m:r>
                      <a:rPr lang="nl-NL" sz="3700" i="0">
                        <a:effectLst/>
                        <a:latin typeface="Cambria Math" panose="02040503050406030204" pitchFamily="18" charset="0"/>
                        <a:ea typeface="Dotum" panose="020B0600000101010101" pitchFamily="34" charset="-127"/>
                      </a:rPr>
                      <m:t>&gt;1</m:t>
                    </m:r>
                  </m:oMath>
                </a14:m>
                <a:r>
                  <a:rPr lang="nl-NL" sz="3700">
                    <a:effectLst/>
                    <a:latin typeface="Arial" panose="020B0604020202020204" pitchFamily="34" charset="0"/>
                    <a:ea typeface="Dotum" panose="020B0600000101010101" pitchFamily="34" charset="-127"/>
                    <a:cs typeface="Arial" panose="020B0604020202020204" pitchFamily="34" charset="0"/>
                  </a:rPr>
                  <a:t> thì phương trình (*) vô nghiệm vì </a:t>
                </a:r>
                <a14:m>
                  <m:oMath xmlns:m="http://schemas.openxmlformats.org/officeDocument/2006/math">
                    <m:d>
                      <m:dPr>
                        <m:begChr m:val="|"/>
                        <m:endChr m:val="|"/>
                        <m:ctrlPr>
                          <a:rPr lang="en-US" sz="3700" i="1">
                            <a:effectLst/>
                            <a:latin typeface="Cambria Math" panose="02040503050406030204" pitchFamily="18" charset="0"/>
                            <a:ea typeface="Dotum" panose="020B0600000101010101" pitchFamily="34" charset="-127"/>
                          </a:rPr>
                        </m:ctrlPr>
                      </m:dPr>
                      <m:e>
                        <m:func>
                          <m:funcPr>
                            <m:ctrlPr>
                              <a:rPr lang="en-US" sz="3700" i="1">
                                <a:effectLst/>
                                <a:latin typeface="Cambria Math" panose="02040503050406030204" pitchFamily="18" charset="0"/>
                                <a:ea typeface="Dotum" panose="020B0600000101010101" pitchFamily="34" charset="-127"/>
                              </a:rPr>
                            </m:ctrlPr>
                          </m:funcPr>
                          <m:fName>
                            <m:r>
                              <m:rPr>
                                <m:sty m:val="p"/>
                              </m:rPr>
                              <a:rPr lang="nl-NL" sz="3700" i="0">
                                <a:effectLst/>
                                <a:latin typeface="Cambria Math" panose="02040503050406030204" pitchFamily="18" charset="0"/>
                                <a:ea typeface="Dotum" panose="020B0600000101010101" pitchFamily="34" charset="-127"/>
                              </a:rPr>
                              <m:t>sin</m:t>
                            </m:r>
                          </m:fName>
                          <m:e>
                            <m:r>
                              <m:rPr>
                                <m:sty m:val="p"/>
                              </m:rPr>
                              <a:rPr lang="nl-NL" sz="3700" i="0">
                                <a:effectLst/>
                                <a:latin typeface="Cambria Math" panose="02040503050406030204" pitchFamily="18" charset="0"/>
                                <a:ea typeface="Dotum" panose="020B0600000101010101" pitchFamily="34" charset="-127"/>
                              </a:rPr>
                              <m:t>x</m:t>
                            </m:r>
                          </m:e>
                        </m:func>
                      </m:e>
                    </m:d>
                    <m:r>
                      <a:rPr lang="nl-NL" sz="3700" i="0">
                        <a:effectLst/>
                        <a:latin typeface="Cambria Math" panose="02040503050406030204" pitchFamily="18" charset="0"/>
                        <a:ea typeface="Dotum" panose="020B0600000101010101" pitchFamily="34" charset="-127"/>
                      </a:rPr>
                      <m:t>≤1</m:t>
                    </m:r>
                  </m:oMath>
                </a14:m>
                <a:r>
                  <a:rPr lang="nl-NL" sz="3700">
                    <a:effectLst/>
                    <a:latin typeface="Arial" panose="020B0604020202020204" pitchFamily="34" charset="0"/>
                    <a:ea typeface="Dotum" panose="020B0600000101010101" pitchFamily="34" charset="-127"/>
                    <a:cs typeface="Arial" panose="020B0604020202020204" pitchFamily="34" charset="0"/>
                  </a:rPr>
                  <a:t> với mọi </a:t>
                </a:r>
                <a14:m>
                  <m:oMath xmlns:m="http://schemas.openxmlformats.org/officeDocument/2006/math">
                    <m:r>
                      <m:rPr>
                        <m:sty m:val="p"/>
                      </m:rPr>
                      <a:rPr lang="nl-NL" sz="3700" i="0">
                        <a:effectLst/>
                        <a:latin typeface="Cambria Math" panose="02040503050406030204" pitchFamily="18" charset="0"/>
                        <a:ea typeface="Dotum" panose="020B0600000101010101" pitchFamily="34" charset="-127"/>
                      </a:rPr>
                      <m:t>x</m:t>
                    </m:r>
                    <m:r>
                      <a:rPr lang="nl-NL" sz="3700" i="0">
                        <a:effectLst/>
                        <a:latin typeface="Cambria Math" panose="02040503050406030204" pitchFamily="18" charset="0"/>
                        <a:ea typeface="Dotum" panose="020B0600000101010101" pitchFamily="34" charset="-127"/>
                      </a:rPr>
                      <m:t>∈</m:t>
                    </m:r>
                    <m:r>
                      <a:rPr lang="nl-NL" sz="3700" i="0">
                        <a:effectLst/>
                        <a:latin typeface="Cambria Math" panose="02040503050406030204" pitchFamily="18" charset="0"/>
                        <a:ea typeface="Dotum" panose="020B0600000101010101" pitchFamily="34" charset="-127"/>
                      </a:rPr>
                      <m:t>ℝ</m:t>
                    </m:r>
                  </m:oMath>
                </a14:m>
                <a:r>
                  <a:rPr lang="nl-NL" sz="3700" smtClean="0">
                    <a:effectLst/>
                    <a:latin typeface="Arial" panose="020B0604020202020204" pitchFamily="34" charset="0"/>
                    <a:ea typeface="Dotum" panose="020B0600000101010101" pitchFamily="34" charset="-127"/>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1153061" y="723900"/>
                <a:ext cx="15917708" cy="1840889"/>
              </a:xfrm>
              <a:prstGeom prst="rect">
                <a:avLst/>
              </a:prstGeom>
              <a:blipFill>
                <a:blip r:embed="rId5"/>
                <a:stretch>
                  <a:fillRect l="-1187" b="-9272"/>
                </a:stretch>
              </a:blipFill>
            </p:spPr>
            <p:txBody>
              <a:bodyPr/>
              <a:lstStyle/>
              <a:p>
                <a:r>
                  <a:rPr lang="en-US">
                    <a:noFill/>
                  </a:rPr>
                  <a:t> </a:t>
                </a:r>
              </a:p>
            </p:txBody>
          </p:sp>
        </mc:Fallback>
      </mc:AlternateContent>
      <p:pic>
        <p:nvPicPr>
          <p:cNvPr id="6" name="Picture 5"/>
          <p:cNvPicPr>
            <a:picLocks noChangeAspect="1"/>
          </p:cNvPicPr>
          <p:nvPr/>
        </p:nvPicPr>
        <p:blipFill>
          <a:blip r:embed="rId6"/>
          <a:stretch>
            <a:fillRect/>
          </a:stretch>
        </p:blipFill>
        <p:spPr>
          <a:xfrm>
            <a:off x="16611149" y="8711772"/>
            <a:ext cx="1257914" cy="145641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143000" y="2501160"/>
                <a:ext cx="10287000" cy="4350935"/>
              </a:xfrm>
              <a:prstGeom prst="rect">
                <a:avLst/>
              </a:prstGeom>
            </p:spPr>
            <p:txBody>
              <a:bodyPr wrap="square">
                <a:spAutoFit/>
              </a:bodyPr>
              <a:lstStyle/>
              <a:p>
                <a:pPr marL="571500" lvl="0" indent="-571500" algn="just">
                  <a:lnSpc>
                    <a:spcPct val="150000"/>
                  </a:lnSpc>
                  <a:spcAft>
                    <a:spcPts val="800"/>
                  </a:spcAft>
                  <a:buFont typeface="Arial" panose="020B0604020202020204" pitchFamily="34" charset="0"/>
                  <a:buChar char="•"/>
                </a:pPr>
                <a:r>
                  <a:rPr lang="nl-NL" sz="3700">
                    <a:solidFill>
                      <a:prstClr val="black"/>
                    </a:solidFill>
                    <a:latin typeface="Arial" panose="020B0604020202020204" pitchFamily="34" charset="0"/>
                    <a:ea typeface="Dotum" panose="020B0600000101010101" pitchFamily="34" charset="-127"/>
                    <a:cs typeface="Arial" panose="020B0604020202020204" pitchFamily="34" charset="0"/>
                  </a:rPr>
                  <a:t>Nếu </a:t>
                </a:r>
                <a14:m>
                  <m:oMath xmlns:m="http://schemas.openxmlformats.org/officeDocument/2006/math">
                    <m:d>
                      <m:dPr>
                        <m:begChr m:val="|"/>
                        <m:endChr m:val="|"/>
                        <m:ctrlPr>
                          <a:rPr lang="en-US" sz="3700" i="1">
                            <a:solidFill>
                              <a:prstClr val="black"/>
                            </a:solidFill>
                            <a:latin typeface="Cambria Math" panose="02040503050406030204" pitchFamily="18" charset="0"/>
                            <a:ea typeface="Dotum" panose="020B0600000101010101" pitchFamily="34" charset="-127"/>
                          </a:rPr>
                        </m:ctrlPr>
                      </m:dPr>
                      <m:e>
                        <m:r>
                          <m:rPr>
                            <m:sty m:val="p"/>
                          </m:rPr>
                          <a:rPr lang="nl-NL" sz="3700">
                            <a:solidFill>
                              <a:prstClr val="black"/>
                            </a:solidFill>
                            <a:latin typeface="Cambria Math" panose="02040503050406030204" pitchFamily="18" charset="0"/>
                            <a:ea typeface="Dotum" panose="020B0600000101010101" pitchFamily="34" charset="-127"/>
                          </a:rPr>
                          <m:t>m</m:t>
                        </m:r>
                      </m:e>
                    </m:d>
                    <m:r>
                      <a:rPr lang="nl-NL" sz="3700">
                        <a:solidFill>
                          <a:prstClr val="black"/>
                        </a:solidFill>
                        <a:latin typeface="Cambria Math" panose="02040503050406030204" pitchFamily="18" charset="0"/>
                        <a:ea typeface="Dotum" panose="020B0600000101010101" pitchFamily="34" charset="-127"/>
                      </a:rPr>
                      <m:t>≤1</m:t>
                    </m:r>
                  </m:oMath>
                </a14:m>
                <a:r>
                  <a:rPr lang="nl-NL" sz="3700">
                    <a:solidFill>
                      <a:prstClr val="black"/>
                    </a:solidFill>
                    <a:latin typeface="Arial" panose="020B0604020202020204" pitchFamily="34" charset="0"/>
                    <a:ea typeface="Dotum" panose="020B0600000101010101" pitchFamily="34" charset="-127"/>
                    <a:cs typeface="Arial" panose="020B0604020202020204" pitchFamily="34" charset="0"/>
                  </a:rPr>
                  <a:t> thì tồn tại duy nhất </a:t>
                </a:r>
                <a14:m>
                  <m:oMath xmlns:m="http://schemas.openxmlformats.org/officeDocument/2006/math">
                    <m:r>
                      <m:rPr>
                        <m:sty m:val="p"/>
                      </m:rPr>
                      <a:rPr lang="nl-NL" sz="3700">
                        <a:solidFill>
                          <a:prstClr val="black"/>
                        </a:solidFill>
                        <a:latin typeface="Cambria Math" panose="02040503050406030204" pitchFamily="18" charset="0"/>
                        <a:ea typeface="Dotum" panose="020B0600000101010101" pitchFamily="34" charset="-127"/>
                      </a:rPr>
                      <m:t>α</m:t>
                    </m:r>
                    <m:r>
                      <a:rPr lang="nl-NL" sz="3700">
                        <a:solidFill>
                          <a:prstClr val="black"/>
                        </a:solidFill>
                        <a:latin typeface="Cambria Math" panose="02040503050406030204" pitchFamily="18" charset="0"/>
                        <a:ea typeface="Dotum" panose="020B0600000101010101" pitchFamily="34" charset="-127"/>
                      </a:rPr>
                      <m:t>∈</m:t>
                    </m:r>
                    <m:d>
                      <m:dPr>
                        <m:begChr m:val="["/>
                        <m:endChr m:val="]"/>
                        <m:ctrlPr>
                          <a:rPr lang="en-US" sz="3700" i="1">
                            <a:solidFill>
                              <a:prstClr val="black"/>
                            </a:solidFill>
                            <a:latin typeface="Cambria Math" panose="02040503050406030204" pitchFamily="18" charset="0"/>
                            <a:ea typeface="Dotum" panose="020B0600000101010101" pitchFamily="34" charset="-127"/>
                          </a:rPr>
                        </m:ctrlPr>
                      </m:dPr>
                      <m:e>
                        <m:r>
                          <a:rPr lang="nl-NL" sz="3700">
                            <a:solidFill>
                              <a:prstClr val="black"/>
                            </a:solidFill>
                            <a:latin typeface="Cambria Math" panose="02040503050406030204" pitchFamily="18" charset="0"/>
                            <a:ea typeface="Dotum" panose="020B0600000101010101" pitchFamily="34" charset="-127"/>
                          </a:rPr>
                          <m:t>−</m:t>
                        </m:r>
                        <m:f>
                          <m:fPr>
                            <m:ctrlPr>
                              <a:rPr lang="en-US" sz="3700" i="1">
                                <a:solidFill>
                                  <a:prstClr val="black"/>
                                </a:solidFill>
                                <a:latin typeface="Cambria Math" panose="02040503050406030204" pitchFamily="18" charset="0"/>
                                <a:ea typeface="Dotum" panose="020B0600000101010101" pitchFamily="34" charset="-127"/>
                              </a:rPr>
                            </m:ctrlPr>
                          </m:fPr>
                          <m:num>
                            <m:r>
                              <m:rPr>
                                <m:sty m:val="p"/>
                              </m:rPr>
                              <a:rPr lang="nl-NL" sz="3700">
                                <a:solidFill>
                                  <a:prstClr val="black"/>
                                </a:solidFill>
                                <a:latin typeface="Cambria Math" panose="02040503050406030204" pitchFamily="18" charset="0"/>
                                <a:ea typeface="Dotum" panose="020B0600000101010101" pitchFamily="34" charset="-127"/>
                              </a:rPr>
                              <m:t>π</m:t>
                            </m:r>
                          </m:num>
                          <m:den>
                            <m:r>
                              <a:rPr lang="nl-NL" sz="3700">
                                <a:solidFill>
                                  <a:prstClr val="black"/>
                                </a:solidFill>
                                <a:latin typeface="Cambria Math" panose="02040503050406030204" pitchFamily="18" charset="0"/>
                                <a:ea typeface="Dotum" panose="020B0600000101010101" pitchFamily="34" charset="-127"/>
                              </a:rPr>
                              <m:t>2</m:t>
                            </m:r>
                          </m:den>
                        </m:f>
                        <m:r>
                          <a:rPr lang="nl-NL" sz="3700">
                            <a:solidFill>
                              <a:prstClr val="black"/>
                            </a:solidFill>
                            <a:latin typeface="Cambria Math" panose="02040503050406030204" pitchFamily="18" charset="0"/>
                            <a:ea typeface="Dotum" panose="020B0600000101010101" pitchFamily="34" charset="-127"/>
                          </a:rPr>
                          <m:t>;</m:t>
                        </m:r>
                        <m:f>
                          <m:fPr>
                            <m:ctrlPr>
                              <a:rPr lang="en-US" sz="3700" i="1">
                                <a:solidFill>
                                  <a:prstClr val="black"/>
                                </a:solidFill>
                                <a:latin typeface="Cambria Math" panose="02040503050406030204" pitchFamily="18" charset="0"/>
                                <a:ea typeface="Dotum" panose="020B0600000101010101" pitchFamily="34" charset="-127"/>
                              </a:rPr>
                            </m:ctrlPr>
                          </m:fPr>
                          <m:num>
                            <m:r>
                              <m:rPr>
                                <m:sty m:val="p"/>
                              </m:rPr>
                              <a:rPr lang="nl-NL" sz="3700">
                                <a:solidFill>
                                  <a:prstClr val="black"/>
                                </a:solidFill>
                                <a:latin typeface="Cambria Math" panose="02040503050406030204" pitchFamily="18" charset="0"/>
                                <a:ea typeface="Dotum" panose="020B0600000101010101" pitchFamily="34" charset="-127"/>
                              </a:rPr>
                              <m:t>π</m:t>
                            </m:r>
                          </m:num>
                          <m:den>
                            <m:r>
                              <a:rPr lang="nl-NL" sz="3700">
                                <a:solidFill>
                                  <a:prstClr val="black"/>
                                </a:solidFill>
                                <a:latin typeface="Cambria Math" panose="02040503050406030204" pitchFamily="18" charset="0"/>
                                <a:ea typeface="Dotum" panose="020B0600000101010101" pitchFamily="34" charset="-127"/>
                              </a:rPr>
                              <m:t>2</m:t>
                            </m:r>
                          </m:den>
                        </m:f>
                      </m:e>
                    </m:d>
                  </m:oMath>
                </a14:m>
                <a:r>
                  <a:rPr lang="nl-NL" sz="3700">
                    <a:solidFill>
                      <a:prstClr val="black"/>
                    </a:solidFill>
                    <a:latin typeface="Arial" panose="020B0604020202020204" pitchFamily="34" charset="0"/>
                    <a:ea typeface="Dotum" panose="020B0600000101010101" pitchFamily="34" charset="-127"/>
                    <a:cs typeface="Arial" panose="020B0604020202020204" pitchFamily="34" charset="0"/>
                  </a:rPr>
                  <a:t> thỏa mãn </a:t>
                </a:r>
                <a14:m>
                  <m:oMath xmlns:m="http://schemas.openxmlformats.org/officeDocument/2006/math">
                    <m:func>
                      <m:funcPr>
                        <m:ctrlPr>
                          <a:rPr lang="en-US" sz="3700" i="1">
                            <a:solidFill>
                              <a:prstClr val="black"/>
                            </a:solidFill>
                            <a:latin typeface="Cambria Math" panose="02040503050406030204" pitchFamily="18" charset="0"/>
                            <a:ea typeface="Dotum" panose="020B0600000101010101" pitchFamily="34" charset="-127"/>
                          </a:rPr>
                        </m:ctrlPr>
                      </m:funcPr>
                      <m:fName>
                        <m:r>
                          <m:rPr>
                            <m:sty m:val="p"/>
                          </m:rPr>
                          <a:rPr lang="nl-NL" sz="3700">
                            <a:solidFill>
                              <a:prstClr val="black"/>
                            </a:solidFill>
                            <a:latin typeface="Cambria Math" panose="02040503050406030204" pitchFamily="18" charset="0"/>
                            <a:ea typeface="Dotum" panose="020B0600000101010101" pitchFamily="34" charset="-127"/>
                          </a:rPr>
                          <m:t>sin</m:t>
                        </m:r>
                      </m:fName>
                      <m:e>
                        <m:r>
                          <m:rPr>
                            <m:sty m:val="p"/>
                          </m:rPr>
                          <a:rPr lang="nl-NL" sz="3700">
                            <a:solidFill>
                              <a:prstClr val="black"/>
                            </a:solidFill>
                            <a:latin typeface="Cambria Math" panose="02040503050406030204" pitchFamily="18" charset="0"/>
                            <a:ea typeface="Dotum" panose="020B0600000101010101" pitchFamily="34" charset="-127"/>
                          </a:rPr>
                          <m:t>α</m:t>
                        </m:r>
                      </m:e>
                    </m:func>
                    <m:r>
                      <a:rPr lang="nl-NL" sz="3700">
                        <a:solidFill>
                          <a:prstClr val="black"/>
                        </a:solidFill>
                        <a:latin typeface="Cambria Math" panose="02040503050406030204" pitchFamily="18" charset="0"/>
                        <a:ea typeface="Dotum" panose="020B0600000101010101" pitchFamily="34" charset="-127"/>
                      </a:rPr>
                      <m:t>=</m:t>
                    </m:r>
                    <m:r>
                      <m:rPr>
                        <m:sty m:val="p"/>
                      </m:rPr>
                      <a:rPr lang="nl-NL" sz="3700">
                        <a:solidFill>
                          <a:prstClr val="black"/>
                        </a:solidFill>
                        <a:latin typeface="Cambria Math" panose="02040503050406030204" pitchFamily="18" charset="0"/>
                        <a:ea typeface="Dotum" panose="020B0600000101010101" pitchFamily="34" charset="-127"/>
                      </a:rPr>
                      <m:t>m</m:t>
                    </m:r>
                  </m:oMath>
                </a14:m>
                <a:r>
                  <a:rPr lang="nl-NL" sz="3700">
                    <a:solidFill>
                      <a:prstClr val="black"/>
                    </a:solidFill>
                    <a:latin typeface="Arial" panose="020B0604020202020204" pitchFamily="34" charset="0"/>
                    <a:ea typeface="Dotum" panose="020B0600000101010101" pitchFamily="34" charset="-127"/>
                    <a:cs typeface="Arial" panose="020B0604020202020204" pitchFamily="34" charset="0"/>
                  </a:rPr>
                  <a:t>. Khi đó, trên đoạn có độ dài là </a:t>
                </a:r>
                <a14:m>
                  <m:oMath xmlns:m="http://schemas.openxmlformats.org/officeDocument/2006/math">
                    <m:r>
                      <a:rPr lang="nl-NL" sz="3700">
                        <a:solidFill>
                          <a:prstClr val="black"/>
                        </a:solidFill>
                        <a:latin typeface="Cambria Math" panose="02040503050406030204" pitchFamily="18" charset="0"/>
                        <a:ea typeface="Dotum" panose="020B0600000101010101" pitchFamily="34" charset="-127"/>
                      </a:rPr>
                      <m:t>2</m:t>
                    </m:r>
                    <m:r>
                      <m:rPr>
                        <m:sty m:val="p"/>
                      </m:rPr>
                      <a:rPr lang="nl-NL" sz="3700">
                        <a:solidFill>
                          <a:prstClr val="black"/>
                        </a:solidFill>
                        <a:latin typeface="Cambria Math" panose="02040503050406030204" pitchFamily="18" charset="0"/>
                        <a:ea typeface="Dotum" panose="020B0600000101010101" pitchFamily="34" charset="-127"/>
                      </a:rPr>
                      <m:t>π</m:t>
                    </m:r>
                  </m:oMath>
                </a14:m>
                <a:r>
                  <a:rPr lang="nl-NL" sz="3700">
                    <a:solidFill>
                      <a:prstClr val="black"/>
                    </a:solidFill>
                    <a:latin typeface="Arial" panose="020B0604020202020204" pitchFamily="34" charset="0"/>
                    <a:ea typeface="Dotum" panose="020B0600000101010101" pitchFamily="34" charset="-127"/>
                    <a:cs typeface="Arial" panose="020B0604020202020204" pitchFamily="34" charset="0"/>
                  </a:rPr>
                  <a:t> là </a:t>
                </a:r>
                <a14:m>
                  <m:oMath xmlns:m="http://schemas.openxmlformats.org/officeDocument/2006/math">
                    <m:d>
                      <m:dPr>
                        <m:begChr m:val="["/>
                        <m:endChr m:val="]"/>
                        <m:ctrlPr>
                          <a:rPr lang="en-US" sz="3700" i="1">
                            <a:solidFill>
                              <a:prstClr val="black"/>
                            </a:solidFill>
                            <a:latin typeface="Cambria Math" panose="02040503050406030204" pitchFamily="18" charset="0"/>
                            <a:ea typeface="Dotum" panose="020B0600000101010101" pitchFamily="34" charset="-127"/>
                          </a:rPr>
                        </m:ctrlPr>
                      </m:dPr>
                      <m:e>
                        <m:r>
                          <a:rPr lang="nl-NL" sz="3700">
                            <a:solidFill>
                              <a:prstClr val="black"/>
                            </a:solidFill>
                            <a:latin typeface="Cambria Math" panose="02040503050406030204" pitchFamily="18" charset="0"/>
                            <a:ea typeface="Dotum" panose="020B0600000101010101" pitchFamily="34" charset="-127"/>
                          </a:rPr>
                          <m:t>−</m:t>
                        </m:r>
                        <m:f>
                          <m:fPr>
                            <m:ctrlPr>
                              <a:rPr lang="en-US" sz="3700" i="1">
                                <a:solidFill>
                                  <a:prstClr val="black"/>
                                </a:solidFill>
                                <a:latin typeface="Cambria Math" panose="02040503050406030204" pitchFamily="18" charset="0"/>
                                <a:ea typeface="Dotum" panose="020B0600000101010101" pitchFamily="34" charset="-127"/>
                              </a:rPr>
                            </m:ctrlPr>
                          </m:fPr>
                          <m:num>
                            <m:r>
                              <m:rPr>
                                <m:sty m:val="p"/>
                              </m:rPr>
                              <a:rPr lang="nl-NL" sz="3700">
                                <a:solidFill>
                                  <a:prstClr val="black"/>
                                </a:solidFill>
                                <a:latin typeface="Cambria Math" panose="02040503050406030204" pitchFamily="18" charset="0"/>
                                <a:ea typeface="Dotum" panose="020B0600000101010101" pitchFamily="34" charset="-127"/>
                              </a:rPr>
                              <m:t>π</m:t>
                            </m:r>
                          </m:num>
                          <m:den>
                            <m:r>
                              <a:rPr lang="nl-NL" sz="3700">
                                <a:solidFill>
                                  <a:prstClr val="black"/>
                                </a:solidFill>
                                <a:latin typeface="Cambria Math" panose="02040503050406030204" pitchFamily="18" charset="0"/>
                                <a:ea typeface="Dotum" panose="020B0600000101010101" pitchFamily="34" charset="-127"/>
                              </a:rPr>
                              <m:t>2</m:t>
                            </m:r>
                          </m:den>
                        </m:f>
                        <m:r>
                          <a:rPr lang="nl-NL" sz="3700">
                            <a:solidFill>
                              <a:prstClr val="black"/>
                            </a:solidFill>
                            <a:latin typeface="Cambria Math" panose="02040503050406030204" pitchFamily="18" charset="0"/>
                            <a:ea typeface="Dotum" panose="020B0600000101010101" pitchFamily="34" charset="-127"/>
                          </a:rPr>
                          <m:t>;</m:t>
                        </m:r>
                        <m:f>
                          <m:fPr>
                            <m:ctrlPr>
                              <a:rPr lang="en-US" sz="3700" i="1">
                                <a:solidFill>
                                  <a:prstClr val="black"/>
                                </a:solidFill>
                                <a:latin typeface="Cambria Math" panose="02040503050406030204" pitchFamily="18" charset="0"/>
                                <a:ea typeface="Dotum" panose="020B0600000101010101" pitchFamily="34" charset="-127"/>
                              </a:rPr>
                            </m:ctrlPr>
                          </m:fPr>
                          <m:num>
                            <m:r>
                              <a:rPr lang="nl-NL" sz="3700">
                                <a:solidFill>
                                  <a:prstClr val="black"/>
                                </a:solidFill>
                                <a:latin typeface="Cambria Math" panose="02040503050406030204" pitchFamily="18" charset="0"/>
                                <a:ea typeface="Dotum" panose="020B0600000101010101" pitchFamily="34" charset="-127"/>
                              </a:rPr>
                              <m:t>3</m:t>
                            </m:r>
                            <m:r>
                              <m:rPr>
                                <m:sty m:val="p"/>
                              </m:rPr>
                              <a:rPr lang="nl-NL" sz="3700">
                                <a:solidFill>
                                  <a:prstClr val="black"/>
                                </a:solidFill>
                                <a:latin typeface="Cambria Math" panose="02040503050406030204" pitchFamily="18" charset="0"/>
                                <a:ea typeface="Dotum" panose="020B0600000101010101" pitchFamily="34" charset="-127"/>
                              </a:rPr>
                              <m:t>π</m:t>
                            </m:r>
                          </m:num>
                          <m:den>
                            <m:r>
                              <a:rPr lang="nl-NL" sz="3700">
                                <a:solidFill>
                                  <a:prstClr val="black"/>
                                </a:solidFill>
                                <a:latin typeface="Cambria Math" panose="02040503050406030204" pitchFamily="18" charset="0"/>
                                <a:ea typeface="Dotum" panose="020B0600000101010101" pitchFamily="34" charset="-127"/>
                              </a:rPr>
                              <m:t>2</m:t>
                            </m:r>
                          </m:den>
                        </m:f>
                      </m:e>
                    </m:d>
                  </m:oMath>
                </a14:m>
                <a:r>
                  <a:rPr lang="nl-NL" sz="3700">
                    <a:solidFill>
                      <a:prstClr val="black"/>
                    </a:solidFill>
                    <a:latin typeface="Arial" panose="020B0604020202020204" pitchFamily="34" charset="0"/>
                    <a:ea typeface="Dotum" panose="020B0600000101010101" pitchFamily="34" charset="-127"/>
                    <a:cs typeface="Arial" panose="020B0604020202020204" pitchFamily="34" charset="0"/>
                  </a:rPr>
                  <a:t>, phương trình (*) có các nghiệm </a:t>
                </a:r>
                <a14:m>
                  <m:oMath xmlns:m="http://schemas.openxmlformats.org/officeDocument/2006/math">
                    <m:r>
                      <m:rPr>
                        <m:sty m:val="p"/>
                      </m:rPr>
                      <a:rPr lang="nl-NL" sz="3700">
                        <a:solidFill>
                          <a:prstClr val="black"/>
                        </a:solidFill>
                        <a:latin typeface="Cambria Math" panose="02040503050406030204" pitchFamily="18" charset="0"/>
                        <a:ea typeface="Dotum" panose="020B0600000101010101" pitchFamily="34" charset="-127"/>
                      </a:rPr>
                      <m:t>α</m:t>
                    </m:r>
                  </m:oMath>
                </a14:m>
                <a:r>
                  <a:rPr lang="nl-NL" sz="3700">
                    <a:solidFill>
                      <a:prstClr val="black"/>
                    </a:solidFill>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lang="nl-NL" sz="3700">
                        <a:solidFill>
                          <a:prstClr val="black"/>
                        </a:solidFill>
                        <a:latin typeface="Cambria Math" panose="02040503050406030204" pitchFamily="18" charset="0"/>
                        <a:ea typeface="Dotum" panose="020B0600000101010101" pitchFamily="34" charset="-127"/>
                      </a:rPr>
                      <m:t>π</m:t>
                    </m:r>
                    <m:r>
                      <a:rPr lang="nl-NL" sz="3700">
                        <a:solidFill>
                          <a:prstClr val="black"/>
                        </a:solidFill>
                        <a:latin typeface="Cambria Math" panose="02040503050406030204" pitchFamily="18" charset="0"/>
                        <a:ea typeface="Dotum" panose="020B0600000101010101" pitchFamily="34" charset="-127"/>
                      </a:rPr>
                      <m:t>−</m:t>
                    </m:r>
                    <m:r>
                      <m:rPr>
                        <m:sty m:val="p"/>
                      </m:rPr>
                      <a:rPr lang="nl-NL" sz="3700">
                        <a:solidFill>
                          <a:prstClr val="black"/>
                        </a:solidFill>
                        <a:latin typeface="Cambria Math" panose="02040503050406030204" pitchFamily="18" charset="0"/>
                        <a:ea typeface="Dotum" panose="020B0600000101010101" pitchFamily="34" charset="-127"/>
                      </a:rPr>
                      <m:t>α</m:t>
                    </m:r>
                  </m:oMath>
                </a14:m>
                <a:r>
                  <a:rPr lang="nl-NL" sz="37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43000" y="2501160"/>
                <a:ext cx="10287000" cy="4350935"/>
              </a:xfrm>
              <a:prstGeom prst="rect">
                <a:avLst/>
              </a:prstGeom>
              <a:blipFill>
                <a:blip r:embed="rId7"/>
                <a:stretch>
                  <a:fillRect l="-1719" r="-1838" b="-1821"/>
                </a:stretch>
              </a:blipFill>
            </p:spPr>
            <p:txBody>
              <a:bodyPr/>
              <a:lstStyle/>
              <a:p>
                <a:r>
                  <a:rPr lang="en-US">
                    <a:noFill/>
                  </a:rPr>
                  <a:t> </a:t>
                </a:r>
              </a:p>
            </p:txBody>
          </p:sp>
        </mc:Fallback>
      </mc:AlternateContent>
      <p:pic>
        <p:nvPicPr>
          <p:cNvPr id="4" name="Picture 3"/>
          <p:cNvPicPr>
            <a:picLocks noChangeAspect="1"/>
          </p:cNvPicPr>
          <p:nvPr/>
        </p:nvPicPr>
        <p:blipFill>
          <a:blip r:embed="rId8"/>
          <a:stretch>
            <a:fillRect/>
          </a:stretch>
        </p:blipFill>
        <p:spPr>
          <a:xfrm>
            <a:off x="16575054" y="328365"/>
            <a:ext cx="1286367" cy="1286367"/>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1219198" y="6871440"/>
                <a:ext cx="15883655" cy="2615460"/>
              </a:xfrm>
              <a:prstGeom prst="rect">
                <a:avLst/>
              </a:prstGeom>
            </p:spPr>
            <p:txBody>
              <a:bodyPr wrap="square">
                <a:spAutoFit/>
              </a:bodyPr>
              <a:lstStyle/>
              <a:p>
                <a:pPr algn="just">
                  <a:lnSpc>
                    <a:spcPct val="150000"/>
                  </a:lnSpc>
                </a:pPr>
                <a:r>
                  <a:rPr lang="nl-NL" sz="3700">
                    <a:latin typeface="Arial" panose="020B0604020202020204" pitchFamily="34" charset="0"/>
                    <a:ea typeface="Dotum" panose="020B0600000101010101" pitchFamily="34" charset="-127"/>
                    <a:cs typeface="Arial" panose="020B0604020202020204" pitchFamily="34" charset="0"/>
                  </a:rPr>
                  <a:t>Do tính tuần hoàn với chu kì </a:t>
                </a:r>
                <a14:m>
                  <m:oMath xmlns:m="http://schemas.openxmlformats.org/officeDocument/2006/math">
                    <m:r>
                      <a:rPr lang="nl-NL" sz="3700" i="0">
                        <a:effectLst/>
                        <a:latin typeface="Cambria Math" panose="02040503050406030204" pitchFamily="18" charset="0"/>
                        <a:ea typeface="Dotum" panose="020B0600000101010101" pitchFamily="34" charset="-127"/>
                      </a:rPr>
                      <m:t>2</m:t>
                    </m:r>
                    <m:r>
                      <m:rPr>
                        <m:sty m:val="p"/>
                      </m:rPr>
                      <a:rPr lang="nl-NL" sz="3700" i="0">
                        <a:effectLst/>
                        <a:latin typeface="Cambria Math" panose="02040503050406030204" pitchFamily="18" charset="0"/>
                        <a:ea typeface="Dotum" panose="020B0600000101010101" pitchFamily="34" charset="-127"/>
                      </a:rPr>
                      <m:t>π</m:t>
                    </m:r>
                  </m:oMath>
                </a14:m>
                <a:r>
                  <a:rPr lang="nl-NL" sz="3700">
                    <a:effectLst/>
                    <a:latin typeface="Arial" panose="020B0604020202020204" pitchFamily="34" charset="0"/>
                    <a:ea typeface="Dotum" panose="020B0600000101010101" pitchFamily="34" charset="-127"/>
                    <a:cs typeface="Arial" panose="020B0604020202020204" pitchFamily="34" charset="0"/>
                  </a:rPr>
                  <a:t> của hàm sin, ta chỉ cần cộng vào các nghiệm này các bội nguyên của </a:t>
                </a:r>
                <a14:m>
                  <m:oMath xmlns:m="http://schemas.openxmlformats.org/officeDocument/2006/math">
                    <m:r>
                      <a:rPr lang="nl-NL" sz="3700" i="0">
                        <a:effectLst/>
                        <a:latin typeface="Cambria Math" panose="02040503050406030204" pitchFamily="18" charset="0"/>
                        <a:ea typeface="Dotum" panose="020B0600000101010101" pitchFamily="34" charset="-127"/>
                      </a:rPr>
                      <m:t>2</m:t>
                    </m:r>
                    <m:r>
                      <m:rPr>
                        <m:sty m:val="p"/>
                      </m:rPr>
                      <a:rPr lang="nl-NL" sz="3700" i="0">
                        <a:effectLst/>
                        <a:latin typeface="Cambria Math" panose="02040503050406030204" pitchFamily="18" charset="0"/>
                        <a:ea typeface="Dotum" panose="020B0600000101010101" pitchFamily="34" charset="-127"/>
                      </a:rPr>
                      <m:t>π</m:t>
                    </m:r>
                  </m:oMath>
                </a14:m>
                <a:r>
                  <a:rPr lang="nl-NL" sz="3700">
                    <a:effectLst/>
                    <a:latin typeface="Arial" panose="020B0604020202020204" pitchFamily="34" charset="0"/>
                    <a:ea typeface="Dotum" panose="020B0600000101010101" pitchFamily="34" charset="-127"/>
                    <a:cs typeface="Arial" panose="020B0604020202020204" pitchFamily="34" charset="0"/>
                  </a:rPr>
                  <a:t> thì sẽ được tất cả các nghiệm của phương trình (*).</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219198" y="6871440"/>
                <a:ext cx="15883655" cy="2615460"/>
              </a:xfrm>
              <a:prstGeom prst="rect">
                <a:avLst/>
              </a:prstGeom>
              <a:blipFill>
                <a:blip r:embed="rId9"/>
                <a:stretch>
                  <a:fillRect l="-1190" r="-1190" b="-5594"/>
                </a:stretch>
              </a:blipFill>
            </p:spPr>
            <p:txBody>
              <a:bodyPr/>
              <a:lstStyle/>
              <a:p>
                <a:r>
                  <a:rPr lang="en-US">
                    <a:noFill/>
                  </a:rPr>
                  <a:t> </a:t>
                </a:r>
              </a:p>
            </p:txBody>
          </p:sp>
        </mc:Fallback>
      </mc:AlternateContent>
      <p:pic>
        <p:nvPicPr>
          <p:cNvPr id="9" name="Picture 8"/>
          <p:cNvPicPr>
            <a:picLocks noChangeAspect="1"/>
          </p:cNvPicPr>
          <p:nvPr/>
        </p:nvPicPr>
        <p:blipFill>
          <a:blip r:embed="rId10"/>
          <a:stretch>
            <a:fillRect/>
          </a:stretch>
        </p:blipFill>
        <p:spPr>
          <a:xfrm>
            <a:off x="12115800" y="2564789"/>
            <a:ext cx="4726369" cy="4384330"/>
          </a:xfrm>
          <a:prstGeom prst="rect">
            <a:avLst/>
          </a:prstGeom>
        </p:spPr>
      </p:pic>
    </p:spTree>
    <p:extLst>
      <p:ext uri="{BB962C8B-B14F-4D97-AF65-F5344CB8AC3E}">
        <p14:creationId xmlns:p14="http://schemas.microsoft.com/office/powerpoint/2010/main" val="393323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107247"/>
            <a:ext cx="16230600" cy="6770053"/>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5013372" y="1351047"/>
            <a:ext cx="8261255" cy="1430253"/>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AutoShape 8"/>
          <p:cNvSpPr/>
          <p:nvPr/>
        </p:nvSpPr>
        <p:spPr>
          <a:xfrm rot="-5400000">
            <a:off x="-2087707" y="5416553"/>
            <a:ext cx="6834211" cy="0"/>
          </a:xfrm>
          <a:prstGeom prst="line">
            <a:avLst/>
          </a:prstGeom>
          <a:ln w="19050" cap="flat">
            <a:solidFill>
              <a:srgbClr val="000000"/>
            </a:solidFill>
            <a:prstDash val="lgDash"/>
            <a:headEnd type="none" w="sm" len="sm"/>
            <a:tailEnd type="none" w="sm" len="sm"/>
          </a:ln>
        </p:spPr>
      </p:sp>
      <p:sp>
        <p:nvSpPr>
          <p:cNvPr id="9" name="AutoShape 9"/>
          <p:cNvSpPr/>
          <p:nvPr/>
        </p:nvSpPr>
        <p:spPr>
          <a:xfrm rot="-5400000">
            <a:off x="13519898" y="5416553"/>
            <a:ext cx="6834211" cy="0"/>
          </a:xfrm>
          <a:prstGeom prst="line">
            <a:avLst/>
          </a:prstGeom>
          <a:ln w="19050" cap="flat">
            <a:solidFill>
              <a:srgbClr val="000000"/>
            </a:solidFill>
            <a:prstDash val="lgDash"/>
            <a:headEnd type="none" w="sm" len="sm"/>
            <a:tailEnd type="none" w="sm" len="sm"/>
          </a:ln>
        </p:spPr>
      </p:sp>
      <p:sp>
        <p:nvSpPr>
          <p:cNvPr id="12" name="TextBox 12"/>
          <p:cNvSpPr txBox="1"/>
          <p:nvPr/>
        </p:nvSpPr>
        <p:spPr>
          <a:xfrm>
            <a:off x="5638800" y="1122447"/>
            <a:ext cx="6850802" cy="1415900"/>
          </a:xfrm>
          <a:prstGeom prst="rect">
            <a:avLst/>
          </a:prstGeom>
        </p:spPr>
        <p:txBody>
          <a:bodyPr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KẾT LUẬN</a:t>
            </a:r>
          </a:p>
        </p:txBody>
      </p:sp>
      <p:pic>
        <p:nvPicPr>
          <p:cNvPr id="14" name="Picture 13"/>
          <p:cNvPicPr>
            <a:picLocks noChangeAspect="1"/>
          </p:cNvPicPr>
          <p:nvPr/>
        </p:nvPicPr>
        <p:blipFill>
          <a:blip r:embed="rId2"/>
          <a:stretch>
            <a:fillRect/>
          </a:stretch>
        </p:blipFill>
        <p:spPr>
          <a:xfrm>
            <a:off x="15500765" y="1314221"/>
            <a:ext cx="1884992" cy="1478253"/>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1582312" y="3294547"/>
                <a:ext cx="14963777" cy="4649799"/>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nl-NL" sz="4200" smtClean="0">
                    <a:latin typeface="Arial" panose="020B0604020202020204" pitchFamily="34" charset="0"/>
                    <a:ea typeface="Dotum" panose="020B0600000101010101" pitchFamily="34" charset="-127"/>
                    <a:cs typeface="Arial" panose="020B0604020202020204" pitchFamily="34" charset="0"/>
                  </a:rPr>
                  <a:t>Phương </a:t>
                </a:r>
                <a:r>
                  <a:rPr lang="nl-NL" sz="4200">
                    <a:latin typeface="Arial" panose="020B0604020202020204" pitchFamily="34" charset="0"/>
                    <a:ea typeface="Dotum" panose="020B0600000101010101" pitchFamily="34" charset="-127"/>
                    <a:cs typeface="Arial" panose="020B0604020202020204" pitchFamily="34" charset="0"/>
                  </a:rPr>
                  <a:t>trình </a:t>
                </a:r>
                <a14:m>
                  <m:oMath xmlns:m="http://schemas.openxmlformats.org/officeDocument/2006/math">
                    <m:func>
                      <m:funcPr>
                        <m:ctrlPr>
                          <a:rPr lang="en-US" sz="4200" i="1">
                            <a:effectLst/>
                            <a:latin typeface="Cambria Math" panose="02040503050406030204" pitchFamily="18" charset="0"/>
                            <a:ea typeface="Dotum" panose="020B0600000101010101" pitchFamily="34" charset="-127"/>
                          </a:rPr>
                        </m:ctrlPr>
                      </m:funcPr>
                      <m:fName>
                        <m:r>
                          <m:rPr>
                            <m:sty m:val="p"/>
                          </m:rPr>
                          <a:rPr lang="nl-NL" sz="4200" i="0">
                            <a:effectLst/>
                            <a:latin typeface="Cambria Math" panose="02040503050406030204" pitchFamily="18" charset="0"/>
                            <a:ea typeface="Dotum" panose="020B0600000101010101" pitchFamily="34" charset="-127"/>
                          </a:rPr>
                          <m:t>sin</m:t>
                        </m:r>
                      </m:fName>
                      <m:e>
                        <m:r>
                          <m:rPr>
                            <m:sty m:val="p"/>
                          </m:rPr>
                          <a:rPr lang="nl-NL" sz="4200" i="0">
                            <a:effectLst/>
                            <a:latin typeface="Cambria Math" panose="02040503050406030204" pitchFamily="18" charset="0"/>
                            <a:ea typeface="Dotum" panose="020B0600000101010101" pitchFamily="34" charset="-127"/>
                          </a:rPr>
                          <m:t>x</m:t>
                        </m:r>
                      </m:e>
                    </m:func>
                    <m:r>
                      <a:rPr lang="nl-NL" sz="4200" i="0">
                        <a:effectLst/>
                        <a:latin typeface="Cambria Math" panose="02040503050406030204" pitchFamily="18" charset="0"/>
                        <a:ea typeface="Dotum" panose="020B0600000101010101" pitchFamily="34" charset="-127"/>
                      </a:rPr>
                      <m:t>=</m:t>
                    </m:r>
                    <m:r>
                      <m:rPr>
                        <m:sty m:val="p"/>
                      </m:rPr>
                      <a:rPr lang="nl-NL" sz="4200" i="0">
                        <a:effectLst/>
                        <a:latin typeface="Cambria Math" panose="02040503050406030204" pitchFamily="18" charset="0"/>
                        <a:ea typeface="Dotum" panose="020B0600000101010101" pitchFamily="34" charset="-127"/>
                      </a:rPr>
                      <m:t>m</m:t>
                    </m:r>
                  </m:oMath>
                </a14:m>
                <a:r>
                  <a:rPr lang="nl-NL" sz="4200">
                    <a:effectLst/>
                    <a:latin typeface="Arial" panose="020B0604020202020204" pitchFamily="34" charset="0"/>
                    <a:ea typeface="Dotum" panose="020B0600000101010101" pitchFamily="34" charset="-127"/>
                    <a:cs typeface="Arial" panose="020B0604020202020204" pitchFamily="34" charset="0"/>
                  </a:rPr>
                  <a:t> có nghiệm khi và chỉ khi </a:t>
                </a:r>
                <a14:m>
                  <m:oMath xmlns:m="http://schemas.openxmlformats.org/officeDocument/2006/math">
                    <m:d>
                      <m:dPr>
                        <m:begChr m:val="|"/>
                        <m:endChr m:val="|"/>
                        <m:ctrlPr>
                          <a:rPr lang="en-US" sz="4200" i="1">
                            <a:effectLst/>
                            <a:latin typeface="Cambria Math" panose="02040503050406030204" pitchFamily="18" charset="0"/>
                            <a:ea typeface="Dotum" panose="020B0600000101010101" pitchFamily="34" charset="-127"/>
                          </a:rPr>
                        </m:ctrlPr>
                      </m:dPr>
                      <m:e>
                        <m:r>
                          <m:rPr>
                            <m:sty m:val="p"/>
                          </m:rPr>
                          <a:rPr lang="nl-NL" sz="4200" i="0">
                            <a:effectLst/>
                            <a:latin typeface="Cambria Math" panose="02040503050406030204" pitchFamily="18" charset="0"/>
                            <a:ea typeface="Dotum" panose="020B0600000101010101" pitchFamily="34" charset="-127"/>
                          </a:rPr>
                          <m:t>m</m:t>
                        </m:r>
                      </m:e>
                    </m:d>
                    <m:r>
                      <a:rPr lang="nl-NL" sz="4200" i="0">
                        <a:effectLst/>
                        <a:latin typeface="Cambria Math" panose="02040503050406030204" pitchFamily="18" charset="0"/>
                        <a:ea typeface="Dotum" panose="020B0600000101010101" pitchFamily="34" charset="-127"/>
                      </a:rPr>
                      <m:t>≤1</m:t>
                    </m:r>
                  </m:oMath>
                </a14:m>
                <a:r>
                  <a:rPr lang="nl-NL" sz="4200" smtClean="0">
                    <a:effectLst/>
                    <a:latin typeface="Arial" panose="020B0604020202020204" pitchFamily="34" charset="0"/>
                    <a:ea typeface="Dotum" panose="020B0600000101010101" pitchFamily="34" charset="-127"/>
                    <a:cs typeface="Arial" panose="020B0604020202020204" pitchFamily="34" charset="0"/>
                  </a:rPr>
                  <a:t>.</a:t>
                </a:r>
                <a:endParaRPr lang="en-US" sz="42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200" smtClean="0">
                    <a:effectLst/>
                    <a:latin typeface="Arial" panose="020B0604020202020204" pitchFamily="34" charset="0"/>
                    <a:ea typeface="Dotum" panose="020B0600000101010101" pitchFamily="34" charset="-127"/>
                    <a:cs typeface="Arial" panose="020B0604020202020204" pitchFamily="34" charset="0"/>
                  </a:rPr>
                  <a:t>Khi </a:t>
                </a:r>
                <a14:m>
                  <m:oMath xmlns:m="http://schemas.openxmlformats.org/officeDocument/2006/math">
                    <m:d>
                      <m:dPr>
                        <m:begChr m:val="|"/>
                        <m:endChr m:val="|"/>
                        <m:ctrlPr>
                          <a:rPr lang="en-US" sz="4200" i="1">
                            <a:effectLst/>
                            <a:latin typeface="Cambria Math" panose="02040503050406030204" pitchFamily="18" charset="0"/>
                            <a:ea typeface="Dotum" panose="020B0600000101010101" pitchFamily="34" charset="-127"/>
                          </a:rPr>
                        </m:ctrlPr>
                      </m:dPr>
                      <m:e>
                        <m:r>
                          <m:rPr>
                            <m:sty m:val="p"/>
                          </m:rPr>
                          <a:rPr lang="nl-NL" sz="4200" i="0">
                            <a:effectLst/>
                            <a:latin typeface="Cambria Math" panose="02040503050406030204" pitchFamily="18" charset="0"/>
                            <a:ea typeface="Dotum" panose="020B0600000101010101" pitchFamily="34" charset="-127"/>
                          </a:rPr>
                          <m:t>m</m:t>
                        </m:r>
                      </m:e>
                    </m:d>
                    <m:r>
                      <a:rPr lang="nl-NL" sz="4200" i="0">
                        <a:effectLst/>
                        <a:latin typeface="Cambria Math" panose="02040503050406030204" pitchFamily="18" charset="0"/>
                        <a:ea typeface="Dotum" panose="020B0600000101010101" pitchFamily="34" charset="-127"/>
                      </a:rPr>
                      <m:t>≤1</m:t>
                    </m:r>
                  </m:oMath>
                </a14:m>
                <a:r>
                  <a:rPr lang="nl-NL" sz="4200">
                    <a:effectLst/>
                    <a:latin typeface="Arial" panose="020B0604020202020204" pitchFamily="34" charset="0"/>
                    <a:ea typeface="Dotum" panose="020B0600000101010101" pitchFamily="34" charset="-127"/>
                    <a:cs typeface="Arial" panose="020B0604020202020204" pitchFamily="34" charset="0"/>
                  </a:rPr>
                  <a:t>, sẽ tồn tại duy nhất </a:t>
                </a:r>
                <a14:m>
                  <m:oMath xmlns:m="http://schemas.openxmlformats.org/officeDocument/2006/math">
                    <m:r>
                      <m:rPr>
                        <m:sty m:val="p"/>
                      </m:rPr>
                      <a:rPr lang="nl-NL" sz="4200" i="0">
                        <a:effectLst/>
                        <a:latin typeface="Cambria Math" panose="02040503050406030204" pitchFamily="18" charset="0"/>
                        <a:ea typeface="Dotum" panose="020B0600000101010101" pitchFamily="34" charset="-127"/>
                      </a:rPr>
                      <m:t>α</m:t>
                    </m:r>
                    <m:r>
                      <a:rPr lang="nl-NL" sz="4200" i="0">
                        <a:effectLst/>
                        <a:latin typeface="Cambria Math" panose="02040503050406030204" pitchFamily="18" charset="0"/>
                        <a:ea typeface="Dotum" panose="020B0600000101010101" pitchFamily="34" charset="-127"/>
                      </a:rPr>
                      <m:t>∈</m:t>
                    </m:r>
                    <m:d>
                      <m:dPr>
                        <m:begChr m:val="["/>
                        <m:endChr m:val="]"/>
                        <m:ctrlPr>
                          <a:rPr lang="en-US" sz="4200" i="1">
                            <a:effectLst/>
                            <a:latin typeface="Cambria Math" panose="02040503050406030204" pitchFamily="18" charset="0"/>
                            <a:ea typeface="Dotum" panose="020B0600000101010101" pitchFamily="34" charset="-127"/>
                          </a:rPr>
                        </m:ctrlPr>
                      </m:dPr>
                      <m:e>
                        <m:r>
                          <a:rPr lang="nl-NL" sz="4200" i="0">
                            <a:effectLst/>
                            <a:latin typeface="Cambria Math" panose="02040503050406030204" pitchFamily="18" charset="0"/>
                            <a:ea typeface="Dotum" panose="020B0600000101010101" pitchFamily="34" charset="-127"/>
                          </a:rPr>
                          <m:t>−</m:t>
                        </m:r>
                        <m:f>
                          <m:fPr>
                            <m:ctrlPr>
                              <a:rPr lang="en-US" sz="4200" i="1">
                                <a:effectLst/>
                                <a:latin typeface="Cambria Math" panose="02040503050406030204" pitchFamily="18" charset="0"/>
                                <a:ea typeface="Dotum" panose="020B0600000101010101" pitchFamily="34" charset="-127"/>
                              </a:rPr>
                            </m:ctrlPr>
                          </m:fPr>
                          <m:num>
                            <m:r>
                              <m:rPr>
                                <m:sty m:val="p"/>
                              </m:rPr>
                              <a:rPr lang="nl-NL" sz="4200" i="0">
                                <a:effectLst/>
                                <a:latin typeface="Cambria Math" panose="02040503050406030204" pitchFamily="18" charset="0"/>
                                <a:ea typeface="Dotum" panose="020B0600000101010101" pitchFamily="34" charset="-127"/>
                              </a:rPr>
                              <m:t>π</m:t>
                            </m:r>
                          </m:num>
                          <m:den>
                            <m:r>
                              <a:rPr lang="nl-NL" sz="4200" i="0">
                                <a:effectLst/>
                                <a:latin typeface="Cambria Math" panose="02040503050406030204" pitchFamily="18" charset="0"/>
                                <a:ea typeface="Dotum" panose="020B0600000101010101" pitchFamily="34" charset="-127"/>
                              </a:rPr>
                              <m:t>2</m:t>
                            </m:r>
                          </m:den>
                        </m:f>
                        <m:r>
                          <a:rPr lang="nl-NL" sz="4200" i="0">
                            <a:effectLst/>
                            <a:latin typeface="Cambria Math" panose="02040503050406030204" pitchFamily="18" charset="0"/>
                            <a:ea typeface="Dotum" panose="020B0600000101010101" pitchFamily="34" charset="-127"/>
                          </a:rPr>
                          <m:t>;</m:t>
                        </m:r>
                        <m:f>
                          <m:fPr>
                            <m:ctrlPr>
                              <a:rPr lang="en-US" sz="4200" i="1">
                                <a:effectLst/>
                                <a:latin typeface="Cambria Math" panose="02040503050406030204" pitchFamily="18" charset="0"/>
                                <a:ea typeface="Dotum" panose="020B0600000101010101" pitchFamily="34" charset="-127"/>
                              </a:rPr>
                            </m:ctrlPr>
                          </m:fPr>
                          <m:num>
                            <m:r>
                              <m:rPr>
                                <m:sty m:val="p"/>
                              </m:rPr>
                              <a:rPr lang="nl-NL" sz="4200" i="0">
                                <a:effectLst/>
                                <a:latin typeface="Cambria Math" panose="02040503050406030204" pitchFamily="18" charset="0"/>
                                <a:ea typeface="Dotum" panose="020B0600000101010101" pitchFamily="34" charset="-127"/>
                              </a:rPr>
                              <m:t>π</m:t>
                            </m:r>
                          </m:num>
                          <m:den>
                            <m:r>
                              <a:rPr lang="nl-NL" sz="4200" i="0">
                                <a:effectLst/>
                                <a:latin typeface="Cambria Math" panose="02040503050406030204" pitchFamily="18" charset="0"/>
                                <a:ea typeface="Dotum" panose="020B0600000101010101" pitchFamily="34" charset="-127"/>
                              </a:rPr>
                              <m:t>2</m:t>
                            </m:r>
                          </m:den>
                        </m:f>
                      </m:e>
                    </m:d>
                  </m:oMath>
                </a14:m>
                <a:r>
                  <a:rPr lang="nl-NL" sz="4200">
                    <a:effectLst/>
                    <a:latin typeface="Arial" panose="020B0604020202020204" pitchFamily="34" charset="0"/>
                    <a:ea typeface="Dotum" panose="020B0600000101010101" pitchFamily="34" charset="-127"/>
                    <a:cs typeface="Arial" panose="020B0604020202020204" pitchFamily="34" charset="0"/>
                  </a:rPr>
                  <a:t> thỏa mãn </a:t>
                </a:r>
                <a14:m>
                  <m:oMath xmlns:m="http://schemas.openxmlformats.org/officeDocument/2006/math">
                    <m:func>
                      <m:funcPr>
                        <m:ctrlPr>
                          <a:rPr lang="en-US" sz="4200" i="1">
                            <a:effectLst/>
                            <a:latin typeface="Cambria Math" panose="02040503050406030204" pitchFamily="18" charset="0"/>
                            <a:ea typeface="Dotum" panose="020B0600000101010101" pitchFamily="34" charset="-127"/>
                          </a:rPr>
                        </m:ctrlPr>
                      </m:funcPr>
                      <m:fName>
                        <m:r>
                          <m:rPr>
                            <m:sty m:val="p"/>
                          </m:rPr>
                          <a:rPr lang="nl-NL" sz="4200" i="0">
                            <a:effectLst/>
                            <a:latin typeface="Cambria Math" panose="02040503050406030204" pitchFamily="18" charset="0"/>
                            <a:ea typeface="Dotum" panose="020B0600000101010101" pitchFamily="34" charset="-127"/>
                          </a:rPr>
                          <m:t>sin</m:t>
                        </m:r>
                      </m:fName>
                      <m:e>
                        <m:r>
                          <m:rPr>
                            <m:sty m:val="p"/>
                          </m:rPr>
                          <a:rPr lang="nl-NL" sz="4200" i="0">
                            <a:effectLst/>
                            <a:latin typeface="Cambria Math" panose="02040503050406030204" pitchFamily="18" charset="0"/>
                            <a:ea typeface="Dotum" panose="020B0600000101010101" pitchFamily="34" charset="-127"/>
                          </a:rPr>
                          <m:t>α</m:t>
                        </m:r>
                      </m:e>
                    </m:func>
                    <m:r>
                      <a:rPr lang="nl-NL" sz="4200" i="0">
                        <a:effectLst/>
                        <a:latin typeface="Cambria Math" panose="02040503050406030204" pitchFamily="18" charset="0"/>
                        <a:ea typeface="Dotum" panose="020B0600000101010101" pitchFamily="34" charset="-127"/>
                      </a:rPr>
                      <m:t>=</m:t>
                    </m:r>
                    <m:r>
                      <m:rPr>
                        <m:sty m:val="p"/>
                      </m:rPr>
                      <a:rPr lang="nl-NL" sz="4200" i="0">
                        <a:effectLst/>
                        <a:latin typeface="Cambria Math" panose="02040503050406030204" pitchFamily="18" charset="0"/>
                        <a:ea typeface="Dotum" panose="020B0600000101010101" pitchFamily="34" charset="-127"/>
                      </a:rPr>
                      <m:t>m</m:t>
                    </m:r>
                  </m:oMath>
                </a14:m>
                <a:r>
                  <a:rPr lang="nl-NL" sz="4200">
                    <a:effectLst/>
                    <a:latin typeface="Arial" panose="020B0604020202020204" pitchFamily="34" charset="0"/>
                    <a:ea typeface="Dotum" panose="020B0600000101010101" pitchFamily="34" charset="-127"/>
                    <a:cs typeface="Arial" panose="020B0604020202020204" pitchFamily="34" charset="0"/>
                  </a:rPr>
                  <a:t>. </a:t>
                </a:r>
                <a:endParaRPr lang="nl-NL" sz="4200" smtClean="0">
                  <a:effectLst/>
                  <a:latin typeface="Arial" panose="020B0604020202020204" pitchFamily="34" charset="0"/>
                  <a:ea typeface="Dotum" panose="020B0600000101010101" pitchFamily="34" charset="-127"/>
                  <a:cs typeface="Arial" panose="020B0604020202020204" pitchFamily="34" charset="0"/>
                </a:endParaRPr>
              </a:p>
              <a:p>
                <a:pPr algn="just">
                  <a:lnSpc>
                    <a:spcPct val="150000"/>
                  </a:lnSpc>
                  <a:spcAft>
                    <a:spcPts val="800"/>
                  </a:spcAft>
                </a:pPr>
                <a:r>
                  <a:rPr lang="nl-NL" sz="4200" smtClean="0">
                    <a:effectLst/>
                    <a:latin typeface="Arial" panose="020B0604020202020204" pitchFamily="34" charset="0"/>
                    <a:ea typeface="Dotum" panose="020B0600000101010101" pitchFamily="34" charset="-127"/>
                    <a:cs typeface="Arial" panose="020B0604020202020204" pitchFamily="34" charset="0"/>
                  </a:rPr>
                  <a:t>    Khi </a:t>
                </a:r>
                <a:r>
                  <a:rPr lang="nl-NL" sz="4200">
                    <a:effectLst/>
                    <a:latin typeface="Arial" panose="020B0604020202020204" pitchFamily="34" charset="0"/>
                    <a:ea typeface="Dotum" panose="020B0600000101010101" pitchFamily="34" charset="-127"/>
                    <a:cs typeface="Arial" panose="020B0604020202020204" pitchFamily="34" charset="0"/>
                  </a:rPr>
                  <a:t>đó </a:t>
                </a:r>
                <a14:m>
                  <m:oMath xmlns:m="http://schemas.openxmlformats.org/officeDocument/2006/math">
                    <m:func>
                      <m:funcPr>
                        <m:ctrlPr>
                          <a:rPr lang="en-US" sz="4200" i="1">
                            <a:effectLst/>
                            <a:latin typeface="Cambria Math" panose="02040503050406030204" pitchFamily="18" charset="0"/>
                            <a:ea typeface="Dotum" panose="020B0600000101010101" pitchFamily="34" charset="-127"/>
                          </a:rPr>
                        </m:ctrlPr>
                      </m:funcPr>
                      <m:fName>
                        <m:r>
                          <m:rPr>
                            <m:sty m:val="p"/>
                          </m:rPr>
                          <a:rPr lang="nl-NL" sz="4200" i="0">
                            <a:effectLst/>
                            <a:latin typeface="Cambria Math" panose="02040503050406030204" pitchFamily="18" charset="0"/>
                            <a:ea typeface="Dotum" panose="020B0600000101010101" pitchFamily="34" charset="-127"/>
                          </a:rPr>
                          <m:t>sin</m:t>
                        </m:r>
                      </m:fName>
                      <m:e>
                        <m:r>
                          <m:rPr>
                            <m:sty m:val="p"/>
                          </m:rPr>
                          <a:rPr lang="nl-NL" sz="4200" i="0">
                            <a:effectLst/>
                            <a:latin typeface="Cambria Math" panose="02040503050406030204" pitchFamily="18" charset="0"/>
                            <a:ea typeface="Dotum" panose="020B0600000101010101" pitchFamily="34" charset="-127"/>
                          </a:rPr>
                          <m:t>x</m:t>
                        </m:r>
                      </m:e>
                    </m:func>
                    <m:r>
                      <a:rPr lang="nl-NL" sz="4200" i="0">
                        <a:effectLst/>
                        <a:latin typeface="Cambria Math" panose="02040503050406030204" pitchFamily="18" charset="0"/>
                        <a:ea typeface="Dotum" panose="020B0600000101010101" pitchFamily="34" charset="-127"/>
                      </a:rPr>
                      <m:t>=</m:t>
                    </m:r>
                    <m:r>
                      <m:rPr>
                        <m:sty m:val="p"/>
                      </m:rPr>
                      <a:rPr lang="nl-NL" sz="4200" i="0">
                        <a:effectLst/>
                        <a:latin typeface="Cambria Math" panose="02040503050406030204" pitchFamily="18" charset="0"/>
                        <a:ea typeface="Dotum" panose="020B0600000101010101" pitchFamily="34" charset="-127"/>
                      </a:rPr>
                      <m:t>m</m:t>
                    </m:r>
                    <m:r>
                      <a:rPr lang="nl-NL" sz="4200" i="0">
                        <a:effectLst/>
                        <a:latin typeface="Cambria Math" panose="02040503050406030204" pitchFamily="18" charset="0"/>
                        <a:ea typeface="Dotum" panose="020B0600000101010101" pitchFamily="34" charset="-127"/>
                      </a:rPr>
                      <m:t>⟺</m:t>
                    </m:r>
                    <m:func>
                      <m:funcPr>
                        <m:ctrlPr>
                          <a:rPr lang="en-US" sz="4200" i="1">
                            <a:effectLst/>
                            <a:latin typeface="Cambria Math" panose="02040503050406030204" pitchFamily="18" charset="0"/>
                            <a:ea typeface="Dotum" panose="020B0600000101010101" pitchFamily="34" charset="-127"/>
                          </a:rPr>
                        </m:ctrlPr>
                      </m:funcPr>
                      <m:fName>
                        <m:r>
                          <m:rPr>
                            <m:sty m:val="p"/>
                          </m:rPr>
                          <a:rPr lang="nl-NL" sz="4200" i="0">
                            <a:effectLst/>
                            <a:latin typeface="Cambria Math" panose="02040503050406030204" pitchFamily="18" charset="0"/>
                            <a:ea typeface="Dotum" panose="020B0600000101010101" pitchFamily="34" charset="-127"/>
                          </a:rPr>
                          <m:t>sin</m:t>
                        </m:r>
                      </m:fName>
                      <m:e>
                        <m:r>
                          <m:rPr>
                            <m:sty m:val="p"/>
                          </m:rPr>
                          <a:rPr lang="nl-NL" sz="4200" i="0">
                            <a:effectLst/>
                            <a:latin typeface="Cambria Math" panose="02040503050406030204" pitchFamily="18" charset="0"/>
                            <a:ea typeface="Dotum" panose="020B0600000101010101" pitchFamily="34" charset="-127"/>
                          </a:rPr>
                          <m:t>x</m:t>
                        </m:r>
                      </m:e>
                    </m:func>
                    <m:r>
                      <a:rPr lang="nl-NL" sz="4200" i="0">
                        <a:effectLst/>
                        <a:latin typeface="Cambria Math" panose="02040503050406030204" pitchFamily="18" charset="0"/>
                        <a:ea typeface="Dotum" panose="020B0600000101010101" pitchFamily="34" charset="-127"/>
                      </a:rPr>
                      <m:t>=</m:t>
                    </m:r>
                    <m:func>
                      <m:funcPr>
                        <m:ctrlPr>
                          <a:rPr lang="en-US" sz="4200" i="1">
                            <a:effectLst/>
                            <a:latin typeface="Cambria Math" panose="02040503050406030204" pitchFamily="18" charset="0"/>
                            <a:ea typeface="Dotum" panose="020B0600000101010101" pitchFamily="34" charset="-127"/>
                          </a:rPr>
                        </m:ctrlPr>
                      </m:funcPr>
                      <m:fName>
                        <m:r>
                          <m:rPr>
                            <m:sty m:val="p"/>
                          </m:rPr>
                          <a:rPr lang="nl-NL" sz="4200" i="0">
                            <a:effectLst/>
                            <a:latin typeface="Cambria Math" panose="02040503050406030204" pitchFamily="18" charset="0"/>
                            <a:ea typeface="Dotum" panose="020B0600000101010101" pitchFamily="34" charset="-127"/>
                          </a:rPr>
                          <m:t>sin</m:t>
                        </m:r>
                      </m:fName>
                      <m:e>
                        <m:r>
                          <m:rPr>
                            <m:sty m:val="p"/>
                          </m:rPr>
                          <a:rPr lang="nl-NL" sz="4200" i="0">
                            <a:effectLst/>
                            <a:latin typeface="Cambria Math" panose="02040503050406030204" pitchFamily="18" charset="0"/>
                            <a:ea typeface="Dotum" panose="020B0600000101010101" pitchFamily="34" charset="-127"/>
                          </a:rPr>
                          <m:t>α</m:t>
                        </m:r>
                      </m:e>
                    </m:func>
                  </m:oMath>
                </a14:m>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582312" y="3294547"/>
                <a:ext cx="14963777" cy="4649799"/>
              </a:xfrm>
              <a:prstGeom prst="rect">
                <a:avLst/>
              </a:prstGeom>
              <a:blipFill>
                <a:blip r:embed="rId3"/>
                <a:stretch>
                  <a:fillRect l="-1426" r="-1548" b="-24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9963463" y="6534953"/>
                <a:ext cx="6651244" cy="1825436"/>
              </a:xfrm>
              <a:prstGeom prst="rect">
                <a:avLst/>
              </a:prstGeom>
            </p:spPr>
            <p:txBody>
              <a:bodyPr wrap="none">
                <a:spAutoFit/>
              </a:bodyPr>
              <a:lstStyle/>
              <a:p>
                <a14:m>
                  <m:oMath xmlns:m="http://schemas.openxmlformats.org/officeDocument/2006/math">
                    <m:r>
                      <a:rPr lang="nl-NL" sz="4200">
                        <a:solidFill>
                          <a:prstClr val="black"/>
                        </a:solidFill>
                        <a:latin typeface="Cambria Math" panose="02040503050406030204" pitchFamily="18" charset="0"/>
                        <a:ea typeface="Dotum" panose="020B0600000101010101" pitchFamily="34" charset="-127"/>
                      </a:rPr>
                      <m:t>⟺</m:t>
                    </m:r>
                  </m:oMath>
                </a14:m>
                <a:r>
                  <a:rPr lang="nl-NL" sz="42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4200" i="1">
                            <a:solidFill>
                              <a:prstClr val="black"/>
                            </a:solidFill>
                            <a:latin typeface="Cambria Math" panose="02040503050406030204" pitchFamily="18" charset="0"/>
                            <a:ea typeface="Dotum" panose="020B0600000101010101" pitchFamily="34" charset="-127"/>
                          </a:rPr>
                        </m:ctrlPr>
                      </m:dPr>
                      <m:e>
                        <m:d>
                          <m:dPr>
                            <m:begChr m:val=""/>
                            <m:endChr m:val=""/>
                            <m:ctrlPr>
                              <a:rPr lang="en-US" sz="4200" i="1">
                                <a:solidFill>
                                  <a:prstClr val="black"/>
                                </a:solidFill>
                                <a:latin typeface="Cambria Math" panose="02040503050406030204" pitchFamily="18" charset="0"/>
                                <a:ea typeface="Dotum" panose="020B0600000101010101" pitchFamily="34" charset="-127"/>
                              </a:rPr>
                            </m:ctrlPr>
                          </m:dPr>
                          <m:e>
                            <m:eqArr>
                              <m:eqArrPr>
                                <m:ctrlPr>
                                  <a:rPr lang="en-US" sz="4200" i="1">
                                    <a:solidFill>
                                      <a:prstClr val="black"/>
                                    </a:solidFill>
                                    <a:latin typeface="Cambria Math" panose="02040503050406030204" pitchFamily="18" charset="0"/>
                                    <a:ea typeface="Dotum" panose="020B0600000101010101" pitchFamily="34" charset="-127"/>
                                  </a:rPr>
                                </m:ctrlPr>
                              </m:eqArrPr>
                              <m:e>
                                <m:r>
                                  <m:rPr>
                                    <m:sty m:val="p"/>
                                  </m:rPr>
                                  <a:rPr lang="nl-NL" sz="4200">
                                    <a:solidFill>
                                      <a:prstClr val="black"/>
                                    </a:solidFill>
                                    <a:latin typeface="Cambria Math" panose="02040503050406030204" pitchFamily="18" charset="0"/>
                                    <a:ea typeface="Dotum" panose="020B0600000101010101" pitchFamily="34" charset="-127"/>
                                  </a:rPr>
                                  <m:t>x</m:t>
                                </m:r>
                                <m:r>
                                  <a:rPr lang="nl-NL" sz="4200">
                                    <a:solidFill>
                                      <a:prstClr val="black"/>
                                    </a:solidFill>
                                    <a:latin typeface="Cambria Math" panose="02040503050406030204" pitchFamily="18" charset="0"/>
                                    <a:ea typeface="Dotum" panose="020B0600000101010101" pitchFamily="34" charset="-127"/>
                                  </a:rPr>
                                  <m:t>=</m:t>
                                </m:r>
                                <m:r>
                                  <m:rPr>
                                    <m:sty m:val="p"/>
                                  </m:rPr>
                                  <a:rPr lang="nl-NL" sz="4200">
                                    <a:solidFill>
                                      <a:prstClr val="black"/>
                                    </a:solidFill>
                                    <a:latin typeface="Cambria Math" panose="02040503050406030204" pitchFamily="18" charset="0"/>
                                    <a:ea typeface="Dotum" panose="020B0600000101010101" pitchFamily="34" charset="-127"/>
                                  </a:rPr>
                                  <m:t>α</m:t>
                                </m:r>
                                <m:r>
                                  <a:rPr lang="nl-NL" sz="4200">
                                    <a:solidFill>
                                      <a:prstClr val="black"/>
                                    </a:solidFill>
                                    <a:latin typeface="Cambria Math" panose="02040503050406030204" pitchFamily="18" charset="0"/>
                                    <a:ea typeface="Dotum" panose="020B0600000101010101" pitchFamily="34" charset="-127"/>
                                  </a:rPr>
                                  <m:t>+</m:t>
                                </m:r>
                                <m:r>
                                  <m:rPr>
                                    <m:sty m:val="p"/>
                                  </m:rPr>
                                  <a:rPr lang="nl-NL" sz="4200">
                                    <a:solidFill>
                                      <a:prstClr val="black"/>
                                    </a:solidFill>
                                    <a:latin typeface="Cambria Math" panose="02040503050406030204" pitchFamily="18" charset="0"/>
                                    <a:ea typeface="Dotum" panose="020B0600000101010101" pitchFamily="34" charset="-127"/>
                                  </a:rPr>
                                  <m:t>k</m:t>
                                </m:r>
                                <m:r>
                                  <a:rPr lang="nl-NL" sz="4200">
                                    <a:solidFill>
                                      <a:prstClr val="black"/>
                                    </a:solidFill>
                                    <a:latin typeface="Cambria Math" panose="02040503050406030204" pitchFamily="18" charset="0"/>
                                    <a:ea typeface="Dotum" panose="020B0600000101010101" pitchFamily="34" charset="-127"/>
                                  </a:rPr>
                                  <m:t>2</m:t>
                                </m:r>
                                <m:r>
                                  <m:rPr>
                                    <m:sty m:val="p"/>
                                  </m:rPr>
                                  <a:rPr lang="nl-NL" sz="4200">
                                    <a:solidFill>
                                      <a:prstClr val="black"/>
                                    </a:solidFill>
                                    <a:latin typeface="Cambria Math" panose="02040503050406030204" pitchFamily="18" charset="0"/>
                                    <a:ea typeface="Dotum" panose="020B0600000101010101" pitchFamily="34" charset="-127"/>
                                  </a:rPr>
                                  <m:t>π</m:t>
                                </m:r>
                                <m:r>
                                  <a:rPr lang="nl-NL" sz="4200">
                                    <a:solidFill>
                                      <a:prstClr val="black"/>
                                    </a:solidFill>
                                    <a:latin typeface="Cambria Math" panose="02040503050406030204" pitchFamily="18" charset="0"/>
                                    <a:ea typeface="Dotum" panose="020B0600000101010101" pitchFamily="34" charset="-127"/>
                                  </a:rPr>
                                  <m:t>        </m:t>
                                </m:r>
                              </m:e>
                              <m:e>
                                <m:r>
                                  <a:rPr lang="nl-NL" sz="4200">
                                    <a:solidFill>
                                      <a:prstClr val="black"/>
                                    </a:solidFill>
                                    <a:latin typeface="Cambria Math" panose="02040503050406030204" pitchFamily="18" charset="0"/>
                                    <a:ea typeface="Dotum" panose="020B0600000101010101" pitchFamily="34" charset="-127"/>
                                  </a:rPr>
                                  <m:t> </m:t>
                                </m:r>
                              </m:e>
                              <m:e>
                                <m:r>
                                  <m:rPr>
                                    <m:sty m:val="p"/>
                                  </m:rPr>
                                  <a:rPr lang="nl-NL" sz="42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nl-NL" sz="42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42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r>
                                  <a:rPr lang="nl-NL" sz="42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4200">
                                    <a:solidFill>
                                      <a:prstClr val="black"/>
                                    </a:solidFill>
                                    <a:latin typeface="Cambria Math" panose="02040503050406030204" pitchFamily="18" charset="0"/>
                                    <a:ea typeface="Cambria Math" panose="02040503050406030204" pitchFamily="18" charset="0"/>
                                    <a:cs typeface="Cambria Math" panose="02040503050406030204" pitchFamily="18" charset="0"/>
                                  </a:rPr>
                                  <m:t>α</m:t>
                                </m:r>
                                <m:r>
                                  <a:rPr lang="nl-NL" sz="42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4200">
                                    <a:solidFill>
                                      <a:prstClr val="black"/>
                                    </a:solidFill>
                                    <a:latin typeface="Cambria Math" panose="02040503050406030204" pitchFamily="18" charset="0"/>
                                    <a:ea typeface="Cambria Math" panose="02040503050406030204" pitchFamily="18" charset="0"/>
                                    <a:cs typeface="Cambria Math" panose="02040503050406030204" pitchFamily="18" charset="0"/>
                                  </a:rPr>
                                  <m:t>k</m:t>
                                </m:r>
                                <m:r>
                                  <a:rPr lang="nl-NL" sz="42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m:rPr>
                                    <m:sty m:val="p"/>
                                  </m:rPr>
                                  <a:rPr lang="nl-NL" sz="42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e>
                            </m:eqArr>
                            <m:r>
                              <a:rPr lang="nl-NL" sz="4200">
                                <a:solidFill>
                                  <a:prstClr val="black"/>
                                </a:solidFill>
                                <a:latin typeface="Cambria Math" panose="02040503050406030204" pitchFamily="18" charset="0"/>
                                <a:ea typeface="Dotum" panose="020B0600000101010101" pitchFamily="34" charset="-127"/>
                              </a:rPr>
                              <m:t>(</m:t>
                            </m:r>
                            <m:r>
                              <m:rPr>
                                <m:sty m:val="p"/>
                              </m:rPr>
                              <a:rPr lang="nl-NL" sz="4200">
                                <a:solidFill>
                                  <a:prstClr val="black"/>
                                </a:solidFill>
                                <a:latin typeface="Cambria Math" panose="02040503050406030204" pitchFamily="18" charset="0"/>
                                <a:ea typeface="Dotum" panose="020B0600000101010101" pitchFamily="34" charset="-127"/>
                              </a:rPr>
                              <m:t>k</m:t>
                            </m:r>
                            <m:r>
                              <a:rPr lang="nl-NL" sz="4200">
                                <a:solidFill>
                                  <a:prstClr val="black"/>
                                </a:solidFill>
                                <a:latin typeface="Cambria Math" panose="02040503050406030204" pitchFamily="18" charset="0"/>
                                <a:ea typeface="Dotum" panose="020B0600000101010101" pitchFamily="34" charset="-127"/>
                              </a:rPr>
                              <m:t>∈</m:t>
                            </m:r>
                            <m:r>
                              <a:rPr lang="nl-NL" sz="4200">
                                <a:solidFill>
                                  <a:prstClr val="black"/>
                                </a:solidFill>
                                <a:latin typeface="Cambria Math" panose="02040503050406030204" pitchFamily="18" charset="0"/>
                                <a:ea typeface="Dotum" panose="020B0600000101010101" pitchFamily="34" charset="-127"/>
                              </a:rPr>
                              <m:t>ℤ</m:t>
                            </m:r>
                          </m:e>
                        </m:d>
                        <m:r>
                          <a:rPr lang="nl-NL" sz="4200">
                            <a:solidFill>
                              <a:prstClr val="black"/>
                            </a:solidFill>
                            <a:latin typeface="Cambria Math" panose="02040503050406030204" pitchFamily="18" charset="0"/>
                            <a:ea typeface="Dotum" panose="020B0600000101010101" pitchFamily="34" charset="-127"/>
                          </a:rPr>
                          <m:t>)</m:t>
                        </m:r>
                      </m:e>
                    </m:d>
                  </m:oMath>
                </a14:m>
                <a:endParaRPr lang="en-US"/>
              </a:p>
            </p:txBody>
          </p:sp>
        </mc:Choice>
        <mc:Fallback xmlns="">
          <p:sp>
            <p:nvSpPr>
              <p:cNvPr id="11" name="Rectangle 10"/>
              <p:cNvSpPr>
                <a:spLocks noRot="1" noChangeAspect="1" noMove="1" noResize="1" noEditPoints="1" noAdjustHandles="1" noChangeArrowheads="1" noChangeShapeType="1" noTextEdit="1"/>
              </p:cNvSpPr>
              <p:nvPr/>
            </p:nvSpPr>
            <p:spPr>
              <a:xfrm>
                <a:off x="9963463" y="6534953"/>
                <a:ext cx="6651244" cy="1825436"/>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9190833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anim calcmode="lin" valueType="num">
                                      <p:cBhvr>
                                        <p:cTn id="15" dur="500" fill="hold"/>
                                        <p:tgtEl>
                                          <p:spTgt spid="15"/>
                                        </p:tgtEl>
                                        <p:attrNameLst>
                                          <p:attrName>ppt_x</p:attrName>
                                        </p:attrNameLst>
                                      </p:cBhvr>
                                      <p:tavLst>
                                        <p:tav tm="0">
                                          <p:val>
                                            <p:strVal val="#ppt_x"/>
                                          </p:val>
                                        </p:tav>
                                        <p:tav tm="100000">
                                          <p:val>
                                            <p:strVal val="#ppt_x"/>
                                          </p:val>
                                        </p:tav>
                                      </p:tavLst>
                                    </p:anim>
                                    <p:anim calcmode="lin" valueType="num">
                                      <p:cBhvr>
                                        <p:cTn id="16" dur="5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304800" y="266700"/>
            <a:ext cx="17625470" cy="9753600"/>
          </a:xfrm>
          <a:custGeom>
            <a:avLst/>
            <a:gdLst/>
            <a:ahLst/>
            <a:cxnLst/>
            <a:rect l="l" t="t" r="r" b="b"/>
            <a:pathLst>
              <a:path w="7315200" h="3300153">
                <a:moveTo>
                  <a:pt x="0" y="0"/>
                </a:moveTo>
                <a:lnTo>
                  <a:pt x="7315200" y="0"/>
                </a:lnTo>
                <a:lnTo>
                  <a:pt x="7315200" y="3300153"/>
                </a:lnTo>
                <a:lnTo>
                  <a:pt x="0" y="33001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1796716" y="965596"/>
            <a:ext cx="2511094" cy="1061829"/>
          </a:xfrm>
          <a:prstGeom prst="rect">
            <a:avLst/>
          </a:prstGeom>
        </p:spPr>
        <p:txBody>
          <a:bodyPr wrap="square">
            <a:spAutoFit/>
          </a:bodyPr>
          <a:lstStyle/>
          <a:p>
            <a:pPr marL="0" marR="0" lvl="0" indent="0" algn="just" defTabSz="914400" rtl="0" eaLnBrk="1" fontAlgn="base" latinLnBrk="0" hangingPunct="1">
              <a:lnSpc>
                <a:spcPct val="150000"/>
              </a:lnSpc>
              <a:spcBef>
                <a:spcPts val="1800"/>
              </a:spcBef>
              <a:spcAft>
                <a:spcPts val="0"/>
              </a:spcAft>
              <a:buClrTx/>
              <a:buSzTx/>
              <a:buFontTx/>
              <a:buNone/>
              <a:tabLst/>
              <a:defRPr/>
            </a:pPr>
            <a:r>
              <a:rPr kumimoji="0" lang="en-US" sz="4200" b="1" i="1"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Chú ý:</a:t>
            </a:r>
            <a:endParaRPr kumimoji="0" lang="en-US" sz="4200" b="1" i="1" u="sng" strike="noStrike" kern="1200" cap="none" spc="0" normalizeH="0" baseline="0" noProof="0">
              <a:ln>
                <a:noFill/>
              </a:ln>
              <a:solidFill>
                <a:srgbClr val="C00000"/>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4"/>
          <a:stretch>
            <a:fillRect/>
          </a:stretch>
        </p:blipFill>
        <p:spPr>
          <a:xfrm rot="162517">
            <a:off x="15193440" y="-562470"/>
            <a:ext cx="2572058" cy="2509420"/>
          </a:xfrm>
          <a:prstGeom prst="rect">
            <a:avLst/>
          </a:prstGeom>
        </p:spPr>
      </p:pic>
      <p:pic>
        <p:nvPicPr>
          <p:cNvPr id="21" name="Picture 20"/>
          <p:cNvPicPr>
            <a:picLocks noChangeAspect="1"/>
          </p:cNvPicPr>
          <p:nvPr/>
        </p:nvPicPr>
        <p:blipFill>
          <a:blip r:embed="rId5"/>
          <a:stretch>
            <a:fillRect/>
          </a:stretch>
        </p:blipFill>
        <p:spPr>
          <a:xfrm rot="20803547">
            <a:off x="4087" y="-78861"/>
            <a:ext cx="1955022" cy="1902183"/>
          </a:xfrm>
          <a:prstGeom prst="rect">
            <a:avLst/>
          </a:prstGeom>
        </p:spPr>
      </p:pic>
      <p:pic>
        <p:nvPicPr>
          <p:cNvPr id="23" name="Picture 22"/>
          <p:cNvPicPr>
            <a:picLocks noChangeAspect="1"/>
          </p:cNvPicPr>
          <p:nvPr/>
        </p:nvPicPr>
        <p:blipFill>
          <a:blip r:embed="rId6"/>
          <a:stretch>
            <a:fillRect/>
          </a:stretch>
        </p:blipFill>
        <p:spPr>
          <a:xfrm>
            <a:off x="15590718" y="6927854"/>
            <a:ext cx="1663339" cy="246649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796716" y="4582968"/>
                <a:ext cx="13671884" cy="4827732"/>
              </a:xfrm>
              <a:prstGeom prst="rect">
                <a:avLst/>
              </a:prstGeom>
            </p:spPr>
            <p:txBody>
              <a:bodyPr wrap="square">
                <a:spAutoFit/>
              </a:bodyPr>
              <a:lstStyle/>
              <a:p>
                <a:pPr algn="just">
                  <a:lnSpc>
                    <a:spcPct val="150000"/>
                  </a:lnSpc>
                </a:pPr>
                <a:r>
                  <a:rPr lang="nl-NL" sz="3800" smtClean="0">
                    <a:latin typeface="Arial" panose="020B0604020202020204" pitchFamily="34" charset="0"/>
                    <a:ea typeface="Dotum" panose="020B0600000101010101" pitchFamily="34" charset="-127"/>
                    <a:cs typeface="Arial" panose="020B0604020202020204" pitchFamily="34" charset="0"/>
                  </a:rPr>
                  <a:t>b</a:t>
                </a:r>
                <a:r>
                  <a:rPr lang="nl-NL" sz="3800">
                    <a:latin typeface="Arial" panose="020B0604020202020204" pitchFamily="34" charset="0"/>
                    <a:ea typeface="Dotum" panose="020B0600000101010101" pitchFamily="34" charset="-127"/>
                    <a:cs typeface="Arial" panose="020B0604020202020204" pitchFamily="34" charset="0"/>
                  </a:rPr>
                  <a:t>) Một số trường hợp đặc biệt:</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unc>
                        <m:funcPr>
                          <m:ctrlPr>
                            <a:rPr lang="en-US" sz="3800" i="1">
                              <a:latin typeface="Cambria Math" panose="02040503050406030204" pitchFamily="18" charset="0"/>
                              <a:ea typeface="Dotum" panose="020B0600000101010101" pitchFamily="34" charset="-127"/>
                            </a:rPr>
                          </m:ctrlPr>
                        </m:funcPr>
                        <m:fName>
                          <m:r>
                            <m:rPr>
                              <m:sty m:val="p"/>
                            </m:rPr>
                            <a:rPr lang="nl-NL" sz="3800">
                              <a:latin typeface="Cambria Math" panose="02040503050406030204" pitchFamily="18" charset="0"/>
                              <a:ea typeface="Dotum" panose="020B0600000101010101" pitchFamily="34" charset="-127"/>
                            </a:rPr>
                            <m:t>sin</m:t>
                          </m:r>
                        </m:fName>
                        <m:e>
                          <m:r>
                            <m:rPr>
                              <m:sty m:val="p"/>
                            </m:rPr>
                            <a:rPr lang="nl-NL" sz="3800">
                              <a:latin typeface="Cambria Math" panose="02040503050406030204" pitchFamily="18" charset="0"/>
                              <a:ea typeface="Dotum" panose="020B0600000101010101" pitchFamily="34" charset="-127"/>
                            </a:rPr>
                            <m:t>x</m:t>
                          </m:r>
                        </m:e>
                      </m:func>
                      <m:r>
                        <a:rPr lang="nl-NL" sz="3800">
                          <a:latin typeface="Cambria Math" panose="02040503050406030204" pitchFamily="18" charset="0"/>
                          <a:ea typeface="Dotum" panose="020B0600000101010101" pitchFamily="34" charset="-127"/>
                        </a:rPr>
                        <m:t>=0⟺</m:t>
                      </m:r>
                      <m:r>
                        <m:rPr>
                          <m:sty m:val="p"/>
                        </m:rPr>
                        <a:rPr lang="nl-NL" sz="3800">
                          <a:latin typeface="Cambria Math" panose="02040503050406030204" pitchFamily="18" charset="0"/>
                          <a:ea typeface="Dotum" panose="020B0600000101010101" pitchFamily="34" charset="-127"/>
                        </a:rPr>
                        <m:t>x</m:t>
                      </m:r>
                      <m:r>
                        <a:rPr lang="nl-NL" sz="3800">
                          <a:latin typeface="Cambria Math" panose="02040503050406030204" pitchFamily="18" charset="0"/>
                          <a:ea typeface="Dotum" panose="020B0600000101010101" pitchFamily="34" charset="-127"/>
                        </a:rPr>
                        <m:t>=</m:t>
                      </m:r>
                      <m:r>
                        <m:rPr>
                          <m:sty m:val="p"/>
                        </m:rPr>
                        <a:rPr lang="nl-NL" sz="3800">
                          <a:latin typeface="Cambria Math" panose="02040503050406030204" pitchFamily="18" charset="0"/>
                          <a:ea typeface="Dotum" panose="020B0600000101010101" pitchFamily="34" charset="-127"/>
                        </a:rPr>
                        <m:t>kπ</m:t>
                      </m:r>
                      <m:r>
                        <a:rPr lang="nl-NL" sz="3800">
                          <a:latin typeface="Cambria Math" panose="02040503050406030204" pitchFamily="18" charset="0"/>
                          <a:ea typeface="Dotum" panose="020B0600000101010101" pitchFamily="34" charset="-127"/>
                        </a:rPr>
                        <m:t>, </m:t>
                      </m:r>
                      <m:r>
                        <m:rPr>
                          <m:sty m:val="p"/>
                        </m:rPr>
                        <a:rPr lang="nl-NL" sz="3800">
                          <a:latin typeface="Cambria Math" panose="02040503050406030204" pitchFamily="18" charset="0"/>
                          <a:ea typeface="Dotum" panose="020B0600000101010101" pitchFamily="34" charset="-127"/>
                        </a:rPr>
                        <m:t>k</m:t>
                      </m:r>
                      <m:r>
                        <a:rPr lang="nl-NL" sz="3800">
                          <a:latin typeface="Cambria Math" panose="02040503050406030204" pitchFamily="18" charset="0"/>
                          <a:ea typeface="Dotum" panose="020B0600000101010101" pitchFamily="34" charset="-127"/>
                        </a:rPr>
                        <m:t>∈</m:t>
                      </m:r>
                      <m:r>
                        <a:rPr lang="nl-NL" sz="3800" i="1">
                          <a:latin typeface="Cambria Math" panose="02040503050406030204" pitchFamily="18" charset="0"/>
                          <a:ea typeface="Dotum" panose="020B0600000101010101" pitchFamily="34" charset="-127"/>
                        </a:rPr>
                        <m:t>ℤ</m:t>
                      </m:r>
                    </m:oMath>
                  </m:oMathPara>
                </a14:m>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unc>
                        <m:funcPr>
                          <m:ctrlPr>
                            <a:rPr lang="en-US" sz="3800" i="1">
                              <a:latin typeface="Cambria Math" panose="02040503050406030204" pitchFamily="18" charset="0"/>
                              <a:ea typeface="Dotum" panose="020B0600000101010101" pitchFamily="34" charset="-127"/>
                            </a:rPr>
                          </m:ctrlPr>
                        </m:funcPr>
                        <m:fName>
                          <m:r>
                            <m:rPr>
                              <m:sty m:val="p"/>
                            </m:rPr>
                            <a:rPr lang="nl-NL" sz="3800">
                              <a:latin typeface="Cambria Math" panose="02040503050406030204" pitchFamily="18" charset="0"/>
                              <a:ea typeface="Dotum" panose="020B0600000101010101" pitchFamily="34" charset="-127"/>
                            </a:rPr>
                            <m:t>sin</m:t>
                          </m:r>
                        </m:fName>
                        <m:e>
                          <m:r>
                            <m:rPr>
                              <m:sty m:val="p"/>
                            </m:rPr>
                            <a:rPr lang="nl-NL" sz="3800">
                              <a:latin typeface="Cambria Math" panose="02040503050406030204" pitchFamily="18" charset="0"/>
                              <a:ea typeface="Dotum" panose="020B0600000101010101" pitchFamily="34" charset="-127"/>
                            </a:rPr>
                            <m:t>x</m:t>
                          </m:r>
                        </m:e>
                      </m:func>
                      <m:r>
                        <a:rPr lang="nl-NL" sz="3800">
                          <a:latin typeface="Cambria Math" panose="02040503050406030204" pitchFamily="18" charset="0"/>
                          <a:ea typeface="Dotum" panose="020B0600000101010101" pitchFamily="34" charset="-127"/>
                        </a:rPr>
                        <m:t>=1⟺</m:t>
                      </m:r>
                      <m:r>
                        <m:rPr>
                          <m:sty m:val="p"/>
                        </m:rPr>
                        <a:rPr lang="nl-NL" sz="3800">
                          <a:latin typeface="Cambria Math" panose="02040503050406030204" pitchFamily="18" charset="0"/>
                          <a:ea typeface="Dotum" panose="020B0600000101010101" pitchFamily="34" charset="-127"/>
                        </a:rPr>
                        <m:t>x</m:t>
                      </m:r>
                      <m:r>
                        <a:rPr lang="nl-NL" sz="3800">
                          <a:latin typeface="Cambria Math" panose="02040503050406030204" pitchFamily="18" charset="0"/>
                          <a:ea typeface="Dotum" panose="020B0600000101010101" pitchFamily="34" charset="-127"/>
                        </a:rPr>
                        <m:t>=</m:t>
                      </m:r>
                      <m:f>
                        <m:fPr>
                          <m:ctrlPr>
                            <a:rPr lang="en-US" sz="3800" i="1">
                              <a:latin typeface="Cambria Math" panose="02040503050406030204" pitchFamily="18" charset="0"/>
                              <a:ea typeface="Dotum" panose="020B0600000101010101" pitchFamily="34" charset="-127"/>
                            </a:rPr>
                          </m:ctrlPr>
                        </m:fPr>
                        <m:num>
                          <m:r>
                            <m:rPr>
                              <m:sty m:val="p"/>
                            </m:rPr>
                            <a:rPr lang="nl-NL" sz="3800">
                              <a:latin typeface="Cambria Math" panose="02040503050406030204" pitchFamily="18" charset="0"/>
                              <a:ea typeface="Dotum" panose="020B0600000101010101" pitchFamily="34" charset="-127"/>
                            </a:rPr>
                            <m:t>π</m:t>
                          </m:r>
                        </m:num>
                        <m:den>
                          <m:r>
                            <a:rPr lang="nl-NL" sz="3800">
                              <a:latin typeface="Cambria Math" panose="02040503050406030204" pitchFamily="18" charset="0"/>
                              <a:ea typeface="Dotum" panose="020B0600000101010101" pitchFamily="34" charset="-127"/>
                            </a:rPr>
                            <m:t>2</m:t>
                          </m:r>
                        </m:den>
                      </m:f>
                      <m:r>
                        <a:rPr lang="nl-NL" sz="3800">
                          <a:latin typeface="Cambria Math" panose="02040503050406030204" pitchFamily="18" charset="0"/>
                          <a:ea typeface="Dotum" panose="020B0600000101010101" pitchFamily="34" charset="-127"/>
                        </a:rPr>
                        <m:t>+</m:t>
                      </m:r>
                      <m:r>
                        <m:rPr>
                          <m:sty m:val="p"/>
                        </m:rPr>
                        <a:rPr lang="nl-NL" sz="3800">
                          <a:latin typeface="Cambria Math" panose="02040503050406030204" pitchFamily="18" charset="0"/>
                          <a:ea typeface="Dotum" panose="020B0600000101010101" pitchFamily="34" charset="-127"/>
                        </a:rPr>
                        <m:t>k</m:t>
                      </m:r>
                      <m:r>
                        <a:rPr lang="nl-NL" sz="3800">
                          <a:latin typeface="Cambria Math" panose="02040503050406030204" pitchFamily="18" charset="0"/>
                          <a:ea typeface="Dotum" panose="020B0600000101010101" pitchFamily="34" charset="-127"/>
                        </a:rPr>
                        <m:t>2</m:t>
                      </m:r>
                      <m:r>
                        <m:rPr>
                          <m:sty m:val="p"/>
                        </m:rPr>
                        <a:rPr lang="nl-NL" sz="3800">
                          <a:latin typeface="Cambria Math" panose="02040503050406030204" pitchFamily="18" charset="0"/>
                          <a:ea typeface="Dotum" panose="020B0600000101010101" pitchFamily="34" charset="-127"/>
                        </a:rPr>
                        <m:t>π</m:t>
                      </m:r>
                      <m:r>
                        <a:rPr lang="nl-NL" sz="3800">
                          <a:latin typeface="Cambria Math" panose="02040503050406030204" pitchFamily="18" charset="0"/>
                          <a:ea typeface="Dotum" panose="020B0600000101010101" pitchFamily="34" charset="-127"/>
                        </a:rPr>
                        <m:t>, </m:t>
                      </m:r>
                      <m:r>
                        <m:rPr>
                          <m:sty m:val="p"/>
                        </m:rPr>
                        <a:rPr lang="nl-NL" sz="3800">
                          <a:latin typeface="Cambria Math" panose="02040503050406030204" pitchFamily="18" charset="0"/>
                          <a:ea typeface="Dotum" panose="020B0600000101010101" pitchFamily="34" charset="-127"/>
                        </a:rPr>
                        <m:t>k</m:t>
                      </m:r>
                      <m:r>
                        <a:rPr lang="nl-NL" sz="3800">
                          <a:latin typeface="Cambria Math" panose="02040503050406030204" pitchFamily="18" charset="0"/>
                          <a:ea typeface="Dotum" panose="020B0600000101010101" pitchFamily="34" charset="-127"/>
                        </a:rPr>
                        <m:t>∈</m:t>
                      </m:r>
                      <m:r>
                        <a:rPr lang="nl-NL" sz="3800" i="1">
                          <a:latin typeface="Cambria Math" panose="02040503050406030204" pitchFamily="18" charset="0"/>
                          <a:ea typeface="Dotum" panose="020B0600000101010101" pitchFamily="34" charset="-127"/>
                        </a:rPr>
                        <m:t>ℤ</m:t>
                      </m:r>
                    </m:oMath>
                  </m:oMathPara>
                </a14:m>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unc>
                        <m:funcPr>
                          <m:ctrlPr>
                            <a:rPr lang="en-US" sz="3800" i="1">
                              <a:latin typeface="Cambria Math" panose="02040503050406030204" pitchFamily="18" charset="0"/>
                              <a:ea typeface="Dotum" panose="020B0600000101010101" pitchFamily="34" charset="-127"/>
                            </a:rPr>
                          </m:ctrlPr>
                        </m:funcPr>
                        <m:fName>
                          <m:r>
                            <m:rPr>
                              <m:sty m:val="p"/>
                            </m:rPr>
                            <a:rPr lang="nl-NL" sz="3800">
                              <a:latin typeface="Cambria Math" panose="02040503050406030204" pitchFamily="18" charset="0"/>
                              <a:ea typeface="Dotum" panose="020B0600000101010101" pitchFamily="34" charset="-127"/>
                            </a:rPr>
                            <m:t>sin</m:t>
                          </m:r>
                        </m:fName>
                        <m:e>
                          <m:r>
                            <m:rPr>
                              <m:sty m:val="p"/>
                            </m:rPr>
                            <a:rPr lang="nl-NL" sz="3800">
                              <a:latin typeface="Cambria Math" panose="02040503050406030204" pitchFamily="18" charset="0"/>
                              <a:ea typeface="Dotum" panose="020B0600000101010101" pitchFamily="34" charset="-127"/>
                            </a:rPr>
                            <m:t>x</m:t>
                          </m:r>
                        </m:e>
                      </m:func>
                      <m:r>
                        <a:rPr lang="nl-NL" sz="3800">
                          <a:latin typeface="Cambria Math" panose="02040503050406030204" pitchFamily="18" charset="0"/>
                          <a:ea typeface="Dotum" panose="020B0600000101010101" pitchFamily="34" charset="-127"/>
                        </a:rPr>
                        <m:t>=</m:t>
                      </m:r>
                      <m:r>
                        <a:rPr lang="nl-NL" sz="3800" i="1">
                          <a:latin typeface="Cambria Math" panose="02040503050406030204" pitchFamily="18" charset="0"/>
                          <a:ea typeface="Dotum" panose="020B0600000101010101" pitchFamily="34" charset="-127"/>
                        </a:rPr>
                        <m:t>−</m:t>
                      </m:r>
                      <m:r>
                        <a:rPr lang="nl-NL" sz="3800">
                          <a:latin typeface="Cambria Math" panose="02040503050406030204" pitchFamily="18" charset="0"/>
                          <a:ea typeface="Dotum" panose="020B0600000101010101" pitchFamily="34" charset="-127"/>
                        </a:rPr>
                        <m:t>1⟺</m:t>
                      </m:r>
                      <m:r>
                        <m:rPr>
                          <m:sty m:val="p"/>
                        </m:rPr>
                        <a:rPr lang="nl-NL" sz="3800">
                          <a:latin typeface="Cambria Math" panose="02040503050406030204" pitchFamily="18" charset="0"/>
                          <a:ea typeface="Dotum" panose="020B0600000101010101" pitchFamily="34" charset="-127"/>
                        </a:rPr>
                        <m:t>x</m:t>
                      </m:r>
                      <m:r>
                        <a:rPr lang="nl-NL" sz="3800">
                          <a:latin typeface="Cambria Math" panose="02040503050406030204" pitchFamily="18" charset="0"/>
                          <a:ea typeface="Dotum" panose="020B0600000101010101" pitchFamily="34" charset="-127"/>
                        </a:rPr>
                        <m:t>=</m:t>
                      </m:r>
                      <m:r>
                        <a:rPr lang="nl-NL" sz="3800" i="1">
                          <a:latin typeface="Cambria Math" panose="02040503050406030204" pitchFamily="18" charset="0"/>
                          <a:ea typeface="Dotum" panose="020B0600000101010101" pitchFamily="34" charset="-127"/>
                        </a:rPr>
                        <m:t>−</m:t>
                      </m:r>
                      <m:f>
                        <m:fPr>
                          <m:ctrlPr>
                            <a:rPr lang="en-US" sz="3800" i="1">
                              <a:latin typeface="Cambria Math" panose="02040503050406030204" pitchFamily="18" charset="0"/>
                              <a:ea typeface="Dotum" panose="020B0600000101010101" pitchFamily="34" charset="-127"/>
                            </a:rPr>
                          </m:ctrlPr>
                        </m:fPr>
                        <m:num>
                          <m:r>
                            <m:rPr>
                              <m:sty m:val="p"/>
                            </m:rPr>
                            <a:rPr lang="nl-NL" sz="3800">
                              <a:latin typeface="Cambria Math" panose="02040503050406030204" pitchFamily="18" charset="0"/>
                              <a:ea typeface="Dotum" panose="020B0600000101010101" pitchFamily="34" charset="-127"/>
                            </a:rPr>
                            <m:t>π</m:t>
                          </m:r>
                        </m:num>
                        <m:den>
                          <m:r>
                            <a:rPr lang="nl-NL" sz="3800">
                              <a:latin typeface="Cambria Math" panose="02040503050406030204" pitchFamily="18" charset="0"/>
                              <a:ea typeface="Dotum" panose="020B0600000101010101" pitchFamily="34" charset="-127"/>
                            </a:rPr>
                            <m:t>2</m:t>
                          </m:r>
                        </m:den>
                      </m:f>
                      <m:r>
                        <a:rPr lang="nl-NL" sz="3800">
                          <a:latin typeface="Cambria Math" panose="02040503050406030204" pitchFamily="18" charset="0"/>
                          <a:ea typeface="Dotum" panose="020B0600000101010101" pitchFamily="34" charset="-127"/>
                        </a:rPr>
                        <m:t>+</m:t>
                      </m:r>
                      <m:r>
                        <m:rPr>
                          <m:sty m:val="p"/>
                        </m:rPr>
                        <a:rPr lang="nl-NL" sz="3800">
                          <a:latin typeface="Cambria Math" panose="02040503050406030204" pitchFamily="18" charset="0"/>
                          <a:ea typeface="Dotum" panose="020B0600000101010101" pitchFamily="34" charset="-127"/>
                        </a:rPr>
                        <m:t>k</m:t>
                      </m:r>
                      <m:r>
                        <a:rPr lang="nl-NL" sz="3800">
                          <a:latin typeface="Cambria Math" panose="02040503050406030204" pitchFamily="18" charset="0"/>
                          <a:ea typeface="Dotum" panose="020B0600000101010101" pitchFamily="34" charset="-127"/>
                        </a:rPr>
                        <m:t>2</m:t>
                      </m:r>
                      <m:r>
                        <m:rPr>
                          <m:sty m:val="p"/>
                        </m:rPr>
                        <a:rPr lang="nl-NL" sz="3800">
                          <a:latin typeface="Cambria Math" panose="02040503050406030204" pitchFamily="18" charset="0"/>
                          <a:ea typeface="Dotum" panose="020B0600000101010101" pitchFamily="34" charset="-127"/>
                        </a:rPr>
                        <m:t>π</m:t>
                      </m:r>
                      <m:r>
                        <a:rPr lang="nl-NL" sz="3800">
                          <a:latin typeface="Cambria Math" panose="02040503050406030204" pitchFamily="18" charset="0"/>
                          <a:ea typeface="Dotum" panose="020B0600000101010101" pitchFamily="34" charset="-127"/>
                        </a:rPr>
                        <m:t>, </m:t>
                      </m:r>
                      <m:r>
                        <m:rPr>
                          <m:sty m:val="p"/>
                        </m:rPr>
                        <a:rPr lang="nl-NL" sz="3800">
                          <a:latin typeface="Cambria Math" panose="02040503050406030204" pitchFamily="18" charset="0"/>
                          <a:ea typeface="Dotum" panose="020B0600000101010101" pitchFamily="34" charset="-127"/>
                        </a:rPr>
                        <m:t>k</m:t>
                      </m:r>
                      <m:r>
                        <a:rPr lang="nl-NL" sz="3800">
                          <a:latin typeface="Cambria Math" panose="02040503050406030204" pitchFamily="18" charset="0"/>
                          <a:ea typeface="Dotum" panose="020B0600000101010101" pitchFamily="34" charset="-127"/>
                        </a:rPr>
                        <m:t>∈</m:t>
                      </m:r>
                      <m:r>
                        <a:rPr lang="nl-NL" sz="3800" i="1">
                          <a:latin typeface="Cambria Math" panose="02040503050406030204" pitchFamily="18" charset="0"/>
                          <a:ea typeface="Dotum" panose="020B0600000101010101" pitchFamily="34" charset="-127"/>
                        </a:rPr>
                        <m:t>ℤ</m:t>
                      </m:r>
                    </m:oMath>
                  </m:oMathPara>
                </a14:m>
                <a:endParaRPr lang="en-US" sz="3800">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796716" y="4582968"/>
                <a:ext cx="13671884" cy="4827732"/>
              </a:xfrm>
              <a:prstGeom prst="rect">
                <a:avLst/>
              </a:prstGeom>
              <a:blipFill>
                <a:blip r:embed="rId7"/>
                <a:stretch>
                  <a:fillRect l="-1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419600" y="1501288"/>
                <a:ext cx="15087600" cy="2880212"/>
              </a:xfrm>
              <a:prstGeom prst="rect">
                <a:avLst/>
              </a:prstGeom>
            </p:spPr>
            <p:txBody>
              <a:bodyPr wrap="square">
                <a:spAutoFit/>
              </a:bodyPr>
              <a:lstStyle/>
              <a:p>
                <a:pPr lvl="0" algn="just">
                  <a:lnSpc>
                    <a:spcPct val="150000"/>
                  </a:lnSpc>
                  <a:spcAft>
                    <a:spcPts val="800"/>
                  </a:spcAft>
                </a:pPr>
                <a14:m>
                  <m:oMath xmlns:m="http://schemas.openxmlformats.org/officeDocument/2006/math">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nl-NL" sz="3800">
                            <a:solidFill>
                              <a:prstClr val="black"/>
                            </a:solidFill>
                            <a:latin typeface="Cambria Math" panose="02040503050406030204" pitchFamily="18" charset="0"/>
                            <a:ea typeface="Dotum" panose="020B0600000101010101" pitchFamily="34" charset="-127"/>
                          </a:rPr>
                          <m:t>sin</m:t>
                        </m:r>
                      </m:fName>
                      <m:e>
                        <m:r>
                          <m:rPr>
                            <m:sty m:val="p"/>
                          </m:rPr>
                          <a:rPr lang="nl-NL" sz="3800">
                            <a:solidFill>
                              <a:prstClr val="black"/>
                            </a:solidFill>
                            <a:latin typeface="Cambria Math" panose="02040503050406030204" pitchFamily="18" charset="0"/>
                            <a:ea typeface="Dotum" panose="020B0600000101010101" pitchFamily="34" charset="-127"/>
                          </a:rPr>
                          <m:t>x</m:t>
                        </m:r>
                      </m:e>
                    </m:func>
                    <m:r>
                      <a:rPr lang="nl-NL" sz="3800">
                        <a:solidFill>
                          <a:prstClr val="black"/>
                        </a:solidFill>
                        <a:latin typeface="Cambria Math" panose="02040503050406030204" pitchFamily="18" charset="0"/>
                        <a:ea typeface="Dotum" panose="020B0600000101010101" pitchFamily="34" charset="-127"/>
                      </a:rPr>
                      <m:t>=</m:t>
                    </m:r>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nl-NL" sz="3800">
                            <a:solidFill>
                              <a:prstClr val="black"/>
                            </a:solidFill>
                            <a:latin typeface="Cambria Math" panose="02040503050406030204" pitchFamily="18" charset="0"/>
                            <a:ea typeface="Dotum" panose="020B0600000101010101" pitchFamily="34" charset="-127"/>
                          </a:rPr>
                          <m:t>sin</m:t>
                        </m:r>
                      </m:fName>
                      <m:e>
                        <m:sSup>
                          <m:sSupPr>
                            <m:ctrlPr>
                              <a:rPr lang="en-US" sz="3800" i="1">
                                <a:solidFill>
                                  <a:prstClr val="black"/>
                                </a:solidFill>
                                <a:latin typeface="Cambria Math" panose="02040503050406030204" pitchFamily="18" charset="0"/>
                                <a:ea typeface="Dotum" panose="020B0600000101010101" pitchFamily="34" charset="-127"/>
                              </a:rPr>
                            </m:ctrlPr>
                          </m:sSupPr>
                          <m:e>
                            <m:r>
                              <m:rPr>
                                <m:sty m:val="p"/>
                              </m:rPr>
                              <a:rPr lang="nl-NL" sz="3800">
                                <a:solidFill>
                                  <a:prstClr val="black"/>
                                </a:solidFill>
                                <a:latin typeface="Cambria Math" panose="02040503050406030204" pitchFamily="18" charset="0"/>
                                <a:ea typeface="Dotum" panose="020B0600000101010101" pitchFamily="34" charset="-127"/>
                              </a:rPr>
                              <m:t>α</m:t>
                            </m:r>
                          </m:e>
                          <m:sup>
                            <m:r>
                              <m:rPr>
                                <m:sty m:val="p"/>
                              </m:rPr>
                              <a:rPr lang="nl-NL" sz="3800">
                                <a:solidFill>
                                  <a:prstClr val="black"/>
                                </a:solidFill>
                                <a:latin typeface="Cambria Math" panose="02040503050406030204" pitchFamily="18" charset="0"/>
                                <a:ea typeface="Dotum" panose="020B0600000101010101" pitchFamily="34" charset="-127"/>
                              </a:rPr>
                              <m:t>o</m:t>
                            </m:r>
                          </m:sup>
                        </m:sSup>
                      </m:e>
                    </m:func>
                    <m:r>
                      <a:rPr lang="nl-NL" sz="380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sSup>
                                  <m:sSupPr>
                                    <m:ctrlPr>
                                      <a:rPr lang="en-US" sz="3800" i="1">
                                        <a:solidFill>
                                          <a:prstClr val="black"/>
                                        </a:solidFill>
                                        <a:latin typeface="Cambria Math" panose="02040503050406030204" pitchFamily="18" charset="0"/>
                                        <a:ea typeface="Dotum" panose="020B0600000101010101" pitchFamily="34" charset="-127"/>
                                      </a:rPr>
                                    </m:ctrlPr>
                                  </m:sSupPr>
                                  <m:e>
                                    <m:r>
                                      <m:rPr>
                                        <m:sty m:val="p"/>
                                      </m:rPr>
                                      <a:rPr lang="nl-NL" sz="3800">
                                        <a:solidFill>
                                          <a:prstClr val="black"/>
                                        </a:solidFill>
                                        <a:latin typeface="Cambria Math" panose="02040503050406030204" pitchFamily="18" charset="0"/>
                                        <a:ea typeface="Dotum" panose="020B0600000101010101" pitchFamily="34" charset="-127"/>
                                      </a:rPr>
                                      <m:t>α</m:t>
                                    </m:r>
                                  </m:e>
                                  <m:sup>
                                    <m:r>
                                      <m:rPr>
                                        <m:sty m:val="p"/>
                                      </m:rPr>
                                      <a:rPr lang="nl-NL" sz="3800">
                                        <a:solidFill>
                                          <a:prstClr val="black"/>
                                        </a:solidFill>
                                        <a:latin typeface="Cambria Math" panose="02040503050406030204" pitchFamily="18" charset="0"/>
                                        <a:ea typeface="Dotum" panose="020B0600000101010101" pitchFamily="34" charset="-127"/>
                                      </a:rPr>
                                      <m:t>o</m:t>
                                    </m:r>
                                  </m:sup>
                                </m:sSup>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sSup>
                                  <m:sSupPr>
                                    <m:ctrlPr>
                                      <a:rPr lang="en-US" sz="3800" i="1">
                                        <a:solidFill>
                                          <a:prstClr val="black"/>
                                        </a:solidFill>
                                        <a:latin typeface="Cambria Math" panose="02040503050406030204" pitchFamily="18" charset="0"/>
                                        <a:ea typeface="Dotum" panose="020B0600000101010101" pitchFamily="34" charset="-127"/>
                                      </a:rPr>
                                    </m:ctrlPr>
                                  </m:sSupPr>
                                  <m:e>
                                    <m:r>
                                      <a:rPr lang="nl-NL" sz="3800">
                                        <a:solidFill>
                                          <a:prstClr val="black"/>
                                        </a:solidFill>
                                        <a:latin typeface="Cambria Math" panose="02040503050406030204" pitchFamily="18" charset="0"/>
                                        <a:ea typeface="Dotum" panose="020B0600000101010101" pitchFamily="34" charset="-127"/>
                                      </a:rPr>
                                      <m:t>360</m:t>
                                    </m:r>
                                  </m:e>
                                  <m:sup>
                                    <m:r>
                                      <m:rPr>
                                        <m:sty m:val="p"/>
                                      </m:rPr>
                                      <a:rPr lang="nl-NL" sz="3800">
                                        <a:solidFill>
                                          <a:prstClr val="black"/>
                                        </a:solidFill>
                                        <a:latin typeface="Cambria Math" panose="02040503050406030204" pitchFamily="18" charset="0"/>
                                        <a:ea typeface="Dotum" panose="020B0600000101010101" pitchFamily="34" charset="-127"/>
                                      </a:rPr>
                                      <m:t>o</m:t>
                                    </m:r>
                                  </m:sup>
                                </m:sSup>
                                <m:r>
                                  <a:rPr lang="nl-NL" sz="3800">
                                    <a:solidFill>
                                      <a:prstClr val="black"/>
                                    </a:solidFill>
                                    <a:latin typeface="Cambria Math" panose="02040503050406030204" pitchFamily="18" charset="0"/>
                                    <a:ea typeface="Dotum" panose="020B0600000101010101" pitchFamily="34" charset="-127"/>
                                  </a:rPr>
                                  <m:t>               </m:t>
                                </m:r>
                              </m:e>
                              <m:e/>
                              <m:e>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sSup>
                                  <m:sSup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180</m:t>
                                    </m:r>
                                  </m:e>
                                  <m:sup>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o</m:t>
                                    </m:r>
                                  </m:sup>
                                </m:sSup>
                                <m:r>
                                  <a:rPr lang="nl-NL"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sSup>
                                  <m:sSup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α</m:t>
                                    </m:r>
                                  </m:e>
                                  <m:sup>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o</m:t>
                                    </m:r>
                                  </m:sup>
                                </m:sSup>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k</m:t>
                                </m:r>
                                <m:sSup>
                                  <m:sSup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360</m:t>
                                    </m:r>
                                  </m:e>
                                  <m:sup>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o</m:t>
                                    </m:r>
                                  </m:sup>
                                </m:sSup>
                              </m:e>
                            </m:eqArr>
                          </m:e>
                        </m:d>
                      </m:e>
                    </m:d>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i="1">
                        <a:solidFill>
                          <a:prstClr val="black"/>
                        </a:solidFill>
                        <a:latin typeface="Cambria Math" panose="02040503050406030204" pitchFamily="18" charset="0"/>
                        <a:ea typeface="Dotum" panose="020B0600000101010101" pitchFamily="34" charset="-127"/>
                      </a:rPr>
                      <m:t>ℤ</m:t>
                    </m:r>
                  </m:oMath>
                </a14:m>
                <a:r>
                  <a:rPr lang="nl-NL" sz="3800" smtClean="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419600" y="1501288"/>
                <a:ext cx="15087600" cy="288021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823834" y="1036825"/>
                <a:ext cx="11811000" cy="969496"/>
              </a:xfrm>
              <a:prstGeom prst="rect">
                <a:avLst/>
              </a:prstGeom>
            </p:spPr>
            <p:txBody>
              <a:bodyPr wrap="square">
                <a:spAutoFit/>
              </a:bodyPr>
              <a:lstStyle/>
              <a:p>
                <a:pPr lvl="0" algn="just">
                  <a:lnSpc>
                    <a:spcPct val="150000"/>
                  </a:lnSpc>
                  <a:spcAft>
                    <a:spcPts val="800"/>
                  </a:spcAft>
                </a:pPr>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a) Nếu số đo của góc </a:t>
                </a:r>
                <a14:m>
                  <m:oMath xmlns:m="http://schemas.openxmlformats.org/officeDocument/2006/math">
                    <m:r>
                      <m:rPr>
                        <m:sty m:val="p"/>
                      </m:rPr>
                      <a:rPr lang="nl-NL" sz="3800">
                        <a:solidFill>
                          <a:prstClr val="black"/>
                        </a:solidFill>
                        <a:latin typeface="Cambria Math" panose="02040503050406030204" pitchFamily="18" charset="0"/>
                        <a:ea typeface="Dotum" panose="020B0600000101010101" pitchFamily="34" charset="-127"/>
                      </a:rPr>
                      <m:t>α</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được cho bằng đơn vị độ thì:</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823834" y="1036825"/>
                <a:ext cx="11811000" cy="969496"/>
              </a:xfrm>
              <a:prstGeom prst="rect">
                <a:avLst/>
              </a:prstGeom>
              <a:blipFill>
                <a:blip r:embed="rId9"/>
                <a:stretch>
                  <a:fillRect l="-1703" b="-13836"/>
                </a:stretch>
              </a:blipFill>
            </p:spPr>
            <p:txBody>
              <a:bodyPr/>
              <a:lstStyle/>
              <a:p>
                <a:r>
                  <a:rPr lang="en-US">
                    <a:noFill/>
                  </a:rPr>
                  <a:t> </a:t>
                </a:r>
              </a:p>
            </p:txBody>
          </p:sp>
        </mc:Fallback>
      </mc:AlternateContent>
      <p:pic>
        <p:nvPicPr>
          <p:cNvPr id="6" name="Picture 5"/>
          <p:cNvPicPr>
            <a:picLocks noChangeAspect="1"/>
          </p:cNvPicPr>
          <p:nvPr/>
        </p:nvPicPr>
        <p:blipFill>
          <a:blip r:embed="rId10"/>
          <a:stretch>
            <a:fillRect/>
          </a:stretch>
        </p:blipFill>
        <p:spPr>
          <a:xfrm>
            <a:off x="10363200" y="3162300"/>
            <a:ext cx="533399" cy="647699"/>
          </a:xfrm>
          <a:prstGeom prst="rect">
            <a:avLst/>
          </a:prstGeom>
        </p:spPr>
      </p:pic>
    </p:spTree>
    <p:extLst>
      <p:ext uri="{BB962C8B-B14F-4D97-AF65-F5344CB8AC3E}">
        <p14:creationId xmlns:p14="http://schemas.microsoft.com/office/powerpoint/2010/main" val="96983627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2536609">
            <a:off x="-475910" y="9114399"/>
            <a:ext cx="2154159" cy="996762"/>
          </a:xfrm>
          <a:prstGeom prst="rect">
            <a:avLst/>
          </a:prstGeom>
        </p:spPr>
      </p:pic>
      <p:grpSp>
        <p:nvGrpSpPr>
          <p:cNvPr id="14" name="Group 13"/>
          <p:cNvGrpSpPr/>
          <p:nvPr/>
        </p:nvGrpSpPr>
        <p:grpSpPr>
          <a:xfrm>
            <a:off x="788585" y="620823"/>
            <a:ext cx="2394284" cy="1053993"/>
            <a:chOff x="609600" y="1498707"/>
            <a:chExt cx="2394284" cy="1053993"/>
          </a:xfrm>
        </p:grpSpPr>
        <p:sp>
          <p:nvSpPr>
            <p:cNvPr id="15" name="Rounded Rectangle 14"/>
            <p:cNvSpPr/>
            <p:nvPr/>
          </p:nvSpPr>
          <p:spPr>
            <a:xfrm>
              <a:off x="609600" y="1548063"/>
              <a:ext cx="239428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838200" y="1498707"/>
              <a:ext cx="1943161" cy="96949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38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Oval Callout 18"/>
          <p:cNvSpPr/>
          <p:nvPr/>
        </p:nvSpPr>
        <p:spPr>
          <a:xfrm>
            <a:off x="8203391" y="2221023"/>
            <a:ext cx="1553438" cy="88768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2"/>
          <p:cNvPicPr>
            <a:picLocks noChangeAspect="1"/>
          </p:cNvPicPr>
          <p:nvPr/>
        </p:nvPicPr>
        <p:blipFill>
          <a:blip r:embed="rId3"/>
          <a:stretch>
            <a:fillRect/>
          </a:stretch>
        </p:blipFill>
        <p:spPr>
          <a:xfrm flipH="1">
            <a:off x="16142305" y="7609001"/>
            <a:ext cx="1299533" cy="223202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399113" y="3815158"/>
                <a:ext cx="7960384" cy="13349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x</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i="0">
                                  <a:effectLst/>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x</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i="0">
                                  <a:effectLst/>
                                  <a:latin typeface="Cambria Math" panose="02040503050406030204" pitchFamily="18" charset="0"/>
                                  <a:ea typeface="Cambria Math" panose="02040503050406030204" pitchFamily="18" charset="0"/>
                                  <a:cs typeface="Times New Roman" panose="02020603050405020304" pitchFamily="18" charset="0"/>
                                </a:rPr>
                                <m:t>3</m:t>
                              </m:r>
                            </m:den>
                          </m:f>
                        </m:e>
                      </m:d>
                    </m:oMath>
                  </m:oMathPara>
                </a14:m>
                <a:endParaRPr lang="en-US" sz="38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99113" y="3815158"/>
                <a:ext cx="7960384" cy="1334917"/>
              </a:xfrm>
              <a:prstGeom prst="rect">
                <a:avLst/>
              </a:prstGeom>
              <a:blipFill>
                <a:blip r:embed="rId4"/>
                <a:stretch>
                  <a:fillRect/>
                </a:stretch>
              </a:blipFill>
            </p:spPr>
            <p:txBody>
              <a:bodyPr/>
              <a:lstStyle/>
              <a:p>
                <a:r>
                  <a:rPr lang="en-US">
                    <a:noFill/>
                  </a:rPr>
                  <a:t> </a:t>
                </a:r>
              </a:p>
            </p:txBody>
          </p:sp>
        </mc:Fallback>
      </mc:AlternateContent>
      <p:grpSp>
        <p:nvGrpSpPr>
          <p:cNvPr id="5" name="Group 4"/>
          <p:cNvGrpSpPr/>
          <p:nvPr/>
        </p:nvGrpSpPr>
        <p:grpSpPr>
          <a:xfrm>
            <a:off x="3387406" y="-42173"/>
            <a:ext cx="13404666" cy="2034596"/>
            <a:chOff x="3003884" y="84697"/>
            <a:chExt cx="13404666" cy="2034596"/>
          </a:xfrm>
        </p:grpSpPr>
        <p:sp>
          <p:nvSpPr>
            <p:cNvPr id="17" name="TextBox 16"/>
            <p:cNvSpPr txBox="1"/>
            <p:nvPr/>
          </p:nvSpPr>
          <p:spPr>
            <a:xfrm>
              <a:off x="3003884" y="812907"/>
              <a:ext cx="10214359" cy="86113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các phương trình sau:</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2" name="Rectangle 21"/>
                <p:cNvSpPr/>
                <p:nvPr/>
              </p:nvSpPr>
              <p:spPr>
                <a:xfrm>
                  <a:off x="9386898" y="84697"/>
                  <a:ext cx="4191000" cy="2034596"/>
                </a:xfrm>
                <a:prstGeom prst="rect">
                  <a:avLst/>
                </a:prstGeom>
              </p:spPr>
              <p:txBody>
                <a:bodyPr wrap="square">
                  <a:spAutoFit/>
                </a:bodyPr>
                <a:lstStyle/>
                <a:p>
                  <a:pPr lvl="0" algn="just" fontAlgn="base">
                    <a:lnSpc>
                      <a:spcPct val="150000"/>
                    </a:lnSpc>
                    <a:spcAft>
                      <a:spcPts val="800"/>
                    </a:spcAft>
                    <a:defRPr/>
                  </a:pPr>
                  <a14:m>
                    <m:oMathPara xmlns:m="http://schemas.openxmlformats.org/officeDocument/2006/math">
                      <m:oMathParaPr>
                        <m:jc m:val="left"/>
                      </m:oMathParaPr>
                      <m:oMath xmlns:m="http://schemas.openxmlformats.org/officeDocument/2006/math">
                        <m:r>
                          <m:rPr>
                            <m:sty m:val="p"/>
                          </m:rP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kumimoji="0" lang="en-US" sz="38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9386898" y="84697"/>
                  <a:ext cx="4191000" cy="203459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3673699" y="683529"/>
                  <a:ext cx="2734851"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oMath>
                    </m:oMathPara>
                  </a14:m>
                  <a:endParaRPr lang="en-US" sz="3800"/>
                </a:p>
              </p:txBody>
            </p:sp>
          </mc:Choice>
          <mc:Fallback xmlns="">
            <p:sp>
              <p:nvSpPr>
                <p:cNvPr id="4" name="Rectangle 3"/>
                <p:cNvSpPr>
                  <a:spLocks noRot="1" noChangeAspect="1" noMove="1" noResize="1" noEditPoints="1" noAdjustHandles="1" noChangeArrowheads="1" noChangeShapeType="1" noTextEdit="1"/>
                </p:cNvSpPr>
                <p:nvPr/>
              </p:nvSpPr>
              <p:spPr>
                <a:xfrm>
                  <a:off x="13673699" y="683529"/>
                  <a:ext cx="2734851" cy="1190903"/>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9359497" y="3479518"/>
                <a:ext cx="6437468" cy="2246705"/>
              </a:xfrm>
              <a:prstGeom prst="rect">
                <a:avLst/>
              </a:prstGeom>
            </p:spPr>
            <p:txBody>
              <a:bodyPr wrap="none">
                <a:spAutoFit/>
              </a:bodyPr>
              <a:lstStyle/>
              <a:p>
                <a14:m>
                  <m:oMath xmlns:m="http://schemas.openxmlformats.org/officeDocument/2006/math">
                    <m:r>
                      <a:rPr lang="nl-NL" sz="3800" smtClean="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r>
                                  <a:rPr lang="nl-NL" sz="3800">
                                    <a:solidFill>
                                      <a:prstClr val="black"/>
                                    </a:solidFill>
                                    <a:latin typeface="Cambria Math" panose="02040503050406030204" pitchFamily="18" charset="0"/>
                                    <a:ea typeface="Dotum" panose="020B0600000101010101" pitchFamily="34" charset="-127"/>
                                  </a:rPr>
                                  <m:t>        </m:t>
                                </m:r>
                              </m:e>
                              <m:e>
                                <m:r>
                                  <a:rPr lang="nl-NL" sz="3800">
                                    <a:solidFill>
                                      <a:prstClr val="black"/>
                                    </a:solidFill>
                                    <a:latin typeface="Cambria Math" panose="02040503050406030204" pitchFamily="18" charset="0"/>
                                    <a:ea typeface="Dotum" panose="020B0600000101010101" pitchFamily="34" charset="-127"/>
                                  </a:rPr>
                                  <m:t> </m:t>
                                </m:r>
                              </m:e>
                              <m:e>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k</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e>
                            </m:eqAr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e>
                        </m:d>
                        <m:r>
                          <a:rPr lang="nl-NL" sz="3800">
                            <a:solidFill>
                              <a:prstClr val="black"/>
                            </a:solidFill>
                            <a:latin typeface="Cambria Math" panose="02040503050406030204" pitchFamily="18" charset="0"/>
                            <a:ea typeface="Dotum" panose="020B0600000101010101" pitchFamily="34" charset="-127"/>
                          </a:rPr>
                          <m:t>)</m:t>
                        </m:r>
                      </m:e>
                    </m:d>
                  </m:oMath>
                </a14:m>
                <a:endParaRPr lang="en-US" sz="3800"/>
              </a:p>
            </p:txBody>
          </p:sp>
        </mc:Choice>
        <mc:Fallback xmlns="">
          <p:sp>
            <p:nvSpPr>
              <p:cNvPr id="7" name="Rectangle 6"/>
              <p:cNvSpPr>
                <a:spLocks noRot="1" noChangeAspect="1" noMove="1" noResize="1" noEditPoints="1" noAdjustHandles="1" noChangeArrowheads="1" noChangeShapeType="1" noTextEdit="1"/>
              </p:cNvSpPr>
              <p:nvPr/>
            </p:nvSpPr>
            <p:spPr>
              <a:xfrm>
                <a:off x="9359497" y="3479518"/>
                <a:ext cx="6437468" cy="2246705"/>
              </a:xfrm>
              <a:prstGeom prst="rect">
                <a:avLst/>
              </a:prstGeom>
              <a:blipFill>
                <a:blip r:embed="rId7"/>
                <a:stretch>
                  <a:fillRect/>
                </a:stretch>
              </a:blipFill>
            </p:spPr>
            <p:txBody>
              <a:bodyPr/>
              <a:lstStyle/>
              <a:p>
                <a:r>
                  <a:rPr lang="en-US">
                    <a:noFill/>
                  </a:rPr>
                  <a:t> </a:t>
                </a:r>
              </a:p>
            </p:txBody>
          </p:sp>
        </mc:Fallback>
      </mc:AlternateContent>
      <p:grpSp>
        <p:nvGrpSpPr>
          <p:cNvPr id="10" name="Group 9"/>
          <p:cNvGrpSpPr/>
          <p:nvPr/>
        </p:nvGrpSpPr>
        <p:grpSpPr>
          <a:xfrm>
            <a:off x="1485199" y="6183423"/>
            <a:ext cx="12697707" cy="1190903"/>
            <a:chOff x="1503840" y="6134100"/>
            <a:chExt cx="12697707" cy="1190903"/>
          </a:xfrm>
        </p:grpSpPr>
        <mc:AlternateContent xmlns:mc="http://schemas.openxmlformats.org/markup-compatibility/2006" xmlns:a14="http://schemas.microsoft.com/office/drawing/2010/main">
          <mc:Choice Requires="a14">
            <p:sp>
              <p:nvSpPr>
                <p:cNvPr id="25" name="Rectangle 24"/>
                <p:cNvSpPr/>
                <p:nvPr/>
              </p:nvSpPr>
              <p:spPr>
                <a:xfrm>
                  <a:off x="1503840" y="6438900"/>
                  <a:ext cx="12697707" cy="677108"/>
                </a:xfrm>
                <a:prstGeom prst="rect">
                  <a:avLst/>
                </a:prstGeom>
              </p:spPr>
              <p:txBody>
                <a:bodyPr wrap="none">
                  <a:spAutoFit/>
                </a:bodyPr>
                <a:lstStyle/>
                <a:p>
                  <a14:m>
                    <m:oMath xmlns:m="http://schemas.openxmlformats.org/officeDocument/2006/math">
                      <m:r>
                        <m:rPr>
                          <m:sty m:val="p"/>
                        </m:rP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b</m:t>
                      </m:r>
                      <m: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smtClean="0">
                      <a:latin typeface="Arial" panose="020B0604020202020204" pitchFamily="34" charset="0"/>
                      <a:cs typeface="Arial" panose="020B0604020202020204" pitchFamily="34" charset="0"/>
                    </a:rPr>
                    <a:t> Gọi                    là góc thoả mãn               . Khi đó ta có:</a:t>
                  </a:r>
                  <a:endParaRPr lang="en-US" sz="3800">
                    <a:latin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503840" y="6438900"/>
                  <a:ext cx="12697707" cy="677108"/>
                </a:xfrm>
                <a:prstGeom prst="rect">
                  <a:avLst/>
                </a:prstGeom>
                <a:blipFill>
                  <a:blip r:embed="rId8"/>
                  <a:stretch>
                    <a:fillRect t="-14414" r="-624" b="-360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196389" y="6241702"/>
                  <a:ext cx="1015146" cy="104073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800" i="1" smtClean="0">
                            <a:latin typeface="Cambria Math" panose="02040503050406030204" pitchFamily="18" charset="0"/>
                            <a:ea typeface="Cambria Math" panose="02040503050406030204" pitchFamily="18" charset="0"/>
                          </a:rPr>
                          <m:t>𝛼𝜖</m:t>
                        </m:r>
                        <m:d>
                          <m:dPr>
                            <m:begChr m:val="["/>
                            <m:endChr m:val="]"/>
                            <m:ctrlPr>
                              <a:rPr lang="en-US" sz="3800" i="1" smtClean="0">
                                <a:latin typeface="Cambria Math" panose="02040503050406030204" pitchFamily="18" charset="0"/>
                                <a:ea typeface="Cambria Math" panose="02040503050406030204" pitchFamily="18" charset="0"/>
                              </a:rPr>
                            </m:ctrlPr>
                          </m:dPr>
                          <m:e>
                            <m:r>
                              <a:rPr lang="en-US" sz="3800" b="0" i="1" smtClean="0">
                                <a:latin typeface="Cambria Math" panose="02040503050406030204" pitchFamily="18" charset="0"/>
                                <a:ea typeface="Cambria Math" panose="02040503050406030204" pitchFamily="18" charset="0"/>
                              </a:rPr>
                              <m:t>−</m:t>
                            </m:r>
                            <m:f>
                              <m:fPr>
                                <m:ctrlPr>
                                  <a:rPr lang="en-US" sz="3800" i="1" smtClean="0">
                                    <a:latin typeface="Cambria Math" panose="02040503050406030204" pitchFamily="18" charset="0"/>
                                    <a:ea typeface="Cambria Math" panose="02040503050406030204" pitchFamily="18" charset="0"/>
                                  </a:rPr>
                                </m:ctrlPr>
                              </m:fPr>
                              <m:num>
                                <m:r>
                                  <a:rPr lang="en-US" sz="3800" i="1" smtClean="0">
                                    <a:latin typeface="Cambria Math" panose="02040503050406030204" pitchFamily="18" charset="0"/>
                                    <a:ea typeface="Cambria Math" panose="02040503050406030204" pitchFamily="18" charset="0"/>
                                  </a:rPr>
                                  <m:t>𝜋</m:t>
                                </m:r>
                              </m:num>
                              <m:den>
                                <m:r>
                                  <a:rPr lang="en-US" sz="3800" b="0" i="1" smtClean="0">
                                    <a:latin typeface="Cambria Math" panose="02040503050406030204" pitchFamily="18" charset="0"/>
                                    <a:ea typeface="Cambria Math" panose="02040503050406030204" pitchFamily="18" charset="0"/>
                                  </a:rPr>
                                  <m:t>2</m:t>
                                </m:r>
                              </m:den>
                            </m:f>
                            <m:r>
                              <a:rPr lang="en-US" sz="3800" b="0" i="1" smtClean="0">
                                <a:latin typeface="Cambria Math" panose="02040503050406030204" pitchFamily="18" charset="0"/>
                                <a:ea typeface="Cambria Math" panose="02040503050406030204" pitchFamily="18" charset="0"/>
                              </a:rPr>
                              <m:t>;</m:t>
                            </m:r>
                            <m:f>
                              <m:fPr>
                                <m:ctrlPr>
                                  <a:rPr lang="en-US" sz="3800" i="1">
                                    <a:latin typeface="Cambria Math" panose="02040503050406030204" pitchFamily="18" charset="0"/>
                                    <a:ea typeface="Cambria Math" panose="02040503050406030204" pitchFamily="18" charset="0"/>
                                  </a:rPr>
                                </m:ctrlPr>
                              </m:fPr>
                              <m:num>
                                <m:r>
                                  <a:rPr lang="en-US" sz="3800" i="1">
                                    <a:latin typeface="Cambria Math" panose="02040503050406030204" pitchFamily="18" charset="0"/>
                                    <a:ea typeface="Cambria Math" panose="02040503050406030204" pitchFamily="18" charset="0"/>
                                  </a:rPr>
                                  <m:t>𝜋</m:t>
                                </m:r>
                              </m:num>
                              <m:den>
                                <m:r>
                                  <a:rPr lang="en-US" sz="3800" i="1">
                                    <a:latin typeface="Cambria Math" panose="02040503050406030204" pitchFamily="18" charset="0"/>
                                    <a:ea typeface="Cambria Math" panose="02040503050406030204" pitchFamily="18" charset="0"/>
                                  </a:rPr>
                                  <m:t>2</m:t>
                                </m:r>
                              </m:den>
                            </m:f>
                          </m:e>
                        </m:d>
                      </m:oMath>
                    </m:oMathPara>
                  </a14:m>
                  <a:endParaRPr lang="en-US" sz="3800"/>
                </a:p>
              </p:txBody>
            </p:sp>
          </mc:Choice>
          <mc:Fallback xmlns="">
            <p:sp>
              <p:nvSpPr>
                <p:cNvPr id="8" name="TextBox 7"/>
                <p:cNvSpPr txBox="1">
                  <a:spLocks noRot="1" noChangeAspect="1" noMove="1" noResize="1" noEditPoints="1" noAdjustHandles="1" noChangeArrowheads="1" noChangeShapeType="1" noTextEdit="1"/>
                </p:cNvSpPr>
                <p:nvPr/>
              </p:nvSpPr>
              <p:spPr>
                <a:xfrm>
                  <a:off x="3196389" y="6241702"/>
                  <a:ext cx="1015146" cy="1040734"/>
                </a:xfrm>
                <a:prstGeom prst="rect">
                  <a:avLst/>
                </a:prstGeom>
                <a:blipFill>
                  <a:blip r:embed="rId9"/>
                  <a:stretch>
                    <a:fillRect r="-1209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951014" y="6134100"/>
                  <a:ext cx="2230226" cy="119090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sty m:val="p"/>
                          </m:rPr>
                          <a:rPr lang="en-US" sz="38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lang="en-US" sz="3800" i="1">
                            <a:latin typeface="Cambria Math" panose="02040503050406030204" pitchFamily="18" charset="0"/>
                            <a:ea typeface="Cambria Math" panose="02040503050406030204" pitchFamily="18" charset="0"/>
                          </a:rPr>
                          <m:t>𝛼</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oMath>
                    </m:oMathPara>
                  </a14:m>
                  <a:endParaRPr lang="en-US" sz="3800">
                    <a:solidFill>
                      <a:prstClr val="black"/>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8951014" y="6134100"/>
                  <a:ext cx="2230226" cy="1190903"/>
                </a:xfrm>
                <a:prstGeom prst="rect">
                  <a:avLst/>
                </a:prstGeom>
                <a:blipFill>
                  <a:blip r:embed="rId10"/>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Rectangle 10"/>
              <p:cNvSpPr/>
              <p:nvPr/>
            </p:nvSpPr>
            <p:spPr>
              <a:xfrm>
                <a:off x="2133600" y="8104432"/>
                <a:ext cx="6034281"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latin typeface="Cambria Math" panose="02040503050406030204" pitchFamily="18" charset="0"/>
                              <a:ea typeface="Cambria Math" panose="02040503050406030204" pitchFamily="18" charset="0"/>
                            </a:rPr>
                            <m:t>𝛼</m:t>
                          </m:r>
                        </m:e>
                      </m:d>
                    </m:oMath>
                  </m:oMathPara>
                </a14:m>
                <a:endParaRPr lang="en-US" sz="3800"/>
              </a:p>
            </p:txBody>
          </p:sp>
        </mc:Choice>
        <mc:Fallback xmlns="">
          <p:sp>
            <p:nvSpPr>
              <p:cNvPr id="11" name="Rectangle 10"/>
              <p:cNvSpPr>
                <a:spLocks noRot="1" noChangeAspect="1" noMove="1" noResize="1" noEditPoints="1" noAdjustHandles="1" noChangeArrowheads="1" noChangeShapeType="1" noTextEdit="1"/>
              </p:cNvSpPr>
              <p:nvPr/>
            </p:nvSpPr>
            <p:spPr>
              <a:xfrm>
                <a:off x="2133600" y="8104432"/>
                <a:ext cx="6034281" cy="119090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8406032" y="7875832"/>
                <a:ext cx="6062044" cy="1660391"/>
              </a:xfrm>
              <a:prstGeom prst="rect">
                <a:avLst/>
              </a:prstGeom>
            </p:spPr>
            <p:txBody>
              <a:bodyPr wrap="none">
                <a:spAutoFit/>
              </a:bodyPr>
              <a:lstStyle/>
              <a:p>
                <a14:m>
                  <m:oMath xmlns:m="http://schemas.openxmlformats.org/officeDocument/2006/math">
                    <m:r>
                      <a:rPr lang="nl-NL" sz="3800" smtClean="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r>
                                  <a:rPr lang="en-US" sz="3800" i="1">
                                    <a:latin typeface="Cambria Math" panose="02040503050406030204" pitchFamily="18" charset="0"/>
                                    <a:ea typeface="Cambria Math" panose="02040503050406030204" pitchFamily="18" charset="0"/>
                                  </a:rPr>
                                  <m:t>𝛼</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r>
                                  <a:rPr lang="nl-NL" sz="3800">
                                    <a:solidFill>
                                      <a:prstClr val="black"/>
                                    </a:solidFill>
                                    <a:latin typeface="Cambria Math" panose="02040503050406030204" pitchFamily="18" charset="0"/>
                                    <a:ea typeface="Dotum" panose="020B0600000101010101" pitchFamily="34" charset="-127"/>
                                  </a:rPr>
                                  <m:t>        </m:t>
                                </m:r>
                              </m:e>
                              <m:e>
                                <m:r>
                                  <a:rPr lang="nl-NL" sz="3800">
                                    <a:solidFill>
                                      <a:prstClr val="black"/>
                                    </a:solidFill>
                                    <a:latin typeface="Cambria Math" panose="02040503050406030204" pitchFamily="18" charset="0"/>
                                    <a:ea typeface="Dotum" panose="020B0600000101010101" pitchFamily="34" charset="-127"/>
                                  </a:rPr>
                                  <m:t> </m:t>
                                </m:r>
                              </m:e>
                              <m:e>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r>
                                  <a:rPr lang="en-US" sz="38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3800" i="1">
                                    <a:latin typeface="Cambria Math" panose="02040503050406030204" pitchFamily="18" charset="0"/>
                                    <a:ea typeface="Cambria Math" panose="02040503050406030204" pitchFamily="18" charset="0"/>
                                  </a:rPr>
                                  <m:t>𝛼</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k</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e>
                            </m:eqAr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e>
                        </m:d>
                        <m:r>
                          <a:rPr lang="nl-NL" sz="3800">
                            <a:solidFill>
                              <a:prstClr val="black"/>
                            </a:solidFill>
                            <a:latin typeface="Cambria Math" panose="02040503050406030204" pitchFamily="18" charset="0"/>
                            <a:ea typeface="Dotum" panose="020B0600000101010101" pitchFamily="34" charset="-127"/>
                          </a:rPr>
                          <m:t>)</m:t>
                        </m:r>
                      </m:e>
                    </m:d>
                  </m:oMath>
                </a14:m>
                <a:endParaRPr lang="en-US" sz="3800"/>
              </a:p>
            </p:txBody>
          </p:sp>
        </mc:Choice>
        <mc:Fallback xmlns="">
          <p:sp>
            <p:nvSpPr>
              <p:cNvPr id="26" name="Rectangle 25"/>
              <p:cNvSpPr>
                <a:spLocks noRot="1" noChangeAspect="1" noMove="1" noResize="1" noEditPoints="1" noAdjustHandles="1" noChangeArrowheads="1" noChangeShapeType="1" noTextEdit="1"/>
              </p:cNvSpPr>
              <p:nvPr/>
            </p:nvSpPr>
            <p:spPr>
              <a:xfrm>
                <a:off x="8406032" y="7875832"/>
                <a:ext cx="6062044" cy="1660391"/>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3504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500"/>
                            </p:stCondLst>
                            <p:childTnLst>
                              <p:par>
                                <p:cTn id="30" presetID="2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7" grpId="0"/>
      <p:bldP spid="11"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18267210">
            <a:off x="-420982" y="421256"/>
            <a:ext cx="2154159" cy="996762"/>
          </a:xfrm>
          <a:prstGeom prst="rect">
            <a:avLst/>
          </a:prstGeom>
        </p:spPr>
      </p:pic>
      <p:grpSp>
        <p:nvGrpSpPr>
          <p:cNvPr id="14" name="Group 13"/>
          <p:cNvGrpSpPr/>
          <p:nvPr/>
        </p:nvGrpSpPr>
        <p:grpSpPr>
          <a:xfrm>
            <a:off x="3475700" y="660507"/>
            <a:ext cx="2133600" cy="1053993"/>
            <a:chOff x="609600" y="1498707"/>
            <a:chExt cx="2133600" cy="1053993"/>
          </a:xfrm>
        </p:grpSpPr>
        <p:sp>
          <p:nvSpPr>
            <p:cNvPr id="15" name="Rounded Rectangle 14"/>
            <p:cNvSpPr/>
            <p:nvPr/>
          </p:nvSpPr>
          <p:spPr>
            <a:xfrm>
              <a:off x="609600" y="1548063"/>
              <a:ext cx="2133600"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717884" y="1498707"/>
              <a:ext cx="1943161" cy="96949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38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3:</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TextBox 16"/>
              <p:cNvSpPr txBox="1"/>
              <p:nvPr/>
            </p:nvSpPr>
            <p:spPr>
              <a:xfrm>
                <a:off x="5697550" y="712826"/>
                <a:ext cx="11321716" cy="9694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800" noProof="0" smtClean="0">
                    <a:solidFill>
                      <a:prstClr val="black"/>
                    </a:solidFill>
                    <a:latin typeface="Arial" panose="020B0604020202020204" pitchFamily="34" charset="0"/>
                    <a:cs typeface="Arial" panose="020B0604020202020204" pitchFamily="34" charset="0"/>
                  </a:rPr>
                  <a:t>Giải phương trình </a:t>
                </a:r>
                <a14:m>
                  <m:oMath xmlns:m="http://schemas.openxmlformats.org/officeDocument/2006/math">
                    <m:r>
                      <m:rPr>
                        <m:sty m:val="p"/>
                      </m:rPr>
                      <a:rPr lang="en-US" sz="3800" i="1" noProof="0" smtClean="0">
                        <a:solidFill>
                          <a:prstClr val="black"/>
                        </a:solidFill>
                        <a:latin typeface="Cambria Math" panose="02040503050406030204" pitchFamily="18" charset="0"/>
                        <a:cs typeface="Arial" panose="020B0604020202020204" pitchFamily="34" charset="0"/>
                      </a:rPr>
                      <m:t>sin</m:t>
                    </m:r>
                    <m:r>
                      <a:rPr lang="en-US" sz="3800" i="1" noProof="0" smtClean="0">
                        <a:solidFill>
                          <a:prstClr val="black"/>
                        </a:solidFill>
                        <a:latin typeface="Cambria Math" panose="02040503050406030204" pitchFamily="18" charset="0"/>
                        <a:cs typeface="Arial" panose="020B0604020202020204" pitchFamily="34" charset="0"/>
                      </a:rPr>
                      <m:t>2</m:t>
                    </m:r>
                    <m:r>
                      <a:rPr lang="en-US" sz="3800" i="1" noProof="0" smtClean="0">
                        <a:solidFill>
                          <a:prstClr val="black"/>
                        </a:solidFill>
                        <a:latin typeface="Cambria Math" panose="02040503050406030204" pitchFamily="18" charset="0"/>
                        <a:cs typeface="Arial" panose="020B0604020202020204" pitchFamily="34" charset="0"/>
                      </a:rPr>
                      <m:t>𝑥</m:t>
                    </m:r>
                    <m:r>
                      <a:rPr lang="en-US" sz="3800" i="1" noProof="0" smtClean="0">
                        <a:solidFill>
                          <a:prstClr val="black"/>
                        </a:solidFill>
                        <a:latin typeface="Cambria Math" panose="02040503050406030204" pitchFamily="18" charset="0"/>
                        <a:cs typeface="Arial" panose="020B0604020202020204" pitchFamily="34" charset="0"/>
                      </a:rPr>
                      <m:t>=</m:t>
                    </m:r>
                    <m:r>
                      <m:rPr>
                        <m:sty m:val="p"/>
                      </m:rPr>
                      <a:rPr lang="en-US" sz="3800" i="1" noProof="0" smtClean="0">
                        <a:solidFill>
                          <a:prstClr val="black"/>
                        </a:solidFill>
                        <a:latin typeface="Cambria Math" panose="02040503050406030204" pitchFamily="18" charset="0"/>
                        <a:cs typeface="Arial" panose="020B0604020202020204" pitchFamily="34" charset="0"/>
                      </a:rPr>
                      <m:t>sin</m:t>
                    </m:r>
                    <m:d>
                      <m:dPr>
                        <m:ctrlPr>
                          <a:rPr lang="en-US" sz="3800" i="1" noProof="0" smtClean="0">
                            <a:solidFill>
                              <a:prstClr val="black"/>
                            </a:solidFill>
                            <a:latin typeface="Cambria Math" panose="02040503050406030204" pitchFamily="18" charset="0"/>
                            <a:cs typeface="Arial" panose="020B0604020202020204" pitchFamily="34" charset="0"/>
                          </a:rPr>
                        </m:ctrlPr>
                      </m:dPr>
                      <m:e>
                        <m:r>
                          <a:rPr lang="en-US" sz="3800" b="0" i="1" noProof="0" smtClean="0">
                            <a:solidFill>
                              <a:prstClr val="black"/>
                            </a:solidFill>
                            <a:latin typeface="Cambria Math" panose="02040503050406030204" pitchFamily="18" charset="0"/>
                            <a:cs typeface="Arial" panose="020B0604020202020204" pitchFamily="34" charset="0"/>
                          </a:rPr>
                          <m:t>60</m:t>
                        </m:r>
                        <m:r>
                          <a:rPr lang="en-US" sz="3800" b="0" i="1" noProof="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en-US" sz="3800" b="0" i="1" noProof="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e>
                    </m:d>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5697550" y="712826"/>
                <a:ext cx="11321716" cy="969496"/>
              </a:xfrm>
              <a:prstGeom prst="rect">
                <a:avLst/>
              </a:prstGeom>
              <a:blipFill>
                <a:blip r:embed="rId3"/>
                <a:stretch>
                  <a:fillRect l="-1777" b="-13208"/>
                </a:stretch>
              </a:blipFill>
            </p:spPr>
            <p:txBody>
              <a:bodyPr/>
              <a:lstStyle/>
              <a:p>
                <a:r>
                  <a:rPr lang="en-US">
                    <a:noFill/>
                  </a:rPr>
                  <a:t> </a:t>
                </a:r>
              </a:p>
            </p:txBody>
          </p:sp>
        </mc:Fallback>
      </mc:AlternateContent>
      <p:sp>
        <p:nvSpPr>
          <p:cNvPr id="19" name="Oval Callout 18"/>
          <p:cNvSpPr/>
          <p:nvPr/>
        </p:nvSpPr>
        <p:spPr>
          <a:xfrm>
            <a:off x="8570549" y="2019300"/>
            <a:ext cx="1653255" cy="9156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9"/>
          <p:cNvPicPr>
            <a:picLocks noChangeAspect="1"/>
          </p:cNvPicPr>
          <p:nvPr/>
        </p:nvPicPr>
        <p:blipFill>
          <a:blip r:embed="rId4"/>
          <a:stretch>
            <a:fillRect/>
          </a:stretch>
        </p:blipFill>
        <p:spPr>
          <a:xfrm rot="20439982">
            <a:off x="16527284" y="253435"/>
            <a:ext cx="1551954" cy="2753136"/>
          </a:xfrm>
          <a:prstGeom prst="rect">
            <a:avLst/>
          </a:prstGeom>
        </p:spPr>
      </p:pic>
      <p:grpSp>
        <p:nvGrpSpPr>
          <p:cNvPr id="6" name="Group 5"/>
          <p:cNvGrpSpPr/>
          <p:nvPr/>
        </p:nvGrpSpPr>
        <p:grpSpPr>
          <a:xfrm>
            <a:off x="2133600" y="3390900"/>
            <a:ext cx="14492640" cy="1950919"/>
            <a:chOff x="2692979" y="3369546"/>
            <a:chExt cx="14492640" cy="1950919"/>
          </a:xfrm>
        </p:grpSpPr>
        <mc:AlternateContent xmlns:mc="http://schemas.openxmlformats.org/markup-compatibility/2006" xmlns:a14="http://schemas.microsoft.com/office/drawing/2010/main">
          <mc:Choice Requires="a14">
            <p:sp>
              <p:nvSpPr>
                <p:cNvPr id="3" name="Rectangle 2"/>
                <p:cNvSpPr/>
                <p:nvPr/>
              </p:nvSpPr>
              <p:spPr>
                <a:xfrm>
                  <a:off x="2692979" y="3991063"/>
                  <a:ext cx="4957960"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i="1">
                            <a:solidFill>
                              <a:prstClr val="black"/>
                            </a:solidFill>
                            <a:latin typeface="Cambria Math" panose="02040503050406030204" pitchFamily="18" charset="0"/>
                            <a:cs typeface="Arial" panose="020B0604020202020204" pitchFamily="34" charset="0"/>
                          </a:rPr>
                          <m:t>sin</m:t>
                        </m:r>
                        <m:r>
                          <a:rPr lang="en-US" sz="3800" i="1">
                            <a:solidFill>
                              <a:prstClr val="black"/>
                            </a:solidFill>
                            <a:latin typeface="Cambria Math" panose="02040503050406030204" pitchFamily="18" charset="0"/>
                            <a:cs typeface="Arial" panose="020B0604020202020204" pitchFamily="34" charset="0"/>
                          </a:rPr>
                          <m:t>2</m:t>
                        </m:r>
                        <m:r>
                          <a:rPr lang="en-US" sz="3800" i="1">
                            <a:solidFill>
                              <a:prstClr val="black"/>
                            </a:solidFill>
                            <a:latin typeface="Cambria Math" panose="02040503050406030204" pitchFamily="18" charset="0"/>
                            <a:cs typeface="Arial" panose="020B0604020202020204" pitchFamily="34" charset="0"/>
                          </a:rPr>
                          <m:t>𝑥</m:t>
                        </m:r>
                        <m:r>
                          <a:rPr lang="en-US" sz="3800" i="1">
                            <a:solidFill>
                              <a:prstClr val="black"/>
                            </a:solidFill>
                            <a:latin typeface="Cambria Math" panose="02040503050406030204" pitchFamily="18" charset="0"/>
                            <a:cs typeface="Arial" panose="020B0604020202020204" pitchFamily="34" charset="0"/>
                          </a:rPr>
                          <m:t>=</m:t>
                        </m:r>
                        <m:r>
                          <m:rPr>
                            <m:sty m:val="p"/>
                          </m:rPr>
                          <a:rPr lang="en-US" sz="3800" i="1">
                            <a:solidFill>
                              <a:prstClr val="black"/>
                            </a:solidFill>
                            <a:latin typeface="Cambria Math" panose="02040503050406030204" pitchFamily="18" charset="0"/>
                            <a:cs typeface="Arial" panose="020B0604020202020204" pitchFamily="34" charset="0"/>
                          </a:rPr>
                          <m:t>sin</m:t>
                        </m:r>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e>
                        </m:d>
                      </m:oMath>
                    </m:oMathPara>
                  </a14:m>
                  <a:endParaRPr lang="en-US" sz="3800"/>
                </a:p>
              </p:txBody>
            </p:sp>
          </mc:Choice>
          <mc:Fallback xmlns="">
            <p:sp>
              <p:nvSpPr>
                <p:cNvPr id="3" name="Rectangle 2"/>
                <p:cNvSpPr>
                  <a:spLocks noRot="1" noChangeAspect="1" noMove="1" noResize="1" noEditPoints="1" noAdjustHandles="1" noChangeArrowheads="1" noChangeShapeType="1" noTextEdit="1"/>
                </p:cNvSpPr>
                <p:nvPr/>
              </p:nvSpPr>
              <p:spPr>
                <a:xfrm>
                  <a:off x="2692979" y="3991063"/>
                  <a:ext cx="4957960" cy="67710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7780929" y="3369546"/>
                  <a:ext cx="9404690" cy="1950919"/>
                </a:xfrm>
                <a:prstGeom prst="rect">
                  <a:avLst/>
                </a:prstGeom>
              </p:spPr>
              <p:txBody>
                <a:bodyPr wrap="none">
                  <a:spAutoFit/>
                </a:bodyPr>
                <a:lstStyle/>
                <a:p>
                  <a14:m>
                    <m:oMath xmlns:m="http://schemas.openxmlformats.org/officeDocument/2006/math">
                      <m:r>
                        <a:rPr lang="nl-NL" sz="3800" smtClean="0">
                          <a:solidFill>
                            <a:prstClr val="black"/>
                          </a:solidFill>
                          <a:latin typeface="Cambria Math" panose="02040503050406030204" pitchFamily="18" charset="0"/>
                          <a:ea typeface="Dotum" panose="020B0600000101010101" pitchFamily="34" charset="-127"/>
                        </a:rPr>
                        <m:t>⟺</m:t>
                      </m:r>
                    </m:oMath>
                  </a14:m>
                  <a:r>
                    <a:rPr lang="nl-NL" sz="3800" dirty="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a:rPr lang="en-US" sz="3800" b="0" i="0" smtClean="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cs typeface="Arial" panose="020B0604020202020204" pitchFamily="34" charset="0"/>
                                    </a:rPr>
                                    <m:t>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en-US" sz="3800" b="0" i="0" smtClean="0">
                                      <a:solidFill>
                                        <a:prstClr val="black"/>
                                      </a:solidFill>
                                      <a:latin typeface="Cambria Math" panose="02040503050406030204" pitchFamily="18" charset="0"/>
                                      <a:ea typeface="Dotum" panose="020B0600000101010101" pitchFamily="34" charset="-127"/>
                                    </a:rPr>
                                    <m:t>360</m:t>
                                  </m:r>
                                  <m:r>
                                    <a:rPr lang="nl-NL" sz="3800">
                                      <a:solidFill>
                                        <a:prstClr val="black"/>
                                      </a:solidFill>
                                      <a:latin typeface="Cambria Math" panose="02040503050406030204" pitchFamily="18" charset="0"/>
                                      <a:ea typeface="Dotum" panose="020B0600000101010101" pitchFamily="34" charset="-127"/>
                                    </a:rPr>
                                    <m:t>°  </m:t>
                                  </m:r>
                                  <m:r>
                                    <a:rPr lang="nl-NL" sz="3800" smtClean="0">
                                      <a:solidFill>
                                        <a:prstClr val="black"/>
                                      </a:solidFill>
                                      <a:latin typeface="Cambria Math" panose="02040503050406030204" pitchFamily="18" charset="0"/>
                                      <a:ea typeface="Dotum" panose="020B0600000101010101" pitchFamily="34" charset="-127"/>
                                    </a:rPr>
                                    <m:t>     </m:t>
                                  </m:r>
                                  <m:r>
                                    <a:rPr lang="nl-NL" sz="3800">
                                      <a:solidFill>
                                        <a:prstClr val="black"/>
                                      </a:solidFill>
                                      <a:latin typeface="Cambria Math" panose="02040503050406030204" pitchFamily="18" charset="0"/>
                                      <a:ea typeface="Dotum" panose="020B0600000101010101" pitchFamily="34" charset="-127"/>
                                    </a:rPr>
                                    <m:t> </m:t>
                                  </m:r>
                                </m:e>
                                <m:e>
                                  <m:r>
                                    <a:rPr lang="nl-NL" sz="3800">
                                      <a:solidFill>
                                        <a:prstClr val="black"/>
                                      </a:solidFill>
                                      <a:latin typeface="Cambria Math" panose="02040503050406030204" pitchFamily="18" charset="0"/>
                                      <a:ea typeface="Dotum" panose="020B0600000101010101" pitchFamily="34" charset="-127"/>
                                    </a:rPr>
                                    <m:t> </m:t>
                                  </m:r>
                                </m:e>
                                <m:e>
                                  <m:r>
                                    <a:rPr lang="en-US" sz="3800" b="0" i="0" smtClean="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=180</m:t>
                                  </m:r>
                                  <m:r>
                                    <a:rPr lang="en-US" sz="38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e>
                                  </m:d>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360</m:t>
                                  </m:r>
                                  <m:r>
                                    <a:rPr lang="nl-NL" sz="3800">
                                      <a:solidFill>
                                        <a:prstClr val="black"/>
                                      </a:solidFill>
                                      <a:latin typeface="Cambria Math" panose="02040503050406030204" pitchFamily="18" charset="0"/>
                                      <a:ea typeface="Dotum" panose="020B0600000101010101" pitchFamily="34" charset="-127"/>
                                    </a:rPr>
                                    <m:t>°</m:t>
                                  </m:r>
                                </m:e>
                              </m:eqAr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e>
                          </m:d>
                          <m:r>
                            <a:rPr lang="nl-NL" sz="3800">
                              <a:solidFill>
                                <a:prstClr val="black"/>
                              </a:solidFill>
                              <a:latin typeface="Cambria Math" panose="02040503050406030204" pitchFamily="18" charset="0"/>
                              <a:ea typeface="Dotum" panose="020B0600000101010101" pitchFamily="34" charset="-127"/>
                            </a:rPr>
                            <m:t>)</m:t>
                          </m:r>
                        </m:e>
                      </m:d>
                    </m:oMath>
                  </a14:m>
                  <a:endParaRPr lang="en-US" sz="3800" dirty="0"/>
                </a:p>
              </p:txBody>
            </p:sp>
          </mc:Choice>
          <mc:Fallback xmlns="">
            <p:sp>
              <p:nvSpPr>
                <p:cNvPr id="18" name="Rectangle 17"/>
                <p:cNvSpPr>
                  <a:spLocks noRot="1" noChangeAspect="1" noMove="1" noResize="1" noEditPoints="1" noAdjustHandles="1" noChangeArrowheads="1" noChangeShapeType="1" noTextEdit="1"/>
                </p:cNvSpPr>
                <p:nvPr/>
              </p:nvSpPr>
              <p:spPr>
                <a:xfrm>
                  <a:off x="7780929" y="3369546"/>
                  <a:ext cx="9404690" cy="1950919"/>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6" name="Rectangle 25"/>
              <p:cNvSpPr/>
              <p:nvPr/>
            </p:nvSpPr>
            <p:spPr>
              <a:xfrm>
                <a:off x="2139845" y="5829300"/>
                <a:ext cx="7115409" cy="1660391"/>
              </a:xfrm>
              <a:prstGeom prst="rect">
                <a:avLst/>
              </a:prstGeom>
            </p:spPr>
            <p:txBody>
              <a:bodyPr wrap="none">
                <a:spAutoFit/>
              </a:bodyPr>
              <a:lstStyle/>
              <a:p>
                <a14:m>
                  <m:oMath xmlns:m="http://schemas.openxmlformats.org/officeDocument/2006/math">
                    <m:r>
                      <a:rPr lang="nl-NL" sz="3800" smtClean="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a:rPr lang="en-US" sz="3800" b="0" i="0" smtClean="0">
                                    <a:solidFill>
                                      <a:prstClr val="black"/>
                                    </a:solidFill>
                                    <a:latin typeface="Cambria Math" panose="02040503050406030204" pitchFamily="18" charset="0"/>
                                    <a:ea typeface="Dotum" panose="020B0600000101010101" pitchFamily="34" charset="-127"/>
                                  </a:rPr>
                                  <m:t>5</m:t>
                                </m:r>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cs typeface="Arial" panose="020B0604020202020204" pitchFamily="34" charset="0"/>
                                  </a:rPr>
                                  <m:t>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en-US" sz="3800" b="0" i="0" smtClean="0">
                                    <a:solidFill>
                                      <a:prstClr val="black"/>
                                    </a:solidFill>
                                    <a:latin typeface="Cambria Math" panose="02040503050406030204" pitchFamily="18" charset="0"/>
                                    <a:ea typeface="Dotum" panose="020B0600000101010101" pitchFamily="34" charset="-127"/>
                                  </a:rPr>
                                  <m:t>360</m:t>
                                </m:r>
                                <m:r>
                                  <a:rPr lang="nl-NL" sz="3800">
                                    <a:solidFill>
                                      <a:prstClr val="black"/>
                                    </a:solidFill>
                                    <a:latin typeface="Cambria Math" panose="02040503050406030204" pitchFamily="18" charset="0"/>
                                    <a:ea typeface="Dotum" panose="020B0600000101010101" pitchFamily="34" charset="-127"/>
                                  </a:rPr>
                                  <m:t>°  </m:t>
                                </m:r>
                                <m:r>
                                  <a:rPr lang="nl-NL" sz="3800" smtClean="0">
                                    <a:solidFill>
                                      <a:prstClr val="black"/>
                                    </a:solidFill>
                                    <a:latin typeface="Cambria Math" panose="02040503050406030204" pitchFamily="18" charset="0"/>
                                    <a:ea typeface="Dotum" panose="020B0600000101010101" pitchFamily="34" charset="-127"/>
                                  </a:rPr>
                                  <m:t>     </m:t>
                                </m:r>
                                <m:r>
                                  <a:rPr lang="nl-NL" sz="3800">
                                    <a:solidFill>
                                      <a:prstClr val="black"/>
                                    </a:solidFill>
                                    <a:latin typeface="Cambria Math" panose="02040503050406030204" pitchFamily="18" charset="0"/>
                                    <a:ea typeface="Dotum" panose="020B0600000101010101" pitchFamily="34" charset="-127"/>
                                  </a:rPr>
                                  <m:t> </m:t>
                                </m:r>
                              </m:e>
                              <m:e>
                                <m:r>
                                  <a:rPr lang="nl-NL" sz="3800">
                                    <a:solidFill>
                                      <a:prstClr val="black"/>
                                    </a:solidFill>
                                    <a:latin typeface="Cambria Math" panose="02040503050406030204" pitchFamily="18" charset="0"/>
                                    <a:ea typeface="Dotum" panose="020B0600000101010101" pitchFamily="34" charset="-127"/>
                                  </a:rPr>
                                  <m:t> </m:t>
                                </m:r>
                              </m:e>
                              <m:e>
                                <m:r>
                                  <a:rPr lang="en-US" sz="3800" b="0" i="0" smtClean="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=120</m:t>
                                </m:r>
                                <m:r>
                                  <a:rPr lang="en-US" sz="38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360</m:t>
                                </m:r>
                                <m:r>
                                  <a:rPr lang="nl-NL" sz="3800">
                                    <a:solidFill>
                                      <a:prstClr val="black"/>
                                    </a:solidFill>
                                    <a:latin typeface="Cambria Math" panose="02040503050406030204" pitchFamily="18" charset="0"/>
                                    <a:ea typeface="Dotum" panose="020B0600000101010101" pitchFamily="34" charset="-127"/>
                                  </a:rPr>
                                  <m:t>°</m:t>
                                </m:r>
                              </m:e>
                            </m:eqAr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e>
                        </m:d>
                        <m:r>
                          <a:rPr lang="nl-NL" sz="3800">
                            <a:solidFill>
                              <a:prstClr val="black"/>
                            </a:solidFill>
                            <a:latin typeface="Cambria Math" panose="02040503050406030204" pitchFamily="18" charset="0"/>
                            <a:ea typeface="Dotum" panose="020B0600000101010101" pitchFamily="34" charset="-127"/>
                          </a:rPr>
                          <m:t>)</m:t>
                        </m:r>
                      </m:e>
                    </m:d>
                  </m:oMath>
                </a14:m>
                <a:endParaRPr lang="en-US" sz="3800"/>
              </a:p>
            </p:txBody>
          </p:sp>
        </mc:Choice>
        <mc:Fallback xmlns="">
          <p:sp>
            <p:nvSpPr>
              <p:cNvPr id="26" name="Rectangle 25"/>
              <p:cNvSpPr>
                <a:spLocks noRot="1" noChangeAspect="1" noMove="1" noResize="1" noEditPoints="1" noAdjustHandles="1" noChangeArrowheads="1" noChangeShapeType="1" noTextEdit="1"/>
              </p:cNvSpPr>
              <p:nvPr/>
            </p:nvSpPr>
            <p:spPr>
              <a:xfrm>
                <a:off x="2139845" y="5829300"/>
                <a:ext cx="7115409" cy="166039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9378845" y="5829300"/>
                <a:ext cx="6771662" cy="1650580"/>
              </a:xfrm>
              <a:prstGeom prst="rect">
                <a:avLst/>
              </a:prstGeom>
            </p:spPr>
            <p:txBody>
              <a:bodyPr wrap="none">
                <a:spAutoFit/>
              </a:bodyPr>
              <a:lstStyle/>
              <a:p>
                <a14:m>
                  <m:oMath xmlns:m="http://schemas.openxmlformats.org/officeDocument/2006/math">
                    <m:r>
                      <a:rPr lang="nl-NL" sz="3800" smtClean="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r>
                                  <a:rPr lang="en-US" sz="3800" b="0" i="1" smtClean="0">
                                    <a:solidFill>
                                      <a:prstClr val="black"/>
                                    </a:solidFill>
                                    <a:latin typeface="Cambria Math" panose="02040503050406030204" pitchFamily="18" charset="0"/>
                                    <a:cs typeface="Arial" panose="020B0604020202020204" pitchFamily="34" charset="0"/>
                                  </a:rPr>
                                  <m:t>12</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en-US" sz="3800" b="0" i="0" smtClean="0">
                                    <a:solidFill>
                                      <a:prstClr val="black"/>
                                    </a:solidFill>
                                    <a:latin typeface="Cambria Math" panose="02040503050406030204" pitchFamily="18" charset="0"/>
                                    <a:ea typeface="Dotum" panose="020B0600000101010101" pitchFamily="34" charset="-127"/>
                                  </a:rPr>
                                  <m:t>72</m:t>
                                </m:r>
                                <m:r>
                                  <a:rPr lang="nl-NL" sz="3800">
                                    <a:solidFill>
                                      <a:prstClr val="black"/>
                                    </a:solidFill>
                                    <a:latin typeface="Cambria Math" panose="02040503050406030204" pitchFamily="18" charset="0"/>
                                    <a:ea typeface="Dotum" panose="020B0600000101010101" pitchFamily="34" charset="-127"/>
                                  </a:rPr>
                                  <m:t>°  </m:t>
                                </m:r>
                                <m:r>
                                  <a:rPr lang="nl-NL" sz="3800" smtClean="0">
                                    <a:solidFill>
                                      <a:prstClr val="black"/>
                                    </a:solidFill>
                                    <a:latin typeface="Cambria Math" panose="02040503050406030204" pitchFamily="18" charset="0"/>
                                    <a:ea typeface="Dotum" panose="020B0600000101010101" pitchFamily="34" charset="-127"/>
                                  </a:rPr>
                                  <m:t>     </m:t>
                                </m:r>
                                <m:r>
                                  <a:rPr lang="nl-NL" sz="3800">
                                    <a:solidFill>
                                      <a:prstClr val="black"/>
                                    </a:solidFill>
                                    <a:latin typeface="Cambria Math" panose="02040503050406030204" pitchFamily="18" charset="0"/>
                                    <a:ea typeface="Dotum" panose="020B0600000101010101" pitchFamily="34" charset="-127"/>
                                  </a:rPr>
                                  <m:t> </m:t>
                                </m:r>
                              </m:e>
                              <m:e>
                                <m:r>
                                  <a:rPr lang="nl-NL" sz="3800">
                                    <a:solidFill>
                                      <a:prstClr val="black"/>
                                    </a:solidFill>
                                    <a:latin typeface="Cambria Math" panose="02040503050406030204" pitchFamily="18" charset="0"/>
                                    <a:ea typeface="Dotum" panose="020B0600000101010101" pitchFamily="34" charset="-127"/>
                                  </a:rPr>
                                  <m:t> </m:t>
                                </m:r>
                              </m:e>
                              <m:e>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=−120</m:t>
                                </m:r>
                                <m:r>
                                  <a:rPr lang="en-US" sz="38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3800" b="0" i="0"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360</m:t>
                                </m:r>
                                <m:r>
                                  <a:rPr lang="nl-NL" sz="3800">
                                    <a:solidFill>
                                      <a:prstClr val="black"/>
                                    </a:solidFill>
                                    <a:latin typeface="Cambria Math" panose="02040503050406030204" pitchFamily="18" charset="0"/>
                                    <a:ea typeface="Dotum" panose="020B0600000101010101" pitchFamily="34" charset="-127"/>
                                  </a:rPr>
                                  <m:t>°</m:t>
                                </m:r>
                              </m:e>
                            </m:eqArr>
                            <m:r>
                              <a:rPr lang="en-US" sz="3800" b="0" i="0"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 </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e>
                        </m:d>
                        <m:r>
                          <a:rPr lang="nl-NL" sz="3800">
                            <a:solidFill>
                              <a:prstClr val="black"/>
                            </a:solidFill>
                            <a:latin typeface="Cambria Math" panose="02040503050406030204" pitchFamily="18" charset="0"/>
                            <a:ea typeface="Dotum" panose="020B0600000101010101" pitchFamily="34" charset="-127"/>
                          </a:rPr>
                          <m:t>)</m:t>
                        </m:r>
                      </m:e>
                    </m:d>
                  </m:oMath>
                </a14:m>
                <a:endParaRPr lang="en-US" sz="3800"/>
              </a:p>
            </p:txBody>
          </p:sp>
        </mc:Choice>
        <mc:Fallback xmlns="">
          <p:sp>
            <p:nvSpPr>
              <p:cNvPr id="27" name="Rectangle 26"/>
              <p:cNvSpPr>
                <a:spLocks noRot="1" noChangeAspect="1" noMove="1" noResize="1" noEditPoints="1" noAdjustHandles="1" noChangeArrowheads="1" noChangeShapeType="1" noTextEdit="1"/>
              </p:cNvSpPr>
              <p:nvPr/>
            </p:nvSpPr>
            <p:spPr>
              <a:xfrm>
                <a:off x="9378845" y="5829300"/>
                <a:ext cx="6771662" cy="1650580"/>
              </a:xfrm>
              <a:prstGeom prst="rect">
                <a:avLst/>
              </a:prstGeom>
              <a:blipFill>
                <a:blip r:embed="rId8"/>
                <a:stretch>
                  <a:fillRect/>
                </a:stretch>
              </a:blipFill>
            </p:spPr>
            <p:txBody>
              <a:bodyPr/>
              <a:lstStyle/>
              <a:p>
                <a:r>
                  <a:rPr lang="en-US">
                    <a:noFill/>
                  </a:rPr>
                  <a:t> </a:t>
                </a:r>
              </a:p>
            </p:txBody>
          </p:sp>
        </mc:Fallback>
      </mc:AlternateContent>
      <p:sp>
        <p:nvSpPr>
          <p:cNvPr id="7" name="Rectangle 6"/>
          <p:cNvSpPr/>
          <p:nvPr/>
        </p:nvSpPr>
        <p:spPr>
          <a:xfrm>
            <a:off x="2145632" y="8115300"/>
            <a:ext cx="8895384" cy="677108"/>
          </a:xfrm>
          <a:prstGeom prst="rect">
            <a:avLst/>
          </a:prstGeom>
        </p:spPr>
        <p:txBody>
          <a:bodyPr wrap="none">
            <a:spAutoFit/>
          </a:bodyPr>
          <a:lstStyle/>
          <a:p>
            <a:r>
              <a:rPr lang="en-US" sz="3800" smtClean="0">
                <a:solidFill>
                  <a:prstClr val="black"/>
                </a:solidFill>
                <a:latin typeface="Arial" panose="020B0604020202020204" pitchFamily="34" charset="0"/>
                <a:cs typeface="Arial" panose="020B0604020202020204" pitchFamily="34" charset="0"/>
              </a:rPr>
              <a:t>Vậy nghiệm của phương trình đã cho là </a:t>
            </a:r>
            <a:endParaRPr lang="en-US" sz="3800"/>
          </a:p>
        </p:txBody>
      </p:sp>
      <mc:AlternateContent xmlns:mc="http://schemas.openxmlformats.org/markup-compatibility/2006" xmlns:a14="http://schemas.microsoft.com/office/drawing/2010/main">
        <mc:Choice Requires="a14">
          <p:sp>
            <p:nvSpPr>
              <p:cNvPr id="8" name="Rectangle 7"/>
              <p:cNvSpPr/>
              <p:nvPr/>
            </p:nvSpPr>
            <p:spPr>
              <a:xfrm>
                <a:off x="3733800" y="9182100"/>
                <a:ext cx="11326755" cy="677108"/>
              </a:xfrm>
              <a:prstGeom prst="rect">
                <a:avLst/>
              </a:prstGeom>
            </p:spPr>
            <p:txBody>
              <a:bodyPr wrap="none">
                <a:spAutoFit/>
              </a:bodyPr>
              <a:lstStyle/>
              <a:p>
                <a14:m>
                  <m:oMath xmlns:m="http://schemas.openxmlformats.org/officeDocument/2006/math">
                    <m:r>
                      <m:rPr>
                        <m:sty m:val="p"/>
                      </m:rPr>
                      <a:rPr lang="nl-NL" sz="3800" smtClean="0">
                        <a:solidFill>
                          <a:prstClr val="black"/>
                        </a:solidFill>
                        <a:latin typeface="Cambria Math" panose="02040503050406030204" pitchFamily="18" charset="0"/>
                        <a:ea typeface="Dotum" panose="020B0600000101010101" pitchFamily="34" charset="-127"/>
                      </a:rPr>
                      <m:t>x</m:t>
                    </m:r>
                    <m:r>
                      <a:rPr lang="nl-NL" sz="3800" smtClean="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cs typeface="Arial" panose="020B0604020202020204" pitchFamily="34" charset="0"/>
                      </a:rPr>
                      <m:t>12</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72</m:t>
                    </m:r>
                    <m:r>
                      <a:rPr lang="nl-NL" sz="3800">
                        <a:solidFill>
                          <a:prstClr val="black"/>
                        </a:solidFill>
                        <a:latin typeface="Cambria Math" panose="02040503050406030204" pitchFamily="18" charset="0"/>
                        <a:ea typeface="Dotum" panose="020B0600000101010101" pitchFamily="34" charset="-127"/>
                      </a:rPr>
                      <m:t>°</m:t>
                    </m:r>
                    <m:r>
                      <a:rPr lang="en-US" sz="3800" b="0" i="0" smtClean="0">
                        <a:solidFill>
                          <a:prstClr val="black"/>
                        </a:solidFill>
                        <a:latin typeface="Cambria Math" panose="02040503050406030204" pitchFamily="18" charset="0"/>
                        <a:ea typeface="Dotum" panose="020B0600000101010101" pitchFamily="34" charset="-127"/>
                      </a:rPr>
                      <m:t> </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r>
                      <a:rPr lang="en-US" sz="3800" b="0" i="0" smtClean="0">
                        <a:solidFill>
                          <a:prstClr val="black"/>
                        </a:solidFill>
                        <a:latin typeface="Cambria Math" panose="02040503050406030204" pitchFamily="18" charset="0"/>
                        <a:ea typeface="Dotum" panose="020B0600000101010101" pitchFamily="34" charset="-127"/>
                      </a:rPr>
                      <m:t>)</m:t>
                    </m:r>
                  </m:oMath>
                </a14:m>
                <a:r>
                  <a:rPr lang="en-US" sz="3800" smtClean="0">
                    <a:latin typeface="Arial" panose="020B0604020202020204" pitchFamily="34" charset="0"/>
                    <a:cs typeface="Arial" panose="020B0604020202020204" pitchFamily="34" charset="0"/>
                  </a:rPr>
                  <a:t> và </a:t>
                </a:r>
                <a14:m>
                  <m:oMath xmlns:m="http://schemas.openxmlformats.org/officeDocument/2006/math">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=−120</m:t>
                    </m:r>
                    <m: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360</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r>
                      <a:rPr lang="en-US" sz="3800">
                        <a:solidFill>
                          <a:prstClr val="black"/>
                        </a:solidFill>
                        <a:latin typeface="Cambria Math" panose="02040503050406030204" pitchFamily="18" charset="0"/>
                        <a:ea typeface="Dotum" panose="020B0600000101010101" pitchFamily="34" charset="-127"/>
                      </a:rPr>
                      <m:t>)</m:t>
                    </m:r>
                  </m:oMath>
                </a14:m>
                <a:endParaRPr lang="en-US" sz="3800">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733800" y="9182100"/>
                <a:ext cx="11326755" cy="677108"/>
              </a:xfrm>
              <a:prstGeom prst="rect">
                <a:avLst/>
              </a:prstGeom>
              <a:blipFill>
                <a:blip r:embed="rId9"/>
                <a:stretch>
                  <a:fillRect t="-14414" b="-36036"/>
                </a:stretch>
              </a:blipFill>
            </p:spPr>
            <p:txBody>
              <a:bodyPr/>
              <a:lstStyle/>
              <a:p>
                <a:r>
                  <a:rPr lang="en-US">
                    <a:noFill/>
                  </a:rPr>
                  <a:t> </a:t>
                </a:r>
              </a:p>
            </p:txBody>
          </p:sp>
        </mc:Fallback>
      </mc:AlternateContent>
      <p:pic>
        <p:nvPicPr>
          <p:cNvPr id="28" name="Picture 27"/>
          <p:cNvPicPr>
            <a:picLocks noChangeAspect="1"/>
          </p:cNvPicPr>
          <p:nvPr/>
        </p:nvPicPr>
        <p:blipFill>
          <a:blip r:embed="rId2"/>
          <a:stretch>
            <a:fillRect/>
          </a:stretch>
        </p:blipFill>
        <p:spPr>
          <a:xfrm rot="2421799">
            <a:off x="-1000427" y="9435224"/>
            <a:ext cx="2154159" cy="996762"/>
          </a:xfrm>
          <a:prstGeom prst="rect">
            <a:avLst/>
          </a:prstGeom>
        </p:spPr>
      </p:pic>
    </p:spTree>
    <p:extLst>
      <p:ext uri="{BB962C8B-B14F-4D97-AF65-F5344CB8AC3E}">
        <p14:creationId xmlns:p14="http://schemas.microsoft.com/office/powerpoint/2010/main" val="3835423676"/>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6" grpId="0"/>
      <p:bldP spid="27"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30" name="Group 29"/>
          <p:cNvGrpSpPr/>
          <p:nvPr/>
        </p:nvGrpSpPr>
        <p:grpSpPr>
          <a:xfrm>
            <a:off x="4513776" y="571500"/>
            <a:ext cx="9031847" cy="1752600"/>
            <a:chOff x="1339882" y="2057987"/>
            <a:chExt cx="6589217" cy="3193846"/>
          </a:xfrm>
        </p:grpSpPr>
        <p:grpSp>
          <p:nvGrpSpPr>
            <p:cNvPr id="27" name="Group 26"/>
            <p:cNvGrpSpPr/>
            <p:nvPr/>
          </p:nvGrpSpPr>
          <p:grpSpPr>
            <a:xfrm>
              <a:off x="2133600" y="2141117"/>
              <a:ext cx="5105400" cy="3110716"/>
              <a:chOff x="2308980" y="2469667"/>
              <a:chExt cx="13670039" cy="3293677"/>
            </a:xfrm>
          </p:grpSpPr>
          <p:grpSp>
            <p:nvGrpSpPr>
              <p:cNvPr id="6" name="Group 6"/>
              <p:cNvGrpSpPr/>
              <p:nvPr/>
            </p:nvGrpSpPr>
            <p:grpSpPr>
              <a:xfrm>
                <a:off x="2743687" y="3070778"/>
                <a:ext cx="13235332" cy="1771044"/>
                <a:chOff x="0" y="0"/>
                <a:chExt cx="2602724" cy="348275"/>
              </a:xfrm>
            </p:grpSpPr>
            <p:sp>
              <p:nvSpPr>
                <p:cNvPr id="7" name="Freeform 7"/>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469667"/>
                <a:ext cx="13235332" cy="3293677"/>
                <a:chOff x="0" y="-38100"/>
                <a:chExt cx="2602724" cy="647700"/>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9" name="Rectangle 28"/>
            <p:cNvSpPr/>
            <p:nvPr/>
          </p:nvSpPr>
          <p:spPr>
            <a:xfrm>
              <a:off x="1339882" y="2057987"/>
              <a:ext cx="6589217" cy="2061219"/>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4500" b="1"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TẬP MỞ RỘNG</a:t>
              </a:r>
              <a:endPar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6" name="Picture 35"/>
          <p:cNvPicPr>
            <a:picLocks noChangeAspect="1"/>
          </p:cNvPicPr>
          <p:nvPr/>
        </p:nvPicPr>
        <p:blipFill>
          <a:blip r:embed="rId2"/>
          <a:stretch>
            <a:fillRect/>
          </a:stretch>
        </p:blipFill>
        <p:spPr>
          <a:xfrm>
            <a:off x="516093" y="6972300"/>
            <a:ext cx="1998507" cy="301392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960246" y="2171700"/>
                <a:ext cx="10058400" cy="969496"/>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G</a:t>
                </a:r>
                <a:r>
                  <a:rPr lang="en-US" sz="3800" smtClean="0">
                    <a:latin typeface="Arial" panose="020B0604020202020204" pitchFamily="34" charset="0"/>
                    <a:ea typeface="Times New Roman" panose="02020603050405020304" pitchFamily="18" charset="0"/>
                    <a:cs typeface="Arial" panose="020B0604020202020204" pitchFamily="34" charset="0"/>
                  </a:rPr>
                  <a:t>iải </a:t>
                </a:r>
                <a:r>
                  <a:rPr lang="en-US" sz="3800">
                    <a:latin typeface="Arial" panose="020B0604020202020204" pitchFamily="34" charset="0"/>
                    <a:ea typeface="Times New Roman" panose="02020603050405020304" pitchFamily="18" charset="0"/>
                    <a:cs typeface="Arial" panose="020B0604020202020204" pitchFamily="34" charset="0"/>
                  </a:rPr>
                  <a:t>phương trình:</a:t>
                </a:r>
                <a:r>
                  <a:rPr lang="en-US" sz="3800" smtClean="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x</m:t>
                    </m:r>
                    <m:r>
                      <a:rPr lang="en-US" sz="3800" i="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x</m:t>
                    </m:r>
                    <m:r>
                      <a:rPr lang="en-US" sz="3800" i="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−2=0</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2" name="Rectangle 1"/>
              <p:cNvSpPr>
                <a:spLocks noRot="1" noChangeAspect="1" noMove="1" noResize="1" noEditPoints="1" noAdjustHandles="1" noChangeArrowheads="1" noChangeShapeType="1" noTextEdit="1"/>
              </p:cNvSpPr>
              <p:nvPr/>
            </p:nvSpPr>
            <p:spPr>
              <a:xfrm>
                <a:off x="3960246" y="2171700"/>
                <a:ext cx="10058400" cy="969496"/>
              </a:xfrm>
              <a:prstGeom prst="rect">
                <a:avLst/>
              </a:prstGeom>
              <a:blipFill>
                <a:blip r:embed="rId3"/>
                <a:stretch>
                  <a:fillRect l="-2000" b="-13836"/>
                </a:stretch>
              </a:blipFill>
            </p:spPr>
            <p:txBody>
              <a:bodyPr/>
              <a:lstStyle/>
              <a:p>
                <a:r>
                  <a:rPr lang="en-US">
                    <a:noFill/>
                  </a:rPr>
                  <a:t> </a:t>
                </a:r>
              </a:p>
            </p:txBody>
          </p:sp>
        </mc:Fallback>
      </mc:AlternateContent>
      <p:sp>
        <p:nvSpPr>
          <p:cNvPr id="17" name="Oval Callout 16"/>
          <p:cNvSpPr/>
          <p:nvPr/>
        </p:nvSpPr>
        <p:spPr>
          <a:xfrm>
            <a:off x="8135111" y="3426359"/>
            <a:ext cx="1694690" cy="955141"/>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3073510" y="4838700"/>
                <a:ext cx="14935200" cy="1949252"/>
              </a:xfrm>
              <a:prstGeom prst="rect">
                <a:avLst/>
              </a:prstGeom>
            </p:spPr>
            <p:txBody>
              <a:bodyPr wrap="square">
                <a:spAutoFit/>
              </a:bodyPr>
              <a:lstStyle/>
              <a:p>
                <a:pPr algn="just">
                  <a:lnSpc>
                    <a:spcPct val="150000"/>
                  </a:lnSpc>
                  <a:spcAft>
                    <a:spcPts val="800"/>
                  </a:spcAft>
                </a:pPr>
                <a14:m>
                  <m:oMath xmlns:m="http://schemas.openxmlformats.org/officeDocument/2006/math">
                    <m:func>
                      <m:funcPr>
                        <m:ctrlPr>
                          <a:rPr lang="en-US" sz="3800" i="1">
                            <a:latin typeface="Cambria Math" panose="02040503050406030204" pitchFamily="18" charset="0"/>
                            <a:ea typeface="Dotum" panose="020B0600000101010101" pitchFamily="34" charset="-127"/>
                          </a:rPr>
                        </m:ctrlPr>
                      </m:funcPr>
                      <m:fName>
                        <m:r>
                          <m:rPr>
                            <m:sty m:val="p"/>
                          </m:rPr>
                          <a:rPr lang="nl-NL" sz="3800">
                            <a:effectLst/>
                            <a:latin typeface="Cambria Math" panose="02040503050406030204" pitchFamily="18" charset="0"/>
                            <a:ea typeface="Dotum" panose="020B0600000101010101" pitchFamily="34" charset="-127"/>
                          </a:rPr>
                          <m:t>cos</m:t>
                        </m:r>
                      </m:fName>
                      <m:e>
                        <m:r>
                          <a:rPr lang="nl-NL" sz="3800">
                            <a:effectLst/>
                            <a:latin typeface="Cambria Math" panose="02040503050406030204" pitchFamily="18" charset="0"/>
                            <a:ea typeface="Dotum" panose="020B0600000101010101" pitchFamily="34" charset="-127"/>
                          </a:rPr>
                          <m:t>2</m:t>
                        </m:r>
                        <m:r>
                          <m:rPr>
                            <m:sty m:val="p"/>
                          </m:rPr>
                          <a:rPr lang="nl-NL" sz="3800">
                            <a:effectLst/>
                            <a:latin typeface="Cambria Math" panose="02040503050406030204" pitchFamily="18" charset="0"/>
                            <a:ea typeface="Dotum" panose="020B0600000101010101" pitchFamily="34" charset="-127"/>
                          </a:rPr>
                          <m:t>x</m:t>
                        </m:r>
                      </m:e>
                    </m:func>
                    <m:r>
                      <a:rPr lang="nl-NL" sz="3800">
                        <a:effectLst/>
                        <a:latin typeface="Cambria Math" panose="02040503050406030204" pitchFamily="18" charset="0"/>
                        <a:ea typeface="Dotum" panose="020B0600000101010101" pitchFamily="34" charset="-127"/>
                      </a:rPr>
                      <m:t>+3</m:t>
                    </m:r>
                    <m:func>
                      <m:funcPr>
                        <m:ctrlPr>
                          <a:rPr lang="en-US" sz="3800" i="1">
                            <a:effectLst/>
                            <a:latin typeface="Cambria Math" panose="02040503050406030204" pitchFamily="18" charset="0"/>
                            <a:ea typeface="Dotum" panose="020B0600000101010101" pitchFamily="34" charset="-127"/>
                          </a:rPr>
                        </m:ctrlPr>
                      </m:funcPr>
                      <m:fName>
                        <m:r>
                          <m:rPr>
                            <m:sty m:val="p"/>
                          </m:rPr>
                          <a:rPr lang="nl-NL" sz="3800">
                            <a:effectLst/>
                            <a:latin typeface="Cambria Math" panose="02040503050406030204" pitchFamily="18" charset="0"/>
                            <a:ea typeface="Dotum" panose="020B0600000101010101" pitchFamily="34" charset="-127"/>
                          </a:rPr>
                          <m:t>sin</m:t>
                        </m:r>
                      </m:fName>
                      <m:e>
                        <m:r>
                          <m:rPr>
                            <m:sty m:val="p"/>
                          </m:rPr>
                          <a:rPr lang="nl-NL" sz="3800">
                            <a:effectLst/>
                            <a:latin typeface="Cambria Math" panose="02040503050406030204" pitchFamily="18" charset="0"/>
                            <a:ea typeface="Dotum" panose="020B0600000101010101" pitchFamily="34" charset="-127"/>
                          </a:rPr>
                          <m:t>x</m:t>
                        </m:r>
                      </m:e>
                    </m:func>
                    <m:r>
                      <a:rPr lang="nl-NL" sz="3800" i="1">
                        <a:effectLst/>
                        <a:latin typeface="Cambria Math" panose="02040503050406030204" pitchFamily="18" charset="0"/>
                        <a:ea typeface="Dotum" panose="020B0600000101010101" pitchFamily="34" charset="-127"/>
                      </a:rPr>
                      <m:t>−</m:t>
                    </m:r>
                    <m:r>
                      <a:rPr lang="nl-NL" sz="3800">
                        <a:effectLst/>
                        <a:latin typeface="Cambria Math" panose="02040503050406030204" pitchFamily="18" charset="0"/>
                        <a:ea typeface="Dotum" panose="020B0600000101010101" pitchFamily="34" charset="-127"/>
                      </a:rPr>
                      <m:t>2=0</m:t>
                    </m:r>
                  </m:oMath>
                </a14:m>
                <a:r>
                  <a:rPr lang="nl-NL" sz="38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nl-NL" sz="3800">
                        <a:effectLst/>
                        <a:latin typeface="Cambria Math" panose="02040503050406030204" pitchFamily="18" charset="0"/>
                        <a:ea typeface="Dotum" panose="020B0600000101010101" pitchFamily="34" charset="-127"/>
                      </a:rPr>
                      <m:t>⟺1</m:t>
                    </m:r>
                    <m:r>
                      <a:rPr lang="nl-NL" sz="3800" i="1">
                        <a:effectLst/>
                        <a:latin typeface="Cambria Math" panose="02040503050406030204" pitchFamily="18" charset="0"/>
                        <a:ea typeface="Dotum" panose="020B0600000101010101" pitchFamily="34" charset="-127"/>
                      </a:rPr>
                      <m:t>−</m:t>
                    </m:r>
                    <m:r>
                      <a:rPr lang="nl-NL" sz="3800">
                        <a:effectLst/>
                        <a:latin typeface="Cambria Math" panose="02040503050406030204" pitchFamily="18" charset="0"/>
                        <a:ea typeface="Dotum" panose="020B0600000101010101" pitchFamily="34" charset="-127"/>
                      </a:rPr>
                      <m:t>2</m:t>
                    </m:r>
                    <m:func>
                      <m:funcPr>
                        <m:ctrlPr>
                          <a:rPr lang="en-US" sz="3800" i="1">
                            <a:effectLst/>
                            <a:latin typeface="Cambria Math" panose="02040503050406030204" pitchFamily="18" charset="0"/>
                            <a:ea typeface="Dotum" panose="020B0600000101010101" pitchFamily="34" charset="-127"/>
                          </a:rPr>
                        </m:ctrlPr>
                      </m:funcPr>
                      <m:fName>
                        <m:sSup>
                          <m:sSupPr>
                            <m:ctrlPr>
                              <a:rPr lang="en-US" sz="3800" i="1">
                                <a:effectLst/>
                                <a:latin typeface="Cambria Math" panose="02040503050406030204" pitchFamily="18" charset="0"/>
                                <a:ea typeface="Dotum" panose="020B0600000101010101" pitchFamily="34" charset="-127"/>
                              </a:rPr>
                            </m:ctrlPr>
                          </m:sSupPr>
                          <m:e>
                            <m:r>
                              <m:rPr>
                                <m:sty m:val="p"/>
                              </m:rPr>
                              <a:rPr lang="nl-NL" sz="3800">
                                <a:effectLst/>
                                <a:latin typeface="Cambria Math" panose="02040503050406030204" pitchFamily="18" charset="0"/>
                                <a:ea typeface="Dotum" panose="020B0600000101010101" pitchFamily="34" charset="-127"/>
                              </a:rPr>
                              <m:t>sin</m:t>
                            </m:r>
                          </m:e>
                          <m:sup>
                            <m:r>
                              <a:rPr lang="nl-NL" sz="3800">
                                <a:effectLst/>
                                <a:latin typeface="Cambria Math" panose="02040503050406030204" pitchFamily="18" charset="0"/>
                                <a:ea typeface="Dotum" panose="020B0600000101010101" pitchFamily="34" charset="-127"/>
                              </a:rPr>
                              <m:t>2</m:t>
                            </m:r>
                          </m:sup>
                        </m:sSup>
                      </m:fName>
                      <m:e>
                        <m:r>
                          <m:rPr>
                            <m:sty m:val="p"/>
                          </m:rPr>
                          <a:rPr lang="nl-NL" sz="3800">
                            <a:effectLst/>
                            <a:latin typeface="Cambria Math" panose="02040503050406030204" pitchFamily="18" charset="0"/>
                            <a:ea typeface="Dotum" panose="020B0600000101010101" pitchFamily="34" charset="-127"/>
                          </a:rPr>
                          <m:t>x</m:t>
                        </m:r>
                      </m:e>
                    </m:func>
                    <m:r>
                      <a:rPr lang="nl-NL" sz="3800">
                        <a:effectLst/>
                        <a:latin typeface="Cambria Math" panose="02040503050406030204" pitchFamily="18" charset="0"/>
                        <a:ea typeface="Dotum" panose="020B0600000101010101" pitchFamily="34" charset="-127"/>
                      </a:rPr>
                      <m:t>+3</m:t>
                    </m:r>
                    <m:func>
                      <m:funcPr>
                        <m:ctrlPr>
                          <a:rPr lang="en-US" sz="3800" i="1">
                            <a:effectLst/>
                            <a:latin typeface="Cambria Math" panose="02040503050406030204" pitchFamily="18" charset="0"/>
                            <a:ea typeface="Dotum" panose="020B0600000101010101" pitchFamily="34" charset="-127"/>
                          </a:rPr>
                        </m:ctrlPr>
                      </m:funcPr>
                      <m:fName>
                        <m:r>
                          <m:rPr>
                            <m:sty m:val="p"/>
                          </m:rPr>
                          <a:rPr lang="nl-NL" sz="3800">
                            <a:effectLst/>
                            <a:latin typeface="Cambria Math" panose="02040503050406030204" pitchFamily="18" charset="0"/>
                            <a:ea typeface="Dotum" panose="020B0600000101010101" pitchFamily="34" charset="-127"/>
                          </a:rPr>
                          <m:t>sin</m:t>
                        </m:r>
                      </m:fName>
                      <m:e>
                        <m:r>
                          <m:rPr>
                            <m:sty m:val="p"/>
                          </m:rPr>
                          <a:rPr lang="nl-NL" sz="3800">
                            <a:effectLst/>
                            <a:latin typeface="Cambria Math" panose="02040503050406030204" pitchFamily="18" charset="0"/>
                            <a:ea typeface="Dotum" panose="020B0600000101010101" pitchFamily="34" charset="-127"/>
                          </a:rPr>
                          <m:t>x</m:t>
                        </m:r>
                      </m:e>
                    </m:func>
                    <m:r>
                      <a:rPr lang="nl-NL" sz="3800" i="1">
                        <a:effectLst/>
                        <a:latin typeface="Cambria Math" panose="02040503050406030204" pitchFamily="18" charset="0"/>
                        <a:ea typeface="Dotum" panose="020B0600000101010101" pitchFamily="34" charset="-127"/>
                      </a:rPr>
                      <m:t>−</m:t>
                    </m:r>
                    <m:r>
                      <a:rPr lang="nl-NL" sz="3800">
                        <a:effectLst/>
                        <a:latin typeface="Cambria Math" panose="02040503050406030204" pitchFamily="18" charset="0"/>
                        <a:ea typeface="Dotum" panose="020B0600000101010101" pitchFamily="34" charset="-127"/>
                      </a:rPr>
                      <m:t>2=0</m:t>
                    </m:r>
                  </m:oMath>
                </a14:m>
                <a:r>
                  <a:rPr lang="nl-NL"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3800" smtClean="0">
                    <a:effectLst/>
                    <a:ea typeface="Dotum" panose="020B0600000101010101" pitchFamily="34" charset="-127"/>
                  </a:rPr>
                  <a:t>                                              </a:t>
                </a:r>
                <a14:m>
                  <m:oMath xmlns:m="http://schemas.openxmlformats.org/officeDocument/2006/math">
                    <m:r>
                      <a:rPr lang="nl-NL" sz="3800">
                        <a:effectLst/>
                        <a:latin typeface="Cambria Math" panose="02040503050406030204" pitchFamily="18" charset="0"/>
                        <a:ea typeface="Dotum" panose="020B0600000101010101" pitchFamily="34" charset="-127"/>
                      </a:rPr>
                      <m:t>⟺2</m:t>
                    </m:r>
                    <m:func>
                      <m:funcPr>
                        <m:ctrlPr>
                          <a:rPr lang="en-US" sz="3800" i="1">
                            <a:effectLst/>
                            <a:latin typeface="Cambria Math" panose="02040503050406030204" pitchFamily="18" charset="0"/>
                            <a:ea typeface="Dotum" panose="020B0600000101010101" pitchFamily="34" charset="-127"/>
                          </a:rPr>
                        </m:ctrlPr>
                      </m:funcPr>
                      <m:fName>
                        <m:sSup>
                          <m:sSupPr>
                            <m:ctrlPr>
                              <a:rPr lang="en-US" sz="3800" i="1">
                                <a:effectLst/>
                                <a:latin typeface="Cambria Math" panose="02040503050406030204" pitchFamily="18" charset="0"/>
                                <a:ea typeface="Dotum" panose="020B0600000101010101" pitchFamily="34" charset="-127"/>
                              </a:rPr>
                            </m:ctrlPr>
                          </m:sSupPr>
                          <m:e>
                            <m:r>
                              <m:rPr>
                                <m:sty m:val="p"/>
                              </m:rPr>
                              <a:rPr lang="nl-NL" sz="3800">
                                <a:effectLst/>
                                <a:latin typeface="Cambria Math" panose="02040503050406030204" pitchFamily="18" charset="0"/>
                                <a:ea typeface="Dotum" panose="020B0600000101010101" pitchFamily="34" charset="-127"/>
                              </a:rPr>
                              <m:t>sin</m:t>
                            </m:r>
                          </m:e>
                          <m:sup>
                            <m:r>
                              <a:rPr lang="nl-NL" sz="3800">
                                <a:effectLst/>
                                <a:latin typeface="Cambria Math" panose="02040503050406030204" pitchFamily="18" charset="0"/>
                                <a:ea typeface="Dotum" panose="020B0600000101010101" pitchFamily="34" charset="-127"/>
                              </a:rPr>
                              <m:t>2</m:t>
                            </m:r>
                          </m:sup>
                        </m:sSup>
                      </m:fName>
                      <m:e>
                        <m:r>
                          <m:rPr>
                            <m:sty m:val="p"/>
                          </m:rPr>
                          <a:rPr lang="nl-NL" sz="3800">
                            <a:effectLst/>
                            <a:latin typeface="Cambria Math" panose="02040503050406030204" pitchFamily="18" charset="0"/>
                            <a:ea typeface="Dotum" panose="020B0600000101010101" pitchFamily="34" charset="-127"/>
                          </a:rPr>
                          <m:t>x</m:t>
                        </m:r>
                      </m:e>
                    </m:func>
                    <m:r>
                      <a:rPr lang="nl-NL" sz="3800" i="1">
                        <a:effectLst/>
                        <a:latin typeface="Cambria Math" panose="02040503050406030204" pitchFamily="18" charset="0"/>
                        <a:ea typeface="Dotum" panose="020B0600000101010101" pitchFamily="34" charset="-127"/>
                      </a:rPr>
                      <m:t>−</m:t>
                    </m:r>
                    <m:r>
                      <a:rPr lang="nl-NL" sz="3800">
                        <a:effectLst/>
                        <a:latin typeface="Cambria Math" panose="02040503050406030204" pitchFamily="18" charset="0"/>
                        <a:ea typeface="Dotum" panose="020B0600000101010101" pitchFamily="34" charset="-127"/>
                      </a:rPr>
                      <m:t>3</m:t>
                    </m:r>
                    <m:func>
                      <m:funcPr>
                        <m:ctrlPr>
                          <a:rPr lang="en-US" sz="3800" i="1">
                            <a:effectLst/>
                            <a:latin typeface="Cambria Math" panose="02040503050406030204" pitchFamily="18" charset="0"/>
                            <a:ea typeface="Dotum" panose="020B0600000101010101" pitchFamily="34" charset="-127"/>
                          </a:rPr>
                        </m:ctrlPr>
                      </m:funcPr>
                      <m:fName>
                        <m:r>
                          <m:rPr>
                            <m:sty m:val="p"/>
                          </m:rPr>
                          <a:rPr lang="nl-NL" sz="3800">
                            <a:effectLst/>
                            <a:latin typeface="Cambria Math" panose="02040503050406030204" pitchFamily="18" charset="0"/>
                            <a:ea typeface="Dotum" panose="020B0600000101010101" pitchFamily="34" charset="-127"/>
                          </a:rPr>
                          <m:t>sin</m:t>
                        </m:r>
                      </m:fName>
                      <m:e>
                        <m:r>
                          <m:rPr>
                            <m:sty m:val="p"/>
                          </m:rPr>
                          <a:rPr lang="nl-NL" sz="3800">
                            <a:effectLst/>
                            <a:latin typeface="Cambria Math" panose="02040503050406030204" pitchFamily="18" charset="0"/>
                            <a:ea typeface="Dotum" panose="020B0600000101010101" pitchFamily="34" charset="-127"/>
                          </a:rPr>
                          <m:t>x</m:t>
                        </m:r>
                      </m:e>
                    </m:func>
                    <m:r>
                      <a:rPr lang="nl-NL" sz="3800">
                        <a:effectLst/>
                        <a:latin typeface="Cambria Math" panose="02040503050406030204" pitchFamily="18" charset="0"/>
                        <a:ea typeface="Dotum" panose="020B0600000101010101" pitchFamily="34" charset="-127"/>
                      </a:rPr>
                      <m:t>+1=0</m:t>
                    </m:r>
                  </m:oMath>
                </a14:m>
                <a:r>
                  <a:rPr lang="nl-NL"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073510" y="4838700"/>
                <a:ext cx="14935200" cy="1949252"/>
              </a:xfrm>
              <a:prstGeom prst="rect">
                <a:avLst/>
              </a:prstGeom>
              <a:blipFill>
                <a:blip r:embed="rId4"/>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rot="20481746">
            <a:off x="16562256" y="124846"/>
            <a:ext cx="1299367" cy="194905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8084421" y="5856584"/>
                <a:ext cx="8585492" cy="3935116"/>
              </a:xfrm>
              <a:prstGeom prst="rect">
                <a:avLst/>
              </a:prstGeom>
            </p:spPr>
            <p:txBody>
              <a:bodyPr wrap="none">
                <a:spAutoFit/>
              </a:bodyPr>
              <a:lstStyle/>
              <a:p>
                <a:pPr lvl="0" algn="just">
                  <a:lnSpc>
                    <a:spcPct val="150000"/>
                  </a:lnSpc>
                  <a:spcAft>
                    <a:spcPts val="800"/>
                  </a:spcAft>
                </a:pPr>
                <a14:m>
                  <m:oMath xmlns:m="http://schemas.openxmlformats.org/officeDocument/2006/math">
                    <m:r>
                      <a:rPr lang="nl-NL" sz="380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nl-NL" sz="3800">
                                        <a:solidFill>
                                          <a:prstClr val="black"/>
                                        </a:solidFill>
                                        <a:latin typeface="Cambria Math" panose="02040503050406030204" pitchFamily="18" charset="0"/>
                                        <a:ea typeface="Dotum" panose="020B0600000101010101" pitchFamily="34" charset="-127"/>
                                      </a:rPr>
                                      <m:t>sin</m:t>
                                    </m:r>
                                  </m:fName>
                                  <m:e>
                                    <m:r>
                                      <m:rPr>
                                        <m:sty m:val="p"/>
                                      </m:rPr>
                                      <a:rPr lang="nl-NL" sz="3800">
                                        <a:solidFill>
                                          <a:prstClr val="black"/>
                                        </a:solidFill>
                                        <a:latin typeface="Cambria Math" panose="02040503050406030204" pitchFamily="18" charset="0"/>
                                        <a:ea typeface="Dotum" panose="020B0600000101010101" pitchFamily="34" charset="-127"/>
                                      </a:rPr>
                                      <m:t>x</m:t>
                                    </m:r>
                                  </m:e>
                                </m:func>
                                <m:r>
                                  <a:rPr lang="nl-NL" sz="3800">
                                    <a:solidFill>
                                      <a:prstClr val="black"/>
                                    </a:solidFill>
                                    <a:latin typeface="Cambria Math" panose="02040503050406030204" pitchFamily="18" charset="0"/>
                                    <a:ea typeface="Dotum" panose="020B0600000101010101" pitchFamily="34" charset="-127"/>
                                  </a:rPr>
                                  <m:t>=1</m:t>
                                </m:r>
                              </m:e>
                              <m:e>
                                <m:r>
                                  <a:rPr lang="nl-NL" sz="3800">
                                    <a:solidFill>
                                      <a:prstClr val="black"/>
                                    </a:solidFill>
                                    <a:latin typeface="Cambria Math" panose="02040503050406030204" pitchFamily="18" charset="0"/>
                                    <a:ea typeface="Dotum" panose="020B0600000101010101" pitchFamily="34" charset="-127"/>
                                  </a:rPr>
                                  <m:t> </m:t>
                                </m:r>
                              </m:e>
                              <m:e>
                                <m:func>
                                  <m:func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uncPr>
                                  <m:fName>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sin</m:t>
                                    </m:r>
                                  </m:fName>
                                  <m:e>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e>
                                </m:func>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num>
                                  <m:den>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den>
                                </m:f>
                              </m:e>
                            </m:eqArr>
                          </m:e>
                        </m:d>
                      </m:e>
                    </m:d>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nl-NL" sz="380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Dotum" panose="020B0600000101010101" pitchFamily="34" charset="-127"/>
                                      </a:rPr>
                                    </m:ctrlPr>
                                  </m:fPr>
                                  <m:num>
                                    <m:r>
                                      <m:rPr>
                                        <m:sty m:val="p"/>
                                      </m:rPr>
                                      <a:rPr lang="nl-NL" sz="3800">
                                        <a:solidFill>
                                          <a:prstClr val="black"/>
                                        </a:solidFill>
                                        <a:latin typeface="Cambria Math" panose="02040503050406030204" pitchFamily="18" charset="0"/>
                                        <a:ea typeface="Dotum" panose="020B0600000101010101" pitchFamily="34" charset="-127"/>
                                      </a:rPr>
                                      <m:t>π</m:t>
                                    </m:r>
                                  </m:num>
                                  <m:den>
                                    <m:r>
                                      <a:rPr lang="nl-NL" sz="3800">
                                        <a:solidFill>
                                          <a:prstClr val="black"/>
                                        </a:solidFill>
                                        <a:latin typeface="Cambria Math" panose="02040503050406030204" pitchFamily="18" charset="0"/>
                                        <a:ea typeface="Dotum" panose="020B0600000101010101" pitchFamily="34" charset="-127"/>
                                      </a:rPr>
                                      <m:t>2</m:t>
                                    </m:r>
                                  </m:den>
                                </m:f>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e>
                              <m:e>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Dotum" panose="020B0600000101010101" pitchFamily="34" charset="-127"/>
                                      </a:rPr>
                                    </m:ctrlPr>
                                  </m:fPr>
                                  <m:num>
                                    <m:r>
                                      <m:rPr>
                                        <m:sty m:val="p"/>
                                      </m:rPr>
                                      <a:rPr lang="nl-NL" sz="3800">
                                        <a:solidFill>
                                          <a:prstClr val="black"/>
                                        </a:solidFill>
                                        <a:latin typeface="Cambria Math" panose="02040503050406030204" pitchFamily="18" charset="0"/>
                                        <a:ea typeface="Dotum" panose="020B0600000101010101" pitchFamily="34" charset="-127"/>
                                      </a:rPr>
                                      <m:t>π</m:t>
                                    </m:r>
                                  </m:num>
                                  <m:den>
                                    <m:r>
                                      <a:rPr lang="nl-NL" sz="3800">
                                        <a:solidFill>
                                          <a:prstClr val="black"/>
                                        </a:solidFill>
                                        <a:latin typeface="Cambria Math" panose="02040503050406030204" pitchFamily="18" charset="0"/>
                                        <a:ea typeface="Dotum" panose="020B0600000101010101" pitchFamily="34" charset="-127"/>
                                      </a:rPr>
                                      <m:t>6</m:t>
                                    </m:r>
                                  </m:den>
                                </m:f>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e>
                              <m:e>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num>
                                  <m:den>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6</m:t>
                                    </m:r>
                                  </m:den>
                                </m:f>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k</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e>
                            </m:eqArr>
                            <m:r>
                              <a:rPr lang="nl-NL" sz="3800">
                                <a:solidFill>
                                  <a:prstClr val="black"/>
                                </a:solidFill>
                                <a:latin typeface="Cambria Math" panose="02040503050406030204" pitchFamily="18" charset="0"/>
                                <a:ea typeface="Dotum" panose="020B0600000101010101" pitchFamily="34" charset="-127"/>
                              </a:rPr>
                              <m:t>  (</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i="1">
                                <a:solidFill>
                                  <a:prstClr val="black"/>
                                </a:solidFill>
                                <a:latin typeface="Cambria Math" panose="02040503050406030204" pitchFamily="18" charset="0"/>
                                <a:ea typeface="Dotum" panose="020B0600000101010101" pitchFamily="34" charset="-127"/>
                              </a:rPr>
                              <m:t>ℤ</m:t>
                            </m:r>
                          </m:e>
                        </m:d>
                        <m:r>
                          <a:rPr lang="nl-NL" sz="3800">
                            <a:solidFill>
                              <a:prstClr val="black"/>
                            </a:solidFill>
                            <a:latin typeface="Cambria Math" panose="02040503050406030204" pitchFamily="18" charset="0"/>
                            <a:ea typeface="Dotum" panose="020B0600000101010101" pitchFamily="34" charset="-127"/>
                          </a:rPr>
                          <m:t>)</m:t>
                        </m:r>
                      </m:e>
                    </m:d>
                    <m:r>
                      <a:rPr lang="nl-NL" sz="3800">
                        <a:solidFill>
                          <a:prstClr val="black"/>
                        </a:solidFill>
                        <a:latin typeface="Cambria Math" panose="02040503050406030204" pitchFamily="18" charset="0"/>
                        <a:ea typeface="Dotum" panose="020B0600000101010101" pitchFamily="34" charset="-127"/>
                      </a:rPr>
                      <m:t>.</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084421" y="5856584"/>
                <a:ext cx="8585492" cy="3935116"/>
              </a:xfrm>
              <a:prstGeom prst="rect">
                <a:avLst/>
              </a:prstGeom>
              <a:blipFill>
                <a:blip r:embed="rId6"/>
                <a:stretch>
                  <a:fillRect/>
                </a:stretch>
              </a:blipFill>
            </p:spPr>
            <p:txBody>
              <a:bodyPr/>
              <a:lstStyle/>
              <a:p>
                <a:r>
                  <a:rPr lang="en-US">
                    <a:noFill/>
                  </a:rPr>
                  <a:t> </a:t>
                </a:r>
              </a:p>
            </p:txBody>
          </p:sp>
        </mc:Fallback>
      </mc:AlternateContent>
      <p:pic>
        <p:nvPicPr>
          <p:cNvPr id="13" name="Picture 12"/>
          <p:cNvPicPr>
            <a:picLocks noChangeAspect="1"/>
          </p:cNvPicPr>
          <p:nvPr/>
        </p:nvPicPr>
        <p:blipFill>
          <a:blip r:embed="rId7"/>
          <a:stretch>
            <a:fillRect/>
          </a:stretch>
        </p:blipFill>
        <p:spPr>
          <a:xfrm>
            <a:off x="237933" y="396958"/>
            <a:ext cx="1901145" cy="1622342"/>
          </a:xfrm>
          <a:prstGeom prst="rect">
            <a:avLst/>
          </a:prstGeom>
        </p:spPr>
      </p:pic>
    </p:spTree>
    <p:extLst>
      <p:ext uri="{BB962C8B-B14F-4D97-AF65-F5344CB8AC3E}">
        <p14:creationId xmlns:p14="http://schemas.microsoft.com/office/powerpoint/2010/main" val="145315476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7" name="Freeform 7"/>
          <p:cNvSpPr/>
          <p:nvPr/>
        </p:nvSpPr>
        <p:spPr>
          <a:xfrm rot="3166580" flipV="1">
            <a:off x="-159371" y="-676048"/>
            <a:ext cx="2522984" cy="3148162"/>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2">
              <a:extLst>
                <a:ext uri="{96DAC541-7B7A-43D3-8B79-37D633B846F1}">
                  <asvg:svgBlip xmlns:asvg="http://schemas.microsoft.com/office/drawing/2016/SVG/main" xmlns="" r:embed="rId13"/>
                </a:ext>
              </a:extLst>
            </a:blip>
            <a:stretch>
              <a:fillRect/>
            </a:stretch>
          </a:blipFill>
        </p:spPr>
      </p:sp>
      <p:sp>
        <p:nvSpPr>
          <p:cNvPr id="12" name="TextBox 11"/>
          <p:cNvSpPr txBox="1"/>
          <p:nvPr/>
        </p:nvSpPr>
        <p:spPr>
          <a:xfrm>
            <a:off x="6324599" y="419100"/>
            <a:ext cx="5257800"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a:t>
            </a:r>
            <a:r>
              <a:rPr lang="en-US" sz="4500" b="1">
                <a:solidFill>
                  <a:prstClr val="white"/>
                </a:solidFill>
                <a:latin typeface="Arial" panose="020B0604020202020204" pitchFamily="34" charset="0"/>
                <a:cs typeface="Arial" panose="020B0604020202020204" pitchFamily="34" charset="0"/>
              </a:rPr>
              <a:t>2</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1558330" y="1485900"/>
                <a:ext cx="16579516" cy="1563633"/>
              </a:xfrm>
              <a:prstGeom prst="rect">
                <a:avLst/>
              </a:prstGeom>
              <a:noFill/>
            </p:spPr>
            <p:txBody>
              <a:bodyPr wrap="square" rtlCol="0">
                <a:spAutoFit/>
              </a:bodyPr>
              <a:lstStyle/>
              <a:p>
                <a:pPr lvl="0" algn="just">
                  <a:lnSpc>
                    <a:spcPct val="150000"/>
                  </a:lnSpc>
                  <a:spcAft>
                    <a:spcPts val="800"/>
                  </a:spcAft>
                  <a:defRPr/>
                </a:pPr>
                <a:r>
                  <a:rPr lang="vi-VN" sz="4000">
                    <a:solidFill>
                      <a:srgbClr val="000000"/>
                    </a:solidFill>
                    <a:latin typeface="OpenSans"/>
                  </a:rPr>
                  <a:t>Giải các phương trình sau: </a:t>
                </a:r>
                <a:r>
                  <a:rPr lang="en-US" sz="4000" smtClean="0">
                    <a:solidFill>
                      <a:srgbClr val="000000"/>
                    </a:solidFill>
                    <a:latin typeface="OpenSans"/>
                  </a:rPr>
                  <a:t> </a:t>
                </a:r>
                <a:r>
                  <a:rPr lang="vi-VN" sz="4000" smtClean="0">
                    <a:solidFill>
                      <a:srgbClr val="000000"/>
                    </a:solidFill>
                    <a:latin typeface="OpenSans"/>
                  </a:rPr>
                  <a:t>a</a:t>
                </a:r>
                <a:r>
                  <a:rPr lang="vi-VN" sz="4000">
                    <a:solidFill>
                      <a:srgbClr val="000000"/>
                    </a:solidFill>
                    <a:latin typeface="OpenSans"/>
                  </a:rPr>
                  <a:t>) </a:t>
                </a:r>
                <a14:m>
                  <m:oMath xmlns:m="http://schemas.openxmlformats.org/officeDocument/2006/math">
                    <m:func>
                      <m:funcPr>
                        <m:ctrlPr>
                          <a:rPr lang="en-US" sz="4000" i="1">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sin</m:t>
                        </m:r>
                      </m:fName>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e>
                    </m:func>
                    <m:r>
                      <a:rPr lang="en-US" sz="400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rPr>
                        </m:ctrlPr>
                      </m:fPr>
                      <m:num>
                        <m:rad>
                          <m:radPr>
                            <m:degHide m:val="on"/>
                            <m:ctrlPr>
                              <a:rPr lang="en-US" sz="4000" i="1">
                                <a:effectLst/>
                                <a:latin typeface="Cambria Math" panose="02040503050406030204" pitchFamily="18" charset="0"/>
                                <a:ea typeface="Dotum" panose="020B0600000101010101" pitchFamily="34" charset="-127"/>
                              </a:rPr>
                            </m:ctrlPr>
                          </m:radPr>
                          <m:deg/>
                          <m:e>
                            <m:r>
                              <a:rPr lang="en-US" sz="4000">
                                <a:effectLst/>
                                <a:latin typeface="Cambria Math" panose="02040503050406030204" pitchFamily="18" charset="0"/>
                                <a:ea typeface="Dotum" panose="020B0600000101010101" pitchFamily="34" charset="-127"/>
                                <a:cs typeface="Times New Roman" panose="02020603050405020304" pitchFamily="18" charset="0"/>
                              </a:rPr>
                              <m:t>2</m:t>
                            </m:r>
                          </m:e>
                        </m:rad>
                      </m:num>
                      <m:den>
                        <m:r>
                          <a:rPr lang="en-US" sz="4000">
                            <a:effectLst/>
                            <a:latin typeface="Cambria Math" panose="02040503050406030204" pitchFamily="18" charset="0"/>
                            <a:ea typeface="Dotum" panose="020B0600000101010101" pitchFamily="34" charset="-127"/>
                            <a:cs typeface="Times New Roman" panose="02020603050405020304" pitchFamily="18" charset="0"/>
                          </a:rPr>
                          <m:t>2</m:t>
                        </m:r>
                      </m:den>
                    </m:f>
                  </m:oMath>
                </a14:m>
                <a:r>
                  <a:rPr lang="vi-VN" sz="4000">
                    <a:solidFill>
                      <a:srgbClr val="000000"/>
                    </a:solidFill>
                    <a:latin typeface="OpenSans"/>
                  </a:rPr>
                  <a:t>       b) </a:t>
                </a:r>
                <a14:m>
                  <m:oMath xmlns:m="http://schemas.openxmlformats.org/officeDocument/2006/math">
                    <m:func>
                      <m:funcPr>
                        <m:ctrlPr>
                          <a:rPr lang="en-US" sz="4000" i="1">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sin</m:t>
                        </m:r>
                      </m:fName>
                      <m:e>
                        <m:r>
                          <a:rPr lang="en-US" sz="4000">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e>
                    </m:func>
                    <m:r>
                      <a:rPr lang="en-US" sz="4000">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sin</m:t>
                        </m:r>
                      </m:fName>
                      <m:e>
                        <m:r>
                          <a:rPr lang="en-US" sz="4000">
                            <a:effectLst/>
                            <a:latin typeface="Cambria Math" panose="02040503050406030204" pitchFamily="18" charset="0"/>
                            <a:ea typeface="Dotum" panose="020B0600000101010101" pitchFamily="34" charset="-127"/>
                            <a:cs typeface="Times New Roman" panose="02020603050405020304" pitchFamily="18" charset="0"/>
                          </a:rPr>
                          <m:t>5</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e>
                    </m:func>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558330" y="1485900"/>
                <a:ext cx="16579516" cy="1563633"/>
              </a:xfrm>
              <a:prstGeom prst="rect">
                <a:avLst/>
              </a:prstGeom>
              <a:blipFill>
                <a:blip r:embed="rId14"/>
                <a:stretch>
                  <a:fillRect l="-1324"/>
                </a:stretch>
              </a:blipFill>
            </p:spPr>
            <p:txBody>
              <a:bodyPr/>
              <a:lstStyle/>
              <a:p>
                <a:r>
                  <a:rPr lang="en-US">
                    <a:noFill/>
                  </a:rPr>
                  <a:t> </a:t>
                </a:r>
              </a:p>
            </p:txBody>
          </p:sp>
        </mc:Fallback>
      </mc:AlternateContent>
      <p:sp>
        <p:nvSpPr>
          <p:cNvPr id="19" name="Oval Callout 18"/>
          <p:cNvSpPr/>
          <p:nvPr/>
        </p:nvSpPr>
        <p:spPr>
          <a:xfrm>
            <a:off x="8058911" y="3238500"/>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15"/>
          <a:stretch>
            <a:fillRect/>
          </a:stretch>
        </p:blipFill>
        <p:spPr>
          <a:xfrm rot="21090004">
            <a:off x="16588220" y="153296"/>
            <a:ext cx="2236396" cy="2181932"/>
          </a:xfrm>
          <a:prstGeom prst="rect">
            <a:avLst/>
          </a:prstGeom>
        </p:spPr>
      </p:pic>
      <p:pic>
        <p:nvPicPr>
          <p:cNvPr id="2" name="Picture 1"/>
          <p:cNvPicPr>
            <a:picLocks noChangeAspect="1"/>
          </p:cNvPicPr>
          <p:nvPr/>
        </p:nvPicPr>
        <p:blipFill>
          <a:blip r:embed="rId16"/>
          <a:stretch>
            <a:fillRect/>
          </a:stretch>
        </p:blipFill>
        <p:spPr>
          <a:xfrm>
            <a:off x="17097624" y="9172838"/>
            <a:ext cx="1217590" cy="122120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609600" y="3749634"/>
                <a:ext cx="17656583" cy="6346866"/>
              </a:xfrm>
              <a:prstGeom prst="rect">
                <a:avLst/>
              </a:prstGeom>
            </p:spPr>
            <p:txBody>
              <a:bodyPr wrap="square">
                <a:spAutoFit/>
              </a:bodyPr>
              <a:lstStyle/>
              <a:p>
                <a:pPr algn="just">
                  <a:lnSpc>
                    <a:spcPct val="150000"/>
                  </a:lnSpc>
                </a:pPr>
                <a:r>
                  <a:rPr lang="en-US" sz="4000" smtClean="0">
                    <a:latin typeface="Arial" panose="020B0604020202020204" pitchFamily="34" charset="0"/>
                    <a:ea typeface="Dotum" panose="020B0600000101010101" pitchFamily="34" charset="-127"/>
                    <a:cs typeface="Arial" panose="020B0604020202020204" pitchFamily="34" charset="0"/>
                  </a:rPr>
                  <a:t>a)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sin</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ad>
                          <m:radPr>
                            <m:degHide m:val="on"/>
                            <m:ctrlPr>
                              <a:rPr lang="en-US" sz="4000" i="1">
                                <a:effectLst/>
                                <a:latin typeface="Cambria Math" panose="02040503050406030204" pitchFamily="18" charset="0"/>
                                <a:ea typeface="Dotum" panose="020B0600000101010101" pitchFamily="34" charset="-127"/>
                              </a:rPr>
                            </m:ctrlPr>
                          </m:radPr>
                          <m:deg/>
                          <m:e>
                            <m:r>
                              <a:rPr lang="en-US" sz="4000">
                                <a:effectLst/>
                                <a:latin typeface="Cambria Math" panose="02040503050406030204" pitchFamily="18" charset="0"/>
                                <a:ea typeface="Dotum" panose="020B0600000101010101" pitchFamily="34" charset="-127"/>
                              </a:rPr>
                              <m:t>2</m:t>
                            </m:r>
                          </m:e>
                        </m:rad>
                      </m:num>
                      <m:den>
                        <m:r>
                          <a:rPr lang="en-US" sz="4000">
                            <a:effectLst/>
                            <a:latin typeface="Cambria Math" panose="02040503050406030204" pitchFamily="18" charset="0"/>
                            <a:ea typeface="Dotum" panose="020B0600000101010101" pitchFamily="34" charset="-127"/>
                          </a:rPr>
                          <m:t>2</m:t>
                        </m:r>
                      </m:den>
                    </m:f>
                    <m:r>
                      <a:rPr lang="nl-NL"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sin</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sin</m:t>
                        </m:r>
                      </m:fName>
                      <m:e>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4</m:t>
                            </m:r>
                          </m:den>
                        </m:f>
                      </m:e>
                    </m:func>
                    <m:r>
                      <a:rPr lang="en-US" sz="4000" b="0" i="0" smtClean="0">
                        <a:effectLst/>
                        <a:latin typeface="Cambria Math" panose="02040503050406030204" pitchFamily="18" charset="0"/>
                        <a:ea typeface="Dotum" panose="020B0600000101010101" pitchFamily="34" charset="-127"/>
                      </a:rPr>
                      <m:t> </m:t>
                    </m:r>
                    <m:r>
                      <a:rPr lang="nl-NL" sz="4000">
                        <a:effectLst/>
                        <a:latin typeface="Cambria Math" panose="02040503050406030204" pitchFamily="18" charset="0"/>
                        <a:ea typeface="Dotum" panose="020B0600000101010101" pitchFamily="34" charset="-127"/>
                      </a:rPr>
                      <m:t>⟺</m:t>
                    </m:r>
                  </m:oMath>
                </a14:m>
                <a:r>
                  <a:rPr lang="nl-NL"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rPr>
                        </m:ctrlPr>
                      </m:dPr>
                      <m:e>
                        <m:d>
                          <m:dPr>
                            <m:begChr m:val=""/>
                            <m:endChr m:val=""/>
                            <m:ctrlPr>
                              <a:rPr lang="en-US" sz="4000" i="1">
                                <a:effectLst/>
                                <a:latin typeface="Cambria Math" panose="02040503050406030204" pitchFamily="18" charset="0"/>
                                <a:ea typeface="Dotum" panose="020B0600000101010101" pitchFamily="34" charset="-127"/>
                              </a:rPr>
                            </m:ctrlPr>
                          </m:dPr>
                          <m:e>
                            <m:eqArr>
                              <m:eqArrPr>
                                <m:ctrlPr>
                                  <a:rPr lang="en-US" sz="4000" i="1">
                                    <a:effectLst/>
                                    <a:latin typeface="Cambria Math" panose="02040503050406030204" pitchFamily="18" charset="0"/>
                                    <a:ea typeface="Dotum" panose="020B0600000101010101" pitchFamily="34" charset="-127"/>
                                  </a:rPr>
                                </m:ctrlPr>
                              </m:eqArrPr>
                              <m:e>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4</m:t>
                                    </m:r>
                                  </m:den>
                                </m:f>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en-US" sz="4000">
                                    <a:effectLst/>
                                    <a:latin typeface="Cambria Math" panose="02040503050406030204" pitchFamily="18" charset="0"/>
                                    <a:ea typeface="Dotum" panose="020B0600000101010101" pitchFamily="34" charset="-127"/>
                                  </a:rPr>
                                  <m:t>        </m:t>
                                </m:r>
                              </m:e>
                              <m:e/>
                              <m:e>
                                <m:r>
                                  <m:rPr>
                                    <m:sty m:val="p"/>
                                  </m:rPr>
                                  <a:rPr lang="en-US" sz="4000">
                                    <a:effectLst/>
                                    <a:latin typeface="Cambria Math" panose="02040503050406030204" pitchFamily="18" charset="0"/>
                                    <a:ea typeface="Cambria Math" panose="02040503050406030204" pitchFamily="18" charset="0"/>
                                    <a:cs typeface="Cambria Math" panose="02040503050406030204" pitchFamily="18" charset="0"/>
                                  </a:rPr>
                                  <m:t>x</m:t>
                                </m:r>
                                <m:r>
                                  <a:rPr lang="en-US" sz="4000">
                                    <a:effectLst/>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π</m:t>
                                </m:r>
                                <m:r>
                                  <a:rPr lang="en-US" sz="4000" i="1">
                                    <a:effectLst/>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fPr>
                                  <m:num>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π</m:t>
                                    </m:r>
                                  </m:num>
                                  <m:den>
                                    <m:r>
                                      <a:rPr lang="en-US" sz="4000">
                                        <a:effectLst/>
                                        <a:latin typeface="Cambria Math" panose="02040503050406030204" pitchFamily="18" charset="0"/>
                                        <a:ea typeface="Cambria Math" panose="02040503050406030204" pitchFamily="18" charset="0"/>
                                        <a:cs typeface="Cambria Math" panose="02040503050406030204" pitchFamily="18" charset="0"/>
                                      </a:rPr>
                                      <m:t>4</m:t>
                                    </m:r>
                                  </m:den>
                                </m:f>
                                <m:r>
                                  <a:rPr lang="en-US" sz="4000">
                                    <a:effectLst/>
                                    <a:latin typeface="Cambria Math" panose="02040503050406030204" pitchFamily="18" charset="0"/>
                                    <a:ea typeface="Cambria Math" panose="02040503050406030204" pitchFamily="18" charset="0"/>
                                    <a:cs typeface="Cambria Math" panose="02040503050406030204" pitchFamily="18" charset="0"/>
                                  </a:rPr>
                                  <m:t>+</m:t>
                                </m:r>
                                <m:r>
                                  <m:rPr>
                                    <m:sty m:val="p"/>
                                  </m:rPr>
                                  <a:rPr lang="en-US" sz="4000">
                                    <a:effectLst/>
                                    <a:latin typeface="Cambria Math" panose="02040503050406030204" pitchFamily="18" charset="0"/>
                                    <a:ea typeface="Cambria Math" panose="02040503050406030204" pitchFamily="18" charset="0"/>
                                    <a:cs typeface="Cambria Math" panose="02040503050406030204" pitchFamily="18" charset="0"/>
                                  </a:rPr>
                                  <m:t>k</m:t>
                                </m:r>
                                <m:r>
                                  <a:rPr lang="en-US" sz="4000">
                                    <a:effectLst/>
                                    <a:latin typeface="Cambria Math" panose="02040503050406030204" pitchFamily="18" charset="0"/>
                                    <a:ea typeface="Cambria Math" panose="02040503050406030204" pitchFamily="18" charset="0"/>
                                    <a:cs typeface="Cambria Math" panose="02040503050406030204" pitchFamily="18" charset="0"/>
                                  </a:rPr>
                                  <m:t>2</m:t>
                                </m:r>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π</m:t>
                                </m:r>
                              </m:e>
                            </m:eqArr>
                          </m:e>
                        </m:d>
                      </m:e>
                    </m:d>
                    <m:r>
                      <a:rPr lang="nl-NL" sz="4000">
                        <a:effectLst/>
                        <a:latin typeface="Cambria Math" panose="02040503050406030204" pitchFamily="18" charset="0"/>
                        <a:ea typeface="Dotum" panose="020B0600000101010101" pitchFamily="34" charset="-127"/>
                      </a:rPr>
                      <m:t>⟺</m:t>
                    </m:r>
                  </m:oMath>
                </a14:m>
                <a:r>
                  <a:rPr lang="nl-NL"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rPr>
                        </m:ctrlPr>
                      </m:dPr>
                      <m:e>
                        <m:d>
                          <m:dPr>
                            <m:begChr m:val=""/>
                            <m:endChr m:val=""/>
                            <m:ctrlPr>
                              <a:rPr lang="en-US" sz="4000" i="1">
                                <a:effectLst/>
                                <a:latin typeface="Cambria Math" panose="02040503050406030204" pitchFamily="18" charset="0"/>
                                <a:ea typeface="Dotum" panose="020B0600000101010101" pitchFamily="34" charset="-127"/>
                              </a:rPr>
                            </m:ctrlPr>
                          </m:dPr>
                          <m:e>
                            <m:eqArr>
                              <m:eqArrPr>
                                <m:ctrlPr>
                                  <a:rPr lang="en-US" sz="4000" i="1">
                                    <a:effectLst/>
                                    <a:latin typeface="Cambria Math" panose="02040503050406030204" pitchFamily="18" charset="0"/>
                                    <a:ea typeface="Dotum" panose="020B0600000101010101" pitchFamily="34" charset="-127"/>
                                  </a:rPr>
                                </m:ctrlPr>
                              </m:eqArrPr>
                              <m:e>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4</m:t>
                                    </m:r>
                                  </m:den>
                                </m:f>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e>
                              <m:e>
                                <m:r>
                                  <a:rPr lang="nl-NL" sz="4000">
                                    <a:effectLst/>
                                    <a:latin typeface="Cambria Math" panose="02040503050406030204" pitchFamily="18" charset="0"/>
                                    <a:ea typeface="Dotum" panose="020B0600000101010101" pitchFamily="34" charset="-127"/>
                                  </a:rPr>
                                  <m:t> </m:t>
                                </m:r>
                              </m:e>
                              <m:e>
                                <m:r>
                                  <m:rPr>
                                    <m:sty m:val="p"/>
                                  </m:rPr>
                                  <a:rPr lang="en-US" sz="4000">
                                    <a:effectLst/>
                                    <a:latin typeface="Cambria Math" panose="02040503050406030204" pitchFamily="18" charset="0"/>
                                    <a:ea typeface="Cambria Math" panose="02040503050406030204" pitchFamily="18" charset="0"/>
                                    <a:cs typeface="Cambria Math" panose="02040503050406030204" pitchFamily="18" charset="0"/>
                                  </a:rPr>
                                  <m:t>x</m:t>
                                </m:r>
                                <m:r>
                                  <a:rPr lang="en-US" sz="4000">
                                    <a:effectLst/>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4000">
                                        <a:effectLst/>
                                        <a:latin typeface="Cambria Math" panose="02040503050406030204" pitchFamily="18" charset="0"/>
                                        <a:ea typeface="Cambria Math" panose="02040503050406030204" pitchFamily="18" charset="0"/>
                                        <a:cs typeface="Cambria Math" panose="02040503050406030204" pitchFamily="18" charset="0"/>
                                      </a:rPr>
                                      <m:t>3</m:t>
                                    </m:r>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π</m:t>
                                    </m:r>
                                  </m:num>
                                  <m:den>
                                    <m:r>
                                      <a:rPr lang="en-US" sz="4000">
                                        <a:effectLst/>
                                        <a:latin typeface="Cambria Math" panose="02040503050406030204" pitchFamily="18" charset="0"/>
                                        <a:ea typeface="Cambria Math" panose="02040503050406030204" pitchFamily="18" charset="0"/>
                                        <a:cs typeface="Cambria Math" panose="02040503050406030204" pitchFamily="18" charset="0"/>
                                      </a:rPr>
                                      <m:t>4</m:t>
                                    </m:r>
                                  </m:den>
                                </m:f>
                                <m:r>
                                  <a:rPr lang="en-US" sz="4000">
                                    <a:effectLst/>
                                    <a:latin typeface="Cambria Math" panose="02040503050406030204" pitchFamily="18" charset="0"/>
                                    <a:ea typeface="Cambria Math" panose="02040503050406030204" pitchFamily="18" charset="0"/>
                                    <a:cs typeface="Cambria Math" panose="02040503050406030204" pitchFamily="18" charset="0"/>
                                  </a:rPr>
                                  <m:t>+</m:t>
                                </m:r>
                                <m:r>
                                  <m:rPr>
                                    <m:sty m:val="p"/>
                                  </m:rPr>
                                  <a:rPr lang="en-US" sz="4000">
                                    <a:effectLst/>
                                    <a:latin typeface="Cambria Math" panose="02040503050406030204" pitchFamily="18" charset="0"/>
                                    <a:ea typeface="Cambria Math" panose="02040503050406030204" pitchFamily="18" charset="0"/>
                                    <a:cs typeface="Cambria Math" panose="02040503050406030204" pitchFamily="18" charset="0"/>
                                  </a:rPr>
                                  <m:t>k</m:t>
                                </m:r>
                                <m:r>
                                  <a:rPr lang="en-US" sz="4000">
                                    <a:effectLst/>
                                    <a:latin typeface="Cambria Math" panose="02040503050406030204" pitchFamily="18" charset="0"/>
                                    <a:ea typeface="Cambria Math" panose="02040503050406030204" pitchFamily="18" charset="0"/>
                                    <a:cs typeface="Cambria Math" panose="02040503050406030204" pitchFamily="18" charset="0"/>
                                  </a:rPr>
                                  <m:t>2</m:t>
                                </m:r>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π</m:t>
                                </m:r>
                              </m:e>
                            </m:eqArr>
                          </m:e>
                        </m:d>
                      </m:e>
                    </m:d>
                    <m:d>
                      <m:dPr>
                        <m:ctrlPr>
                          <a:rPr lang="en-US" sz="4000" i="1">
                            <a:effectLst/>
                            <a:latin typeface="Cambria Math" panose="02040503050406030204" pitchFamily="18" charset="0"/>
                            <a:ea typeface="Dotum" panose="020B0600000101010101" pitchFamily="34" charset="-127"/>
                          </a:rPr>
                        </m:ctrlPr>
                      </m:dPr>
                      <m:e>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ℤ</m:t>
                        </m:r>
                      </m:e>
                    </m:d>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a:effectLst/>
                    <a:latin typeface="Arial" panose="020B0604020202020204" pitchFamily="34" charset="0"/>
                    <a:ea typeface="Dotum" panose="020B0600000101010101" pitchFamily="34" charset="-127"/>
                    <a:cs typeface="Arial" panose="020B0604020202020204" pitchFamily="34" charset="0"/>
                  </a:rPr>
                  <a:t>Vậy phương trình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sin</m:t>
                        </m:r>
                      </m:fName>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e>
                    </m:func>
                    <m:r>
                      <a:rPr lang="en-US" sz="400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rPr>
                        </m:ctrlPr>
                      </m:fPr>
                      <m:num>
                        <m:rad>
                          <m:radPr>
                            <m:degHide m:val="on"/>
                            <m:ctrlPr>
                              <a:rPr lang="en-US" sz="4000" i="1">
                                <a:effectLst/>
                                <a:latin typeface="Cambria Math" panose="02040503050406030204" pitchFamily="18" charset="0"/>
                                <a:ea typeface="Dotum" panose="020B0600000101010101" pitchFamily="34" charset="-127"/>
                              </a:rPr>
                            </m:ctrlPr>
                          </m:radPr>
                          <m:deg/>
                          <m:e>
                            <m:r>
                              <a:rPr lang="en-US" sz="4000">
                                <a:effectLst/>
                                <a:latin typeface="Cambria Math" panose="02040503050406030204" pitchFamily="18" charset="0"/>
                                <a:ea typeface="Dotum" panose="020B0600000101010101" pitchFamily="34" charset="-127"/>
                                <a:cs typeface="Times New Roman" panose="02020603050405020304" pitchFamily="18" charset="0"/>
                              </a:rPr>
                              <m:t>2</m:t>
                            </m:r>
                          </m:e>
                        </m:rad>
                      </m:num>
                      <m:den>
                        <m:r>
                          <a:rPr lang="en-US" sz="4000">
                            <a:effectLst/>
                            <a:latin typeface="Cambria Math" panose="02040503050406030204" pitchFamily="18" charset="0"/>
                            <a:ea typeface="Dotum" panose="020B0600000101010101" pitchFamily="34" charset="-127"/>
                            <a:cs typeface="Times New Roman" panose="02020603050405020304" pitchFamily="18" charset="0"/>
                          </a:rPr>
                          <m:t>2</m:t>
                        </m:r>
                      </m:den>
                    </m:f>
                  </m:oMath>
                </a14:m>
                <a:r>
                  <a:rPr lang="en-US" sz="4000">
                    <a:effectLst/>
                    <a:latin typeface="Arial" panose="020B0604020202020204" pitchFamily="34" charset="0"/>
                    <a:ea typeface="Dotum" panose="020B0600000101010101" pitchFamily="34" charset="-127"/>
                    <a:cs typeface="Arial" panose="020B0604020202020204" pitchFamily="34" charset="0"/>
                  </a:rPr>
                  <a:t> có các nghiệm là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r>
                      <a:rPr lang="en-US" sz="400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4000">
                            <a:effectLst/>
                            <a:latin typeface="Cambria Math" panose="02040503050406030204" pitchFamily="18" charset="0"/>
                            <a:ea typeface="Dotum" panose="020B0600000101010101" pitchFamily="34" charset="-127"/>
                            <a:cs typeface="Times New Roman" panose="02020603050405020304" pitchFamily="18" charset="0"/>
                          </a:rPr>
                          <m:t>4</m:t>
                        </m:r>
                      </m:den>
                    </m:f>
                    <m:r>
                      <a:rPr lang="en-US" sz="40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k</m:t>
                    </m:r>
                    <m:r>
                      <a:rPr lang="en-US" sz="4000">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π</m:t>
                    </m:r>
                    <m:r>
                      <a:rPr lang="en-US" sz="400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k</m:t>
                    </m:r>
                    <m:r>
                      <a:rPr lang="en-US" sz="4000">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ℤ</m:t>
                    </m:r>
                  </m:oMath>
                </a14:m>
                <a:r>
                  <a:rPr lang="en-US" sz="4000">
                    <a:effectLst/>
                    <a:latin typeface="Arial" panose="020B0604020202020204" pitchFamily="34" charset="0"/>
                    <a:ea typeface="Dotum" panose="020B0600000101010101" pitchFamily="34" charset="-127"/>
                    <a:cs typeface="Arial" panose="020B0604020202020204" pitchFamily="34" charset="0"/>
                  </a:rPr>
                  <a:t> và </a:t>
                </a:r>
                <a:endParaRPr lang="en-US" sz="4000" smtClean="0">
                  <a:effectLst/>
                  <a:latin typeface="Arial" panose="020B0604020202020204" pitchFamily="34" charset="0"/>
                  <a:ea typeface="Dotum" panose="020B0600000101010101" pitchFamily="34" charset="-127"/>
                  <a:cs typeface="Arial" panose="020B0604020202020204" pitchFamily="34" charset="0"/>
                </a:endParaRPr>
              </a:p>
              <a:p>
                <a:pPr>
                  <a:lnSpc>
                    <a:spcPct val="150000"/>
                  </a:lnSpc>
                </a:pPr>
                <a14:m>
                  <m:oMath xmlns:m="http://schemas.openxmlformats.org/officeDocument/2006/math">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r>
                      <a:rPr lang="en-US" sz="400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rPr>
                        </m:ctrlPr>
                      </m:fPr>
                      <m:num>
                        <m:r>
                          <a:rPr lang="en-US" sz="4000">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4000">
                            <a:effectLst/>
                            <a:latin typeface="Cambria Math" panose="02040503050406030204" pitchFamily="18" charset="0"/>
                            <a:ea typeface="Dotum" panose="020B0600000101010101" pitchFamily="34" charset="-127"/>
                            <a:cs typeface="Times New Roman" panose="02020603050405020304" pitchFamily="18" charset="0"/>
                          </a:rPr>
                          <m:t>4</m:t>
                        </m:r>
                      </m:den>
                    </m:f>
                    <m:r>
                      <a:rPr lang="en-US" sz="40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k</m:t>
                    </m:r>
                    <m:r>
                      <a:rPr lang="en-US" sz="4000">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π</m:t>
                    </m:r>
                    <m:r>
                      <a:rPr lang="en-US" sz="400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k</m:t>
                    </m:r>
                    <m:r>
                      <a:rPr lang="en-US" sz="4000">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ℤ</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09600" y="3749634"/>
                <a:ext cx="17656583" cy="6346866"/>
              </a:xfrm>
              <a:prstGeom prst="rect">
                <a:avLst/>
              </a:prstGeom>
              <a:blipFill>
                <a:blip r:embed="rId17"/>
                <a:stretch>
                  <a:fillRect l="-1209" b="-961"/>
                </a:stretch>
              </a:blipFill>
            </p:spPr>
            <p:txBody>
              <a:bodyPr/>
              <a:lstStyle/>
              <a:p>
                <a:r>
                  <a:rPr lang="en-US">
                    <a:noFill/>
                  </a:rPr>
                  <a:t> </a:t>
                </a:r>
              </a:p>
            </p:txBody>
          </p:sp>
        </mc:Fallback>
      </mc:AlternateContent>
      <p:pic>
        <p:nvPicPr>
          <p:cNvPr id="4" name="Picture 3"/>
          <p:cNvPicPr>
            <a:picLocks noChangeAspect="1"/>
          </p:cNvPicPr>
          <p:nvPr/>
        </p:nvPicPr>
        <p:blipFill>
          <a:blip r:embed="rId18"/>
          <a:stretch>
            <a:fillRect/>
          </a:stretch>
        </p:blipFill>
        <p:spPr>
          <a:xfrm>
            <a:off x="9530992" y="6057900"/>
            <a:ext cx="590557" cy="506192"/>
          </a:xfrm>
          <a:prstGeom prst="rect">
            <a:avLst/>
          </a:prstGeom>
        </p:spPr>
      </p:pic>
    </p:spTree>
    <p:extLst>
      <p:ext uri="{BB962C8B-B14F-4D97-AF65-F5344CB8AC3E}">
        <p14:creationId xmlns:p14="http://schemas.microsoft.com/office/powerpoint/2010/main" val="241369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500"/>
                                        <p:tgtEl>
                                          <p:spTgt spid="3">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9" name="Oval Callout 18"/>
          <p:cNvSpPr/>
          <p:nvPr/>
        </p:nvSpPr>
        <p:spPr>
          <a:xfrm>
            <a:off x="8417347" y="457200"/>
            <a:ext cx="1641054" cy="872943"/>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2"/>
          <a:stretch>
            <a:fillRect/>
          </a:stretch>
        </p:blipFill>
        <p:spPr>
          <a:xfrm rot="21090004">
            <a:off x="16588220" y="191396"/>
            <a:ext cx="2236396" cy="2181932"/>
          </a:xfrm>
          <a:prstGeom prst="rect">
            <a:avLst/>
          </a:prstGeom>
        </p:spPr>
      </p:pic>
      <p:pic>
        <p:nvPicPr>
          <p:cNvPr id="2" name="Picture 1"/>
          <p:cNvPicPr>
            <a:picLocks noChangeAspect="1"/>
          </p:cNvPicPr>
          <p:nvPr/>
        </p:nvPicPr>
        <p:blipFill>
          <a:blip r:embed="rId3"/>
          <a:stretch>
            <a:fillRect/>
          </a:stretch>
        </p:blipFill>
        <p:spPr>
          <a:xfrm>
            <a:off x="17070410" y="9141992"/>
            <a:ext cx="1217590" cy="1221208"/>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102121" y="1600200"/>
                <a:ext cx="16195279" cy="861133"/>
              </a:xfrm>
              <a:prstGeom prst="rect">
                <a:avLst/>
              </a:prstGeom>
            </p:spPr>
            <p:txBody>
              <a:bodyPr wrap="square">
                <a:spAutoFit/>
              </a:bodyPr>
              <a:lstStyle/>
              <a:p>
                <a:pPr algn="just">
                  <a:lnSpc>
                    <a:spcPct val="150000"/>
                  </a:lnSpc>
                </a:pPr>
                <a:r>
                  <a:rPr lang="en-US" sz="3800" smtClean="0">
                    <a:latin typeface="Arial" panose="020B0604020202020204" pitchFamily="34" charset="0"/>
                    <a:ea typeface="Dotum" panose="020B0600000101010101" pitchFamily="34" charset="-127"/>
                    <a:cs typeface="Arial" panose="020B0604020202020204" pitchFamily="34" charset="0"/>
                  </a:rPr>
                  <a:t>b) </a:t>
                </a:r>
                <a14:m>
                  <m:oMath xmlns:m="http://schemas.openxmlformats.org/officeDocument/2006/math">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sin</m:t>
                        </m:r>
                      </m:fName>
                      <m:e>
                        <m:r>
                          <a:rPr lang="en-US" sz="3800">
                            <a:effectLst/>
                            <a:latin typeface="Cambria Math" panose="02040503050406030204" pitchFamily="18" charset="0"/>
                            <a:ea typeface="Dotum" panose="020B0600000101010101" pitchFamily="34" charset="-127"/>
                          </a:rPr>
                          <m:t>3</m:t>
                        </m:r>
                        <m:r>
                          <m:rPr>
                            <m:sty m:val="p"/>
                          </m:rPr>
                          <a:rPr lang="en-US" sz="3800">
                            <a:effectLst/>
                            <a:latin typeface="Cambria Math" panose="02040503050406030204" pitchFamily="18" charset="0"/>
                            <a:ea typeface="Dotum" panose="020B0600000101010101" pitchFamily="34" charset="-127"/>
                          </a:rPr>
                          <m:t>x</m:t>
                        </m:r>
                      </m:e>
                    </m:func>
                    <m:r>
                      <a:rPr lang="en-US" sz="3800">
                        <a:effectLst/>
                        <a:latin typeface="Cambria Math" panose="02040503050406030204" pitchFamily="18" charset="0"/>
                        <a:ea typeface="Dotum" panose="020B0600000101010101" pitchFamily="34" charset="-127"/>
                      </a:rPr>
                      <m:t>=</m:t>
                    </m:r>
                    <m:r>
                      <a:rPr lang="en-US" sz="3800" i="1">
                        <a:effectLst/>
                        <a:latin typeface="Cambria Math" panose="02040503050406030204" pitchFamily="18" charset="0"/>
                        <a:ea typeface="Dotum" panose="020B0600000101010101" pitchFamily="34" charset="-127"/>
                      </a:rPr>
                      <m:t>−</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sin</m:t>
                        </m:r>
                      </m:fName>
                      <m:e>
                        <m:r>
                          <a:rPr lang="en-US" sz="3800">
                            <a:effectLst/>
                            <a:latin typeface="Cambria Math" panose="02040503050406030204" pitchFamily="18" charset="0"/>
                            <a:ea typeface="Dotum" panose="020B0600000101010101" pitchFamily="34" charset="-127"/>
                          </a:rPr>
                          <m:t>5</m:t>
                        </m:r>
                        <m:r>
                          <m:rPr>
                            <m:sty m:val="p"/>
                          </m:rPr>
                          <a:rPr lang="en-US" sz="3800">
                            <a:effectLst/>
                            <a:latin typeface="Cambria Math" panose="02040503050406030204" pitchFamily="18" charset="0"/>
                            <a:ea typeface="Dotum" panose="020B0600000101010101" pitchFamily="34" charset="-127"/>
                          </a:rPr>
                          <m:t>x</m:t>
                        </m:r>
                      </m:e>
                    </m:func>
                    <m:r>
                      <a:rPr lang="nl-NL" sz="3800">
                        <a:effectLst/>
                        <a:latin typeface="Cambria Math" panose="02040503050406030204" pitchFamily="18" charset="0"/>
                        <a:ea typeface="Dotum" panose="020B0600000101010101" pitchFamily="34" charset="-127"/>
                      </a:rPr>
                      <m:t>⟺</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sin</m:t>
                        </m:r>
                      </m:fName>
                      <m:e>
                        <m:r>
                          <a:rPr lang="en-US" sz="3800">
                            <a:effectLst/>
                            <a:latin typeface="Cambria Math" panose="02040503050406030204" pitchFamily="18" charset="0"/>
                            <a:ea typeface="Dotum" panose="020B0600000101010101" pitchFamily="34" charset="-127"/>
                          </a:rPr>
                          <m:t>3</m:t>
                        </m:r>
                        <m:r>
                          <m:rPr>
                            <m:sty m:val="p"/>
                          </m:rPr>
                          <a:rPr lang="en-US" sz="3800">
                            <a:effectLst/>
                            <a:latin typeface="Cambria Math" panose="02040503050406030204" pitchFamily="18" charset="0"/>
                            <a:ea typeface="Dotum" panose="020B0600000101010101" pitchFamily="34" charset="-127"/>
                          </a:rPr>
                          <m:t>x</m:t>
                        </m:r>
                      </m:e>
                    </m:func>
                    <m:r>
                      <a:rPr lang="en-US" sz="3800">
                        <a:effectLst/>
                        <a:latin typeface="Cambria Math" panose="02040503050406030204" pitchFamily="18" charset="0"/>
                        <a:ea typeface="Dotum" panose="020B0600000101010101" pitchFamily="34" charset="-127"/>
                      </a:rPr>
                      <m:t>=</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sin</m:t>
                        </m:r>
                      </m:fName>
                      <m:e>
                        <m:r>
                          <a:rPr lang="en-US" sz="3800">
                            <a:effectLst/>
                            <a:latin typeface="Cambria Math" panose="02040503050406030204" pitchFamily="18" charset="0"/>
                            <a:ea typeface="Dotum" panose="020B0600000101010101" pitchFamily="34" charset="-127"/>
                          </a:rPr>
                          <m:t>(</m:t>
                        </m:r>
                        <m:r>
                          <a:rPr lang="en-US" sz="3800" i="1">
                            <a:effectLst/>
                            <a:latin typeface="Cambria Math" panose="02040503050406030204" pitchFamily="18" charset="0"/>
                            <a:ea typeface="Dotum" panose="020B0600000101010101" pitchFamily="34" charset="-127"/>
                          </a:rPr>
                          <m:t>−</m:t>
                        </m:r>
                        <m:r>
                          <a:rPr lang="en-US" sz="3800">
                            <a:effectLst/>
                            <a:latin typeface="Cambria Math" panose="02040503050406030204" pitchFamily="18" charset="0"/>
                            <a:ea typeface="Dotum" panose="020B0600000101010101" pitchFamily="34" charset="-127"/>
                          </a:rPr>
                          <m:t>5</m:t>
                        </m:r>
                        <m:r>
                          <m:rPr>
                            <m:sty m:val="p"/>
                          </m:rPr>
                          <a:rPr lang="en-US" sz="3800">
                            <a:effectLst/>
                            <a:latin typeface="Cambria Math" panose="02040503050406030204" pitchFamily="18" charset="0"/>
                            <a:ea typeface="Dotum" panose="020B0600000101010101" pitchFamily="34" charset="-127"/>
                          </a:rPr>
                          <m:t>x</m:t>
                        </m:r>
                        <m:r>
                          <a:rPr lang="en-US" sz="3800">
                            <a:effectLst/>
                            <a:latin typeface="Cambria Math" panose="02040503050406030204" pitchFamily="18" charset="0"/>
                            <a:ea typeface="Dotum" panose="020B0600000101010101" pitchFamily="34" charset="-127"/>
                          </a:rPr>
                          <m:t>)</m:t>
                        </m:r>
                      </m:e>
                    </m:func>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02121" y="1600200"/>
                <a:ext cx="16195279" cy="861133"/>
              </a:xfrm>
              <a:prstGeom prst="rect">
                <a:avLst/>
              </a:prstGeom>
              <a:blipFill>
                <a:blip r:embed="rId4"/>
                <a:stretch>
                  <a:fillRect l="-1242" b="-27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143000" y="4175371"/>
                <a:ext cx="16383000" cy="5825890"/>
              </a:xfrm>
              <a:prstGeom prst="rect">
                <a:avLst/>
              </a:prstGeom>
            </p:spPr>
            <p:txBody>
              <a:bodyPr wrap="square">
                <a:spAutoFit/>
              </a:bodyPr>
              <a:lstStyle/>
              <a:p>
                <a:pPr lvl="0" algn="just">
                  <a:lnSpc>
                    <a:spcPct val="150000"/>
                  </a:lnSpc>
                </a:pPr>
                <a14:m>
                  <m:oMath xmlns:m="http://schemas.openxmlformats.org/officeDocument/2006/math">
                    <m:r>
                      <a:rPr lang="nl-NL" sz="380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m:rPr>
                                    <m:sty m:val="p"/>
                                  </m:rPr>
                                  <a:rPr lang="en-US" sz="3800">
                                    <a:solidFill>
                                      <a:prstClr val="black"/>
                                    </a:solidFill>
                                    <a:latin typeface="Cambria Math" panose="02040503050406030204" pitchFamily="18" charset="0"/>
                                    <a:ea typeface="Dotum" panose="020B0600000101010101" pitchFamily="34" charset="-127"/>
                                  </a:rPr>
                                  <m:t>x</m:t>
                                </m:r>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m:t>
                                </m:r>
                                <m:f>
                                  <m:fPr>
                                    <m:ctrlPr>
                                      <a:rPr lang="en-US" sz="3800" i="1">
                                        <a:solidFill>
                                          <a:prstClr val="black"/>
                                        </a:solidFill>
                                        <a:latin typeface="Cambria Math" panose="02040503050406030204" pitchFamily="18" charset="0"/>
                                        <a:ea typeface="Dotum" panose="020B0600000101010101" pitchFamily="34" charset="-127"/>
                                      </a:rPr>
                                    </m:ctrlPr>
                                  </m:fPr>
                                  <m:num>
                                    <m:r>
                                      <m:rPr>
                                        <m:sty m:val="p"/>
                                      </m:rPr>
                                      <a:rPr lang="nl-NL" sz="3800">
                                        <a:solidFill>
                                          <a:prstClr val="black"/>
                                        </a:solidFill>
                                        <a:latin typeface="Cambria Math" panose="02040503050406030204" pitchFamily="18" charset="0"/>
                                        <a:ea typeface="Dotum" panose="020B0600000101010101" pitchFamily="34" charset="-127"/>
                                      </a:rPr>
                                      <m:t>π</m:t>
                                    </m:r>
                                  </m:num>
                                  <m:den>
                                    <m:r>
                                      <a:rPr lang="en-US" sz="3800">
                                        <a:solidFill>
                                          <a:prstClr val="black"/>
                                        </a:solidFill>
                                        <a:latin typeface="Cambria Math" panose="02040503050406030204" pitchFamily="18" charset="0"/>
                                        <a:ea typeface="Dotum" panose="020B0600000101010101" pitchFamily="34" charset="-127"/>
                                      </a:rPr>
                                      <m:t>4</m:t>
                                    </m:r>
                                  </m:den>
                                </m:f>
                                <m:r>
                                  <a:rPr lang="en-US" sz="3800">
                                    <a:solidFill>
                                      <a:prstClr val="black"/>
                                    </a:solidFill>
                                    <a:latin typeface="Cambria Math" panose="02040503050406030204" pitchFamily="18" charset="0"/>
                                    <a:ea typeface="Dotum" panose="020B0600000101010101" pitchFamily="34" charset="-127"/>
                                  </a:rPr>
                                  <m:t>           </m:t>
                                </m:r>
                              </m:e>
                              <m:e/>
                              <m:e>
                                <m:r>
                                  <m:rPr>
                                    <m:sty m:val="p"/>
                                  </m:rP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den>
                                </m:f>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kπ</m:t>
                                </m:r>
                              </m:e>
                            </m:eqArr>
                          </m:e>
                        </m:d>
                      </m:e>
                    </m:d>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ℤ</m:t>
                    </m:r>
                    <m:r>
                      <a:rPr lang="en-US" sz="3800">
                        <a:solidFill>
                          <a:prstClr val="black"/>
                        </a:solidFill>
                        <a:latin typeface="Cambria Math" panose="02040503050406030204" pitchFamily="18" charset="0"/>
                        <a:ea typeface="Dotum" panose="020B0600000101010101" pitchFamily="34" charset="-127"/>
                      </a:rPr>
                      <m:t>)</m:t>
                    </m:r>
                  </m:oMath>
                </a14:m>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pP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Vậy phương trình đã cho có các nghiệm là </a:t>
                </a:r>
                <a14:m>
                  <m:oMath xmlns:m="http://schemas.openxmlformats.org/officeDocument/2006/math">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k</m:t>
                    </m:r>
                    <m:f>
                      <m:fPr>
                        <m:ctrlPr>
                          <a:rPr lang="en-US" sz="3800" i="1">
                            <a:solidFill>
                              <a:prstClr val="black"/>
                            </a:solidFill>
                            <a:latin typeface="Cambria Math" panose="02040503050406030204" pitchFamily="18" charset="0"/>
                            <a:ea typeface="Dotum" panose="020B0600000101010101" pitchFamily="34" charset="-127"/>
                          </a:rPr>
                        </m:ctrlPr>
                      </m:fPr>
                      <m:num>
                        <m:r>
                          <m:rPr>
                            <m:sty m:val="p"/>
                          </m:rPr>
                          <a:rPr lang="nl-NL"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4</m:t>
                        </m:r>
                      </m:den>
                    </m:f>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k</m:t>
                    </m:r>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ℤ</m:t>
                    </m:r>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endParaRPr>
              </a:p>
              <a:p>
                <a:pPr lvl="0">
                  <a:lnSpc>
                    <a:spcPct val="150000"/>
                  </a:lnSpc>
                </a:pPr>
                <a:r>
                  <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rPr>
                  <a:t>và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den>
                    </m:f>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kπ</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d>
                      <m:dPr>
                        <m:ctrlPr>
                          <a:rPr lang="en-US" sz="3800" i="1">
                            <a:solidFill>
                              <a:prstClr val="black"/>
                            </a:solidFill>
                            <a:latin typeface="Cambria Math" panose="02040503050406030204" pitchFamily="18" charset="0"/>
                            <a:ea typeface="Dotum" panose="020B0600000101010101" pitchFamily="34" charset="-127"/>
                          </a:rPr>
                        </m:ctrlPr>
                      </m:dPr>
                      <m:e>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k</m:t>
                        </m:r>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ℤ</m:t>
                        </m:r>
                      </m:e>
                    </m:d>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endParaRPr lang="en-US" sz="3800">
                  <a:solidFill>
                    <a:prstClr val="black"/>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143000" y="4175371"/>
                <a:ext cx="16383000" cy="5825890"/>
              </a:xfrm>
              <a:prstGeom prst="rect">
                <a:avLst/>
              </a:prstGeom>
              <a:blipFill>
                <a:blip r:embed="rId5"/>
                <a:stretch>
                  <a:fillRect l="-12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102121" y="1905000"/>
                <a:ext cx="14741922" cy="2880212"/>
              </a:xfrm>
              <a:prstGeom prst="rect">
                <a:avLst/>
              </a:prstGeom>
            </p:spPr>
            <p:txBody>
              <a:bodyPr wrap="square">
                <a:spAutoFit/>
              </a:bodyPr>
              <a:lstStyle/>
              <a:p>
                <a:pPr lvl="0" algn="just">
                  <a:lnSpc>
                    <a:spcPct val="150000"/>
                  </a:lnSpc>
                </a:pPr>
                <a14:m>
                  <m:oMath xmlns:m="http://schemas.openxmlformats.org/officeDocument/2006/math">
                    <m:r>
                      <a:rPr lang="nl-NL" sz="380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a:rPr lang="en-US" sz="3800">
                                    <a:solidFill>
                                      <a:prstClr val="black"/>
                                    </a:solidFill>
                                    <a:latin typeface="Cambria Math" panose="02040503050406030204" pitchFamily="18" charset="0"/>
                                    <a:ea typeface="Dotum" panose="020B0600000101010101" pitchFamily="34" charset="-127"/>
                                  </a:rPr>
                                  <m:t>3</m:t>
                                </m:r>
                                <m:r>
                                  <m:rPr>
                                    <m:sty m:val="p"/>
                                  </m:rPr>
                                  <a:rPr lang="en-US" sz="3800">
                                    <a:solidFill>
                                      <a:prstClr val="black"/>
                                    </a:solidFill>
                                    <a:latin typeface="Cambria Math" panose="02040503050406030204" pitchFamily="18" charset="0"/>
                                    <a:ea typeface="Dotum" panose="020B0600000101010101" pitchFamily="34" charset="-127"/>
                                  </a:rPr>
                                  <m:t>x</m:t>
                                </m:r>
                                <m:r>
                                  <a:rPr lang="en-US"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m:t>
                                </m:r>
                                <m:r>
                                  <a:rPr lang="en-US" sz="3800">
                                    <a:solidFill>
                                      <a:prstClr val="black"/>
                                    </a:solidFill>
                                    <a:latin typeface="Cambria Math" panose="02040503050406030204" pitchFamily="18" charset="0"/>
                                    <a:ea typeface="Dotum" panose="020B0600000101010101" pitchFamily="34" charset="-127"/>
                                  </a:rPr>
                                  <m:t>5</m:t>
                                </m:r>
                                <m:r>
                                  <m:rPr>
                                    <m:sty m:val="p"/>
                                  </m:rPr>
                                  <a:rPr lang="en-US" sz="3800">
                                    <a:solidFill>
                                      <a:prstClr val="black"/>
                                    </a:solidFill>
                                    <a:latin typeface="Cambria Math" panose="02040503050406030204" pitchFamily="18" charset="0"/>
                                    <a:ea typeface="Dotum" panose="020B0600000101010101" pitchFamily="34" charset="-127"/>
                                  </a:rPr>
                                  <m:t>x</m:t>
                                </m:r>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r>
                                  <a:rPr lang="en-US" sz="3800">
                                    <a:solidFill>
                                      <a:prstClr val="black"/>
                                    </a:solidFill>
                                    <a:latin typeface="Cambria Math" panose="02040503050406030204" pitchFamily="18" charset="0"/>
                                    <a:ea typeface="Dotum" panose="020B0600000101010101" pitchFamily="34" charset="-127"/>
                                  </a:rPr>
                                  <m:t>           </m:t>
                                </m:r>
                              </m:e>
                              <m:e/>
                              <m:e>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r>
                                  <m:rPr>
                                    <m:sty m:val="p"/>
                                  </m:rP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d>
                                  <m:d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dPr>
                                  <m:e>
                                    <m: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m:rPr>
                                        <m:sty m:val="p"/>
                                      </m:rP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e>
                                </m:d>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k</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e>
                            </m:eqArr>
                          </m:e>
                        </m:d>
                      </m:e>
                    </m:d>
                    <m:r>
                      <a:rPr lang="en-US" sz="3800">
                        <a:solidFill>
                          <a:prstClr val="black"/>
                        </a:solidFill>
                        <a:latin typeface="Cambria Math" panose="02040503050406030204" pitchFamily="18" charset="0"/>
                        <a:ea typeface="Dotum" panose="020B0600000101010101" pitchFamily="34" charset="-127"/>
                      </a:rPr>
                      <m:t> </m:t>
                    </m:r>
                    <m:d>
                      <m:dPr>
                        <m:ctrlPr>
                          <a:rPr lang="en-US" sz="3800" i="1">
                            <a:solidFill>
                              <a:prstClr val="black"/>
                            </a:solidFill>
                            <a:latin typeface="Cambria Math" panose="02040503050406030204" pitchFamily="18" charset="0"/>
                            <a:ea typeface="Dotum" panose="020B0600000101010101" pitchFamily="34" charset="-127"/>
                          </a:rPr>
                        </m:ctrlPr>
                      </m:dPr>
                      <m:e>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ℤ</m:t>
                        </m:r>
                      </m:e>
                    </m:d>
                    <m:r>
                      <a:rPr lang="en-US" sz="3800" i="1">
                        <a:solidFill>
                          <a:prstClr val="black"/>
                        </a:solidFill>
                        <a:latin typeface="Cambria Math" panose="02040503050406030204" pitchFamily="18" charset="0"/>
                        <a:ea typeface="Dotum" panose="020B0600000101010101" pitchFamily="34" charset="-127"/>
                      </a:rPr>
                      <m:t>      </m:t>
                    </m:r>
                    <m:r>
                      <a:rPr lang="nl-NL" sz="380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a:rPr lang="en-US" sz="3800">
                                    <a:solidFill>
                                      <a:prstClr val="black"/>
                                    </a:solidFill>
                                    <a:latin typeface="Cambria Math" panose="02040503050406030204" pitchFamily="18" charset="0"/>
                                    <a:ea typeface="Dotum" panose="020B0600000101010101" pitchFamily="34" charset="-127"/>
                                  </a:rPr>
                                  <m:t>8</m:t>
                                </m:r>
                                <m:r>
                                  <m:rPr>
                                    <m:sty m:val="p"/>
                                  </m:rPr>
                                  <a:rPr lang="en-US" sz="3800">
                                    <a:solidFill>
                                      <a:prstClr val="black"/>
                                    </a:solidFill>
                                    <a:latin typeface="Cambria Math" panose="02040503050406030204" pitchFamily="18" charset="0"/>
                                    <a:ea typeface="Dotum" panose="020B0600000101010101" pitchFamily="34" charset="-127"/>
                                  </a:rPr>
                                  <m:t>x</m:t>
                                </m:r>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r>
                                  <a:rPr lang="en-US" sz="3800">
                                    <a:solidFill>
                                      <a:prstClr val="black"/>
                                    </a:solidFill>
                                    <a:latin typeface="Cambria Math" panose="02040503050406030204" pitchFamily="18" charset="0"/>
                                    <a:ea typeface="Dotum" panose="020B0600000101010101" pitchFamily="34" charset="-127"/>
                                  </a:rPr>
                                  <m:t>           </m:t>
                                </m:r>
                              </m:e>
                              <m:e/>
                              <m:e>
                                <m: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m:rPr>
                                    <m:sty m:val="p"/>
                                  </m:rP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k</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e>
                            </m:eqArr>
                          </m:e>
                        </m:d>
                      </m:e>
                    </m:d>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ℤ</m:t>
                    </m:r>
                    <m:r>
                      <a:rPr lang="en-US" sz="3800">
                        <a:solidFill>
                          <a:prstClr val="black"/>
                        </a:solidFill>
                        <a:latin typeface="Cambria Math" panose="02040503050406030204" pitchFamily="18" charset="0"/>
                        <a:ea typeface="Dotum" panose="020B0600000101010101" pitchFamily="34" charset="-127"/>
                      </a:rPr>
                      <m:t>)</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102121" y="1905000"/>
                <a:ext cx="14741922" cy="2880212"/>
              </a:xfrm>
              <a:prstGeom prst="rect">
                <a:avLst/>
              </a:prstGeom>
              <a:blipFill>
                <a:blip r:embed="rId6"/>
                <a:stretch>
                  <a:fillRect/>
                </a:stretch>
              </a:blipFill>
            </p:spPr>
            <p:txBody>
              <a:bodyPr/>
              <a:lstStyle/>
              <a:p>
                <a:r>
                  <a:rPr lang="en-US">
                    <a:noFill/>
                  </a:rPr>
                  <a:t> </a:t>
                </a:r>
              </a:p>
            </p:txBody>
          </p:sp>
        </mc:Fallback>
      </mc:AlternateContent>
      <p:pic>
        <p:nvPicPr>
          <p:cNvPr id="13" name="Picture 12"/>
          <p:cNvPicPr>
            <a:picLocks noChangeAspect="1"/>
          </p:cNvPicPr>
          <p:nvPr/>
        </p:nvPicPr>
        <p:blipFill>
          <a:blip r:embed="rId7"/>
          <a:stretch>
            <a:fillRect/>
          </a:stretch>
        </p:blipFill>
        <p:spPr>
          <a:xfrm>
            <a:off x="4191000" y="3560336"/>
            <a:ext cx="590557" cy="506192"/>
          </a:xfrm>
          <a:prstGeom prst="rect">
            <a:avLst/>
          </a:prstGeom>
        </p:spPr>
      </p:pic>
      <p:pic>
        <p:nvPicPr>
          <p:cNvPr id="15" name="Picture 14"/>
          <p:cNvPicPr>
            <a:picLocks noChangeAspect="1"/>
          </p:cNvPicPr>
          <p:nvPr/>
        </p:nvPicPr>
        <p:blipFill>
          <a:blip r:embed="rId7"/>
          <a:stretch>
            <a:fillRect/>
          </a:stretch>
        </p:blipFill>
        <p:spPr>
          <a:xfrm>
            <a:off x="3124200" y="6246154"/>
            <a:ext cx="590557" cy="506192"/>
          </a:xfrm>
          <a:prstGeom prst="rect">
            <a:avLst/>
          </a:prstGeom>
        </p:spPr>
      </p:pic>
      <p:pic>
        <p:nvPicPr>
          <p:cNvPr id="16" name="Picture 15"/>
          <p:cNvPicPr>
            <a:picLocks noChangeAspect="1"/>
          </p:cNvPicPr>
          <p:nvPr/>
        </p:nvPicPr>
        <p:blipFill>
          <a:blip r:embed="rId7"/>
          <a:stretch>
            <a:fillRect/>
          </a:stretch>
        </p:blipFill>
        <p:spPr>
          <a:xfrm>
            <a:off x="11430000" y="3516779"/>
            <a:ext cx="590557" cy="506192"/>
          </a:xfrm>
          <a:prstGeom prst="rect">
            <a:avLst/>
          </a:prstGeom>
        </p:spPr>
      </p:pic>
    </p:spTree>
    <p:extLst>
      <p:ext uri="{BB962C8B-B14F-4D97-AF65-F5344CB8AC3E}">
        <p14:creationId xmlns:p14="http://schemas.microsoft.com/office/powerpoint/2010/main" val="195220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8" dur="500"/>
                                        <p:tgtEl>
                                          <p:spTgt spid="6">
                                            <p:txEl>
                                              <p:pRg st="1" end="1"/>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1"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685800" y="-2552700"/>
            <a:ext cx="19461855" cy="7890897"/>
          </a:xfrm>
          <a:custGeom>
            <a:avLst/>
            <a:gdLst/>
            <a:ahLst/>
            <a:cxnLst/>
            <a:rect l="l" t="t" r="r" b="b"/>
            <a:pathLst>
              <a:path w="19461855" h="7890897">
                <a:moveTo>
                  <a:pt x="0" y="0"/>
                </a:moveTo>
                <a:lnTo>
                  <a:pt x="19461855" y="0"/>
                </a:lnTo>
                <a:lnTo>
                  <a:pt x="19461855" y="7890897"/>
                </a:lnTo>
                <a:lnTo>
                  <a:pt x="0" y="7890897"/>
                </a:lnTo>
                <a:lnTo>
                  <a:pt x="0" y="0"/>
                </a:lnTo>
                <a:close/>
              </a:path>
            </a:pathLst>
          </a:custGeom>
          <a:blipFill>
            <a:blip r:embed="rId2">
              <a:alphaModFix amt="42000"/>
              <a:extLst>
                <a:ext uri="{96DAC541-7B7A-43D3-8B79-37D633B846F1}">
                  <asvg:svgBlip xmlns:asvg="http://schemas.microsoft.com/office/drawing/2016/SVG/main" xmlns="" r:embed="rId3"/>
                </a:ext>
              </a:extLst>
            </a:blip>
            <a:stretch>
              <a:fillRect/>
            </a:stretch>
          </a:blipFill>
        </p:spPr>
      </p:sp>
      <p:pic>
        <p:nvPicPr>
          <p:cNvPr id="13" name="Picture 2"/>
          <p:cNvPicPr>
            <a:picLocks noChangeAspect="1"/>
          </p:cNvPicPr>
          <p:nvPr/>
        </p:nvPicPr>
        <p:blipFill>
          <a:blip r:embed="rId4"/>
          <a:srcRect/>
          <a:stretch>
            <a:fillRect/>
          </a:stretch>
        </p:blipFill>
        <p:spPr>
          <a:xfrm rot="1544636">
            <a:off x="16129989" y="8239052"/>
            <a:ext cx="1422121" cy="1616047"/>
          </a:xfrm>
          <a:prstGeom prst="rect">
            <a:avLst/>
          </a:prstGeom>
        </p:spPr>
      </p:pic>
      <p:grpSp>
        <p:nvGrpSpPr>
          <p:cNvPr id="14" name="Group 13"/>
          <p:cNvGrpSpPr/>
          <p:nvPr/>
        </p:nvGrpSpPr>
        <p:grpSpPr>
          <a:xfrm>
            <a:off x="5257799" y="114300"/>
            <a:ext cx="7848602" cy="3332248"/>
            <a:chOff x="4255411" y="2763753"/>
            <a:chExt cx="7848602" cy="3332248"/>
          </a:xfrm>
        </p:grpSpPr>
        <p:grpSp>
          <p:nvGrpSpPr>
            <p:cNvPr id="15" name="Group 5"/>
            <p:cNvGrpSpPr/>
            <p:nvPr/>
          </p:nvGrpSpPr>
          <p:grpSpPr>
            <a:xfrm>
              <a:off x="4255411" y="2865239"/>
              <a:ext cx="7848602" cy="3230762"/>
              <a:chOff x="-287772" y="-38100"/>
              <a:chExt cx="2701055" cy="850900"/>
            </a:xfrm>
          </p:grpSpPr>
          <p:sp>
            <p:nvSpPr>
              <p:cNvPr id="17" name="Freeform 6"/>
              <p:cNvSpPr/>
              <p:nvPr/>
            </p:nvSpPr>
            <p:spPr>
              <a:xfrm>
                <a:off x="-287772" y="-6242"/>
                <a:ext cx="2701055" cy="397804"/>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18"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Rectangle 15"/>
            <p:cNvSpPr/>
            <p:nvPr/>
          </p:nvSpPr>
          <p:spPr>
            <a:xfrm>
              <a:off x="4827338" y="2763753"/>
              <a:ext cx="6885218" cy="1493614"/>
            </a:xfrm>
            <a:prstGeom prst="rect">
              <a:avLst/>
            </a:prstGeom>
          </p:spPr>
          <p:txBody>
            <a:bodyPr wrap="none">
              <a:spAutoFit/>
            </a:bodyPr>
            <a:lstStyle/>
            <a:p>
              <a:pPr lvl="0" algn="ctr">
                <a:lnSpc>
                  <a:spcPts val="12880"/>
                </a:lnSpc>
              </a:pPr>
              <a:r>
                <a:rPr lang="en-US" sz="5500" b="1">
                  <a:solidFill>
                    <a:schemeClr val="bg1"/>
                  </a:solidFill>
                  <a:latin typeface="Arial" panose="020B0604020202020204" pitchFamily="34" charset="0"/>
                  <a:cs typeface="Arial" panose="020B0604020202020204" pitchFamily="34" charset="0"/>
                </a:rPr>
                <a:t>NỘI DUNG BÀI HỌC</a:t>
              </a:r>
            </a:p>
          </p:txBody>
        </p:sp>
      </p:grpSp>
      <p:sp>
        <p:nvSpPr>
          <p:cNvPr id="19" name="Rectangle 18"/>
          <p:cNvSpPr/>
          <p:nvPr/>
        </p:nvSpPr>
        <p:spPr>
          <a:xfrm>
            <a:off x="1447800" y="2095500"/>
            <a:ext cx="10113666" cy="901593"/>
          </a:xfrm>
          <a:prstGeom prst="rect">
            <a:avLst/>
          </a:prstGeom>
        </p:spPr>
        <p:txBody>
          <a:bodyPr wrap="none">
            <a:spAutoFit/>
          </a:bodyPr>
          <a:lstStyle/>
          <a:p>
            <a:pPr algn="just">
              <a:lnSpc>
                <a:spcPct val="150000"/>
              </a:lnSpc>
              <a:spcAft>
                <a:spcPts val="0"/>
              </a:spcAft>
            </a:pPr>
            <a:r>
              <a:rPr lang="en-US" sz="4000" b="1" smtClean="0">
                <a:latin typeface="Arial" panose="020B0604020202020204" pitchFamily="34" charset="0"/>
                <a:ea typeface="Calibri" panose="020F0502020204030204" pitchFamily="34" charset="0"/>
                <a:cs typeface="Arial" panose="020B0604020202020204" pitchFamily="34" charset="0"/>
              </a:rPr>
              <a:t>1. </a:t>
            </a:r>
            <a:r>
              <a:rPr lang="vi-VN" sz="4000" b="1" smtClean="0">
                <a:ea typeface="Calibri" panose="020F0502020204030204" pitchFamily="34" charset="0"/>
                <a:cs typeface="Arial" panose="020B0604020202020204" pitchFamily="34" charset="0"/>
              </a:rPr>
              <a:t>Khái </a:t>
            </a:r>
            <a:r>
              <a:rPr lang="vi-VN" sz="4000" b="1">
                <a:ea typeface="Calibri" panose="020F0502020204030204" pitchFamily="34" charset="0"/>
                <a:cs typeface="Arial" panose="020B0604020202020204" pitchFamily="34" charset="0"/>
              </a:rPr>
              <a:t>niệm phương trình tương đương</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5"/>
          <a:stretch>
            <a:fillRect/>
          </a:stretch>
        </p:blipFill>
        <p:spPr>
          <a:xfrm>
            <a:off x="14173200" y="3222776"/>
            <a:ext cx="2905648" cy="2546617"/>
          </a:xfrm>
          <a:prstGeom prst="rect">
            <a:avLst/>
          </a:prstGeom>
        </p:spPr>
      </p:pic>
      <mc:AlternateContent xmlns:mc="http://schemas.openxmlformats.org/markup-compatibility/2006" xmlns:a14="http://schemas.microsoft.com/office/drawing/2010/main">
        <mc:Choice Requires="a14">
          <p:sp>
            <p:nvSpPr>
              <p:cNvPr id="22" name="Rectangle 21"/>
              <p:cNvSpPr/>
              <p:nvPr/>
            </p:nvSpPr>
            <p:spPr>
              <a:xfrm>
                <a:off x="1447800" y="3264078"/>
                <a:ext cx="6418360" cy="901593"/>
              </a:xfrm>
              <a:prstGeom prst="rect">
                <a:avLst/>
              </a:prstGeom>
            </p:spPr>
            <p:txBody>
              <a:bodyPr wrap="none">
                <a:spAutoFit/>
              </a:bodyPr>
              <a:lstStyle/>
              <a:p>
                <a:pPr algn="just">
                  <a:lnSpc>
                    <a:spcPct val="150000"/>
                  </a:lnSpc>
                  <a:spcAft>
                    <a:spcPts val="0"/>
                  </a:spcAft>
                </a:pPr>
                <a:r>
                  <a:rPr lang="en-US" sz="4000" b="1" smtClean="0">
                    <a:latin typeface="Arial" panose="020B0604020202020204" pitchFamily="34" charset="0"/>
                    <a:ea typeface="Calibri" panose="020F0502020204030204" pitchFamily="34" charset="0"/>
                    <a:cs typeface="Arial" panose="020B0604020202020204" pitchFamily="34" charset="0"/>
                  </a:rPr>
                  <a:t>2. </a:t>
                </a:r>
                <a:r>
                  <a:rPr lang="vi-VN" sz="4000" b="1" smtClean="0">
                    <a:ea typeface="Calibri" panose="020F0502020204030204" pitchFamily="34" charset="0"/>
                    <a:cs typeface="Arial" panose="020B0604020202020204" pitchFamily="34" charset="0"/>
                  </a:rPr>
                  <a:t>Phương </a:t>
                </a:r>
                <a:r>
                  <a:rPr lang="vi-VN" sz="4000" b="1">
                    <a:ea typeface="Calibri" panose="020F0502020204030204" pitchFamily="34" charset="0"/>
                    <a:cs typeface="Arial" panose="020B0604020202020204" pitchFamily="34" charset="0"/>
                  </a:rPr>
                  <a:t>trình </a:t>
                </a:r>
                <a14:m>
                  <m:oMath xmlns:m="http://schemas.openxmlformats.org/officeDocument/2006/math">
                    <m:r>
                      <a:rPr lang="en-US" sz="4000" b="1" i="1">
                        <a:latin typeface="Cambria Math" panose="02040503050406030204" pitchFamily="18" charset="0"/>
                        <a:ea typeface="Calibri" panose="020F0502020204030204" pitchFamily="34" charset="0"/>
                        <a:cs typeface="Arial" panose="020B0604020202020204" pitchFamily="34" charset="0"/>
                      </a:rPr>
                      <m:t>𝒔𝒊𝒏</m:t>
                    </m:r>
                    <m:r>
                      <a:rPr lang="vi-VN" sz="4000" b="1" i="1" smtClean="0">
                        <a:latin typeface="Cambria Math" panose="02040503050406030204" pitchFamily="18" charset="0"/>
                        <a:ea typeface="Calibri" panose="020F0502020204030204" pitchFamily="34" charset="0"/>
                        <a:cs typeface="Arial" panose="020B0604020202020204" pitchFamily="34" charset="0"/>
                      </a:rPr>
                      <m:t>𝒙</m:t>
                    </m:r>
                    <m:r>
                      <a:rPr lang="vi-VN" sz="4000" b="1" i="1" smtClean="0">
                        <a:latin typeface="Cambria Math" panose="02040503050406030204" pitchFamily="18" charset="0"/>
                        <a:ea typeface="Calibri" panose="020F0502020204030204" pitchFamily="34" charset="0"/>
                        <a:cs typeface="Arial" panose="020B0604020202020204" pitchFamily="34" charset="0"/>
                      </a:rPr>
                      <m:t>=</m:t>
                    </m:r>
                    <m:r>
                      <a:rPr lang="vi-VN" sz="4000" b="1" i="1" smtClean="0">
                        <a:latin typeface="Cambria Math" panose="02040503050406030204" pitchFamily="18" charset="0"/>
                        <a:ea typeface="Calibri" panose="020F0502020204030204" pitchFamily="34" charset="0"/>
                        <a:cs typeface="Arial" panose="020B0604020202020204" pitchFamily="34" charset="0"/>
                      </a:rPr>
                      <m:t>𝒎</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1447800" y="3264078"/>
                <a:ext cx="6418360" cy="901593"/>
              </a:xfrm>
              <a:prstGeom prst="rect">
                <a:avLst/>
              </a:prstGeom>
              <a:blipFill>
                <a:blip r:embed="rId6"/>
                <a:stretch>
                  <a:fillRect l="-3422"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1447800" y="4496085"/>
                <a:ext cx="6564233" cy="901593"/>
              </a:xfrm>
              <a:prstGeom prst="rect">
                <a:avLst/>
              </a:prstGeom>
            </p:spPr>
            <p:txBody>
              <a:bodyPr wrap="none">
                <a:spAutoFit/>
              </a:bodyPr>
              <a:lstStyle/>
              <a:p>
                <a:pPr algn="just">
                  <a:lnSpc>
                    <a:spcPct val="150000"/>
                  </a:lnSpc>
                  <a:spcAft>
                    <a:spcPts val="0"/>
                  </a:spcAft>
                </a:pPr>
                <a:r>
                  <a:rPr lang="en-US" sz="4000" b="1" smtClean="0">
                    <a:latin typeface="Arial" panose="020B0604020202020204" pitchFamily="34" charset="0"/>
                    <a:ea typeface="Calibri" panose="020F0502020204030204" pitchFamily="34" charset="0"/>
                    <a:cs typeface="Arial" panose="020B0604020202020204" pitchFamily="34" charset="0"/>
                  </a:rPr>
                  <a:t>3. </a:t>
                </a:r>
                <a:r>
                  <a:rPr lang="vi-VN" sz="4000" b="1" smtClean="0">
                    <a:ea typeface="Calibri" panose="020F0502020204030204" pitchFamily="34" charset="0"/>
                    <a:cs typeface="Arial" panose="020B0604020202020204" pitchFamily="34" charset="0"/>
                  </a:rPr>
                  <a:t>Phương </a:t>
                </a:r>
                <a:r>
                  <a:rPr lang="vi-VN" sz="4000" b="1">
                    <a:ea typeface="Calibri" panose="020F0502020204030204" pitchFamily="34" charset="0"/>
                    <a:cs typeface="Arial" panose="020B0604020202020204" pitchFamily="34" charset="0"/>
                  </a:rPr>
                  <a:t>trình </a:t>
                </a:r>
                <a14:m>
                  <m:oMath xmlns:m="http://schemas.openxmlformats.org/officeDocument/2006/math">
                    <m:r>
                      <a:rPr lang="en-US" sz="4000" b="1" i="1" smtClean="0">
                        <a:latin typeface="Cambria Math" panose="02040503050406030204" pitchFamily="18" charset="0"/>
                        <a:ea typeface="Calibri" panose="020F0502020204030204" pitchFamily="34" charset="0"/>
                        <a:cs typeface="Arial" panose="020B0604020202020204" pitchFamily="34" charset="0"/>
                      </a:rPr>
                      <m:t>𝒄𝒐𝒔</m:t>
                    </m:r>
                    <m:r>
                      <a:rPr lang="en-US" sz="4000" b="1" i="1" smtClean="0">
                        <a:latin typeface="Cambria Math" panose="02040503050406030204" pitchFamily="18" charset="0"/>
                        <a:ea typeface="Calibri" panose="020F0502020204030204" pitchFamily="34" charset="0"/>
                        <a:cs typeface="Arial" panose="020B0604020202020204" pitchFamily="34" charset="0"/>
                      </a:rPr>
                      <m:t> </m:t>
                    </m:r>
                    <m:r>
                      <a:rPr lang="vi-VN" sz="4000" b="1" i="1" smtClean="0">
                        <a:latin typeface="Cambria Math" panose="02040503050406030204" pitchFamily="18" charset="0"/>
                        <a:ea typeface="Calibri" panose="020F0502020204030204" pitchFamily="34" charset="0"/>
                        <a:cs typeface="Arial" panose="020B0604020202020204" pitchFamily="34" charset="0"/>
                      </a:rPr>
                      <m:t>𝒙</m:t>
                    </m:r>
                    <m:r>
                      <a:rPr lang="vi-VN" sz="4000" b="1" i="1" smtClean="0">
                        <a:latin typeface="Cambria Math" panose="02040503050406030204" pitchFamily="18" charset="0"/>
                        <a:ea typeface="Calibri" panose="020F0502020204030204" pitchFamily="34" charset="0"/>
                        <a:cs typeface="Arial" panose="020B0604020202020204" pitchFamily="34" charset="0"/>
                      </a:rPr>
                      <m:t>=</m:t>
                    </m:r>
                    <m:r>
                      <a:rPr lang="vi-VN" sz="4000" b="1" i="1" smtClean="0">
                        <a:latin typeface="Cambria Math" panose="02040503050406030204" pitchFamily="18" charset="0"/>
                        <a:ea typeface="Calibri" panose="020F0502020204030204" pitchFamily="34" charset="0"/>
                        <a:cs typeface="Arial" panose="020B0604020202020204" pitchFamily="34" charset="0"/>
                      </a:rPr>
                      <m:t>𝒎</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1447800" y="4496085"/>
                <a:ext cx="6564233" cy="901593"/>
              </a:xfrm>
              <a:prstGeom prst="rect">
                <a:avLst/>
              </a:prstGeom>
              <a:blipFill>
                <a:blip r:embed="rId7"/>
                <a:stretch>
                  <a:fillRect l="-3346" b="-292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1447800" y="5664663"/>
                <a:ext cx="6615529" cy="901593"/>
              </a:xfrm>
              <a:prstGeom prst="rect">
                <a:avLst/>
              </a:prstGeom>
            </p:spPr>
            <p:txBody>
              <a:bodyPr wrap="none">
                <a:spAutoFit/>
              </a:bodyPr>
              <a:lstStyle/>
              <a:p>
                <a:pPr algn="just">
                  <a:lnSpc>
                    <a:spcPct val="150000"/>
                  </a:lnSpc>
                  <a:spcAft>
                    <a:spcPts val="0"/>
                  </a:spcAft>
                </a:pPr>
                <a:r>
                  <a:rPr lang="en-US" sz="4000" b="1" smtClean="0">
                    <a:latin typeface="Arial" panose="020B0604020202020204" pitchFamily="34" charset="0"/>
                    <a:ea typeface="Calibri" panose="020F0502020204030204" pitchFamily="34" charset="0"/>
                    <a:cs typeface="Arial" panose="020B0604020202020204" pitchFamily="34" charset="0"/>
                  </a:rPr>
                  <a:t>4. </a:t>
                </a:r>
                <a:r>
                  <a:rPr lang="vi-VN" sz="4000" b="1" smtClean="0">
                    <a:ea typeface="Calibri" panose="020F0502020204030204" pitchFamily="34" charset="0"/>
                    <a:cs typeface="Arial" panose="020B0604020202020204" pitchFamily="34" charset="0"/>
                  </a:rPr>
                  <a:t>Phương </a:t>
                </a:r>
                <a:r>
                  <a:rPr lang="vi-VN" sz="4000" b="1">
                    <a:ea typeface="Calibri" panose="020F0502020204030204" pitchFamily="34" charset="0"/>
                    <a:cs typeface="Arial" panose="020B0604020202020204" pitchFamily="34" charset="0"/>
                  </a:rPr>
                  <a:t>trình </a:t>
                </a:r>
                <a14:m>
                  <m:oMath xmlns:m="http://schemas.openxmlformats.org/officeDocument/2006/math">
                    <m:r>
                      <a:rPr lang="en-US" sz="4000" b="1" i="1" smtClean="0">
                        <a:latin typeface="Cambria Math" panose="02040503050406030204" pitchFamily="18" charset="0"/>
                        <a:ea typeface="Calibri" panose="020F0502020204030204" pitchFamily="34" charset="0"/>
                        <a:cs typeface="Arial" panose="020B0604020202020204" pitchFamily="34" charset="0"/>
                      </a:rPr>
                      <m:t>𝒕𝒂𝒏</m:t>
                    </m:r>
                    <m:r>
                      <a:rPr lang="en-US" sz="4000" b="1" i="1" smtClean="0">
                        <a:latin typeface="Cambria Math" panose="02040503050406030204" pitchFamily="18" charset="0"/>
                        <a:ea typeface="Calibri" panose="020F0502020204030204" pitchFamily="34" charset="0"/>
                        <a:cs typeface="Arial" panose="020B0604020202020204" pitchFamily="34" charset="0"/>
                      </a:rPr>
                      <m:t> </m:t>
                    </m:r>
                    <m:r>
                      <a:rPr lang="vi-VN" sz="4000" b="1" i="1" smtClean="0">
                        <a:latin typeface="Cambria Math" panose="02040503050406030204" pitchFamily="18" charset="0"/>
                        <a:ea typeface="Calibri" panose="020F0502020204030204" pitchFamily="34" charset="0"/>
                        <a:cs typeface="Arial" panose="020B0604020202020204" pitchFamily="34" charset="0"/>
                      </a:rPr>
                      <m:t>𝒙</m:t>
                    </m:r>
                    <m:r>
                      <a:rPr lang="vi-VN" sz="4000" b="1" i="1" smtClean="0">
                        <a:latin typeface="Cambria Math" panose="02040503050406030204" pitchFamily="18" charset="0"/>
                        <a:ea typeface="Calibri" panose="020F0502020204030204" pitchFamily="34" charset="0"/>
                        <a:cs typeface="Arial" panose="020B0604020202020204" pitchFamily="34" charset="0"/>
                      </a:rPr>
                      <m:t>=</m:t>
                    </m:r>
                    <m:r>
                      <a:rPr lang="vi-VN" sz="4000" b="1" i="1" smtClean="0">
                        <a:latin typeface="Cambria Math" panose="02040503050406030204" pitchFamily="18" charset="0"/>
                        <a:ea typeface="Calibri" panose="020F0502020204030204" pitchFamily="34" charset="0"/>
                        <a:cs typeface="Arial" panose="020B0604020202020204" pitchFamily="34" charset="0"/>
                      </a:rPr>
                      <m:t>𝒎</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1447800" y="5664663"/>
                <a:ext cx="6615529" cy="901593"/>
              </a:xfrm>
              <a:prstGeom prst="rect">
                <a:avLst/>
              </a:prstGeom>
              <a:blipFill>
                <a:blip r:embed="rId8"/>
                <a:stretch>
                  <a:fillRect l="-3318"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1448927" y="6939135"/>
                <a:ext cx="6615529" cy="901593"/>
              </a:xfrm>
              <a:prstGeom prst="rect">
                <a:avLst/>
              </a:prstGeom>
            </p:spPr>
            <p:txBody>
              <a:bodyPr wrap="none">
                <a:spAutoFit/>
              </a:bodyPr>
              <a:lstStyle/>
              <a:p>
                <a:pPr algn="just">
                  <a:lnSpc>
                    <a:spcPct val="150000"/>
                  </a:lnSpc>
                  <a:spcAft>
                    <a:spcPts val="0"/>
                  </a:spcAft>
                </a:pPr>
                <a:r>
                  <a:rPr lang="en-US" sz="4000" b="1" smtClean="0">
                    <a:latin typeface="Arial" panose="020B0604020202020204" pitchFamily="34" charset="0"/>
                    <a:ea typeface="Calibri" panose="020F0502020204030204" pitchFamily="34" charset="0"/>
                    <a:cs typeface="Arial" panose="020B0604020202020204" pitchFamily="34" charset="0"/>
                  </a:rPr>
                  <a:t>5. </a:t>
                </a:r>
                <a:r>
                  <a:rPr lang="vi-VN" sz="4000" b="1" smtClean="0">
                    <a:ea typeface="Calibri" panose="020F0502020204030204" pitchFamily="34" charset="0"/>
                    <a:cs typeface="Arial" panose="020B0604020202020204" pitchFamily="34" charset="0"/>
                  </a:rPr>
                  <a:t>Phương </a:t>
                </a:r>
                <a:r>
                  <a:rPr lang="vi-VN" sz="4000" b="1">
                    <a:ea typeface="Calibri" panose="020F0502020204030204" pitchFamily="34" charset="0"/>
                    <a:cs typeface="Arial" panose="020B0604020202020204" pitchFamily="34" charset="0"/>
                  </a:rPr>
                  <a:t>trình </a:t>
                </a:r>
                <a14:m>
                  <m:oMath xmlns:m="http://schemas.openxmlformats.org/officeDocument/2006/math">
                    <m:r>
                      <a:rPr lang="en-US" sz="4000" b="1" i="1" smtClean="0">
                        <a:latin typeface="Cambria Math" panose="02040503050406030204" pitchFamily="18" charset="0"/>
                        <a:ea typeface="Calibri" panose="020F0502020204030204" pitchFamily="34" charset="0"/>
                        <a:cs typeface="Arial" panose="020B0604020202020204" pitchFamily="34" charset="0"/>
                      </a:rPr>
                      <m:t>𝒕𝒂𝒏</m:t>
                    </m:r>
                    <m:r>
                      <a:rPr lang="en-US" sz="4000" b="1" i="1" smtClean="0">
                        <a:latin typeface="Cambria Math" panose="02040503050406030204" pitchFamily="18" charset="0"/>
                        <a:ea typeface="Calibri" panose="020F0502020204030204" pitchFamily="34" charset="0"/>
                        <a:cs typeface="Arial" panose="020B0604020202020204" pitchFamily="34" charset="0"/>
                      </a:rPr>
                      <m:t> </m:t>
                    </m:r>
                    <m:r>
                      <a:rPr lang="vi-VN" sz="4000" b="1" i="1" smtClean="0">
                        <a:latin typeface="Cambria Math" panose="02040503050406030204" pitchFamily="18" charset="0"/>
                        <a:ea typeface="Calibri" panose="020F0502020204030204" pitchFamily="34" charset="0"/>
                        <a:cs typeface="Arial" panose="020B0604020202020204" pitchFamily="34" charset="0"/>
                      </a:rPr>
                      <m:t>𝒙</m:t>
                    </m:r>
                    <m:r>
                      <a:rPr lang="vi-VN" sz="4000" b="1" i="1" smtClean="0">
                        <a:latin typeface="Cambria Math" panose="02040503050406030204" pitchFamily="18" charset="0"/>
                        <a:ea typeface="Calibri" panose="020F0502020204030204" pitchFamily="34" charset="0"/>
                        <a:cs typeface="Arial" panose="020B0604020202020204" pitchFamily="34" charset="0"/>
                      </a:rPr>
                      <m:t>=</m:t>
                    </m:r>
                    <m:r>
                      <a:rPr lang="vi-VN" sz="4000" b="1" i="1" smtClean="0">
                        <a:latin typeface="Cambria Math" panose="02040503050406030204" pitchFamily="18" charset="0"/>
                        <a:ea typeface="Calibri" panose="020F0502020204030204" pitchFamily="34" charset="0"/>
                        <a:cs typeface="Arial" panose="020B0604020202020204" pitchFamily="34" charset="0"/>
                      </a:rPr>
                      <m:t>𝒎</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448927" y="6939135"/>
                <a:ext cx="6615529" cy="901593"/>
              </a:xfrm>
              <a:prstGeom prst="rect">
                <a:avLst/>
              </a:prstGeom>
              <a:blipFill>
                <a:blip r:embed="rId9"/>
                <a:stretch>
                  <a:fillRect l="-3318" b="-28378"/>
                </a:stretch>
              </a:blipFill>
            </p:spPr>
            <p:txBody>
              <a:bodyPr/>
              <a:lstStyle/>
              <a:p>
                <a:r>
                  <a:rPr lang="en-US">
                    <a:noFill/>
                  </a:rPr>
                  <a:t> </a:t>
                </a:r>
              </a:p>
            </p:txBody>
          </p:sp>
        </mc:Fallback>
      </mc:AlternateContent>
      <p:sp>
        <p:nvSpPr>
          <p:cNvPr id="26" name="Rectangle 25"/>
          <p:cNvSpPr/>
          <p:nvPr/>
        </p:nvSpPr>
        <p:spPr>
          <a:xfrm>
            <a:off x="1447800" y="8144755"/>
            <a:ext cx="12725400" cy="1938992"/>
          </a:xfrm>
          <a:prstGeom prst="rect">
            <a:avLst/>
          </a:prstGeom>
        </p:spPr>
        <p:txBody>
          <a:bodyPr wrap="square">
            <a:spAutoFit/>
          </a:bodyPr>
          <a:lstStyle/>
          <a:p>
            <a:pPr algn="just">
              <a:lnSpc>
                <a:spcPct val="150000"/>
              </a:lnSpc>
              <a:spcAft>
                <a:spcPts val="0"/>
              </a:spcAft>
            </a:pPr>
            <a:r>
              <a:rPr lang="en-US" sz="4000" b="1" smtClean="0">
                <a:latin typeface="Arial" panose="020B0604020202020204" pitchFamily="34" charset="0"/>
                <a:ea typeface="Calibri" panose="020F0502020204030204" pitchFamily="34" charset="0"/>
                <a:cs typeface="Arial" panose="020B0604020202020204" pitchFamily="34" charset="0"/>
              </a:rPr>
              <a:t>6. </a:t>
            </a:r>
            <a:r>
              <a:rPr lang="vi-VN" sz="4000" b="1">
                <a:ea typeface="Calibri" panose="020F0502020204030204" pitchFamily="34" charset="0"/>
                <a:cs typeface="Arial" panose="020B0604020202020204" pitchFamily="34" charset="0"/>
              </a:rPr>
              <a:t>Sử dụng máy tính cầm tay tìm một góc khi biết giá trị lượng giác của nó.</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453189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3000"/>
                            </p:stCondLst>
                            <p:childTnLst>
                              <p:par>
                                <p:cTn id="29" presetID="14" presetClass="entr" presetSubtype="1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randombar(horizont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P spid="24" grpId="0"/>
      <p:bldP spid="25"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55970" y="393821"/>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7922571">
            <a:off x="-1528753" y="7702854"/>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6">
              <a:extLst>
                <a:ext uri="{96DAC541-7B7A-43D3-8B79-37D633B846F1}">
                  <asvg:svgBlip xmlns:asvg="http://schemas.microsoft.com/office/drawing/2016/SVG/main" xmlns="" r:embed="rId11"/>
                </a:ext>
              </a:extLst>
            </a:blip>
            <a:stretch>
              <a:fillRect/>
            </a:stretch>
          </a:blipFill>
        </p:spPr>
      </p:sp>
      <p:pic>
        <p:nvPicPr>
          <p:cNvPr id="28" name="Picture 27"/>
          <p:cNvPicPr>
            <a:picLocks noChangeAspect="1"/>
          </p:cNvPicPr>
          <p:nvPr/>
        </p:nvPicPr>
        <p:blipFill>
          <a:blip r:embed="rId12"/>
          <a:stretch>
            <a:fillRect/>
          </a:stretch>
        </p:blipFill>
        <p:spPr>
          <a:xfrm>
            <a:off x="15233315" y="8755951"/>
            <a:ext cx="3462828" cy="1859441"/>
          </a:xfrm>
          <a:prstGeom prst="rect">
            <a:avLst/>
          </a:prstGeom>
        </p:spPr>
      </p:pic>
      <p:grpSp>
        <p:nvGrpSpPr>
          <p:cNvPr id="31" name="Group 30"/>
          <p:cNvGrpSpPr/>
          <p:nvPr/>
        </p:nvGrpSpPr>
        <p:grpSpPr>
          <a:xfrm>
            <a:off x="1803451" y="2095500"/>
            <a:ext cx="14655749" cy="10144833"/>
            <a:chOff x="2308980" y="2327727"/>
            <a:chExt cx="14655749" cy="10144833"/>
          </a:xfrm>
        </p:grpSpPr>
        <p:grpSp>
          <p:nvGrpSpPr>
            <p:cNvPr id="27" name="Group 26"/>
            <p:cNvGrpSpPr/>
            <p:nvPr/>
          </p:nvGrpSpPr>
          <p:grpSpPr>
            <a:xfrm>
              <a:off x="2308980" y="2663413"/>
              <a:ext cx="14655749" cy="9809147"/>
              <a:chOff x="2308980" y="2663413"/>
              <a:chExt cx="13670039" cy="3507296"/>
            </a:xfrm>
          </p:grpSpPr>
          <p:grpSp>
            <p:nvGrpSpPr>
              <p:cNvPr id="6" name="Group 6"/>
              <p:cNvGrpSpPr/>
              <p:nvPr/>
            </p:nvGrpSpPr>
            <p:grpSpPr>
              <a:xfrm>
                <a:off x="2743687" y="2877032"/>
                <a:ext cx="13235332" cy="3293677"/>
                <a:chOff x="0" y="-38100"/>
                <a:chExt cx="2602724" cy="647700"/>
              </a:xfrm>
            </p:grpSpPr>
            <p:sp>
              <p:nvSpPr>
                <p:cNvPr id="7" name="Freeform 7"/>
                <p:cNvSpPr/>
                <p:nvPr/>
              </p:nvSpPr>
              <p:spPr>
                <a:xfrm>
                  <a:off x="0" y="-28956"/>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663413"/>
                <a:ext cx="13235332" cy="1771044"/>
                <a:chOff x="0" y="0"/>
                <a:chExt cx="2602724" cy="348275"/>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Freeform 12"/>
            <p:cNvSpPr/>
            <p:nvPr/>
          </p:nvSpPr>
          <p:spPr>
            <a:xfrm flipH="1">
              <a:off x="3328942" y="2327727"/>
              <a:ext cx="1071204" cy="814730"/>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asvg="http://schemas.microsoft.com/office/drawing/2016/SVG/main" xmlns="" r:embed="rId9"/>
                  </a:ext>
                </a:extLst>
              </a:blip>
              <a:stretch>
                <a:fillRect/>
              </a:stretch>
            </a:blipFill>
          </p:spPr>
        </p:sp>
        <p:sp>
          <p:nvSpPr>
            <p:cNvPr id="25" name="Freeform 25"/>
            <p:cNvSpPr/>
            <p:nvPr/>
          </p:nvSpPr>
          <p:spPr>
            <a:xfrm>
              <a:off x="14273467" y="6711172"/>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asvg="http://schemas.microsoft.com/office/drawing/2016/SVG/main" xmlns="" r:embed="rId9"/>
                  </a:ext>
                </a:extLst>
              </a:blip>
              <a:stretch>
                <a:fillRect/>
              </a:stretch>
            </a:blipFill>
          </p:spPr>
        </p:sp>
        <mc:AlternateContent xmlns:mc="http://schemas.openxmlformats.org/markup-compatibility/2006" xmlns:a14="http://schemas.microsoft.com/office/drawing/2010/main">
          <mc:Choice Requires="a14">
            <p:sp>
              <p:nvSpPr>
                <p:cNvPr id="29" name="Rectangle 28"/>
                <p:cNvSpPr/>
                <p:nvPr/>
              </p:nvSpPr>
              <p:spPr>
                <a:xfrm>
                  <a:off x="5673722" y="3535679"/>
                  <a:ext cx="7931980" cy="3141629"/>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65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3. PHƯƠNG TRÌNH </a:t>
                  </a:r>
                </a:p>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𝒄𝒐𝒔𝒙</m:t>
                        </m:r>
                        <m:r>
                          <a:rPr kumimoji="0" lang="nl-NL"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𝒎</m:t>
                        </m:r>
                      </m:oMath>
                    </m:oMathPara>
                  </a14:m>
                  <a:endParaRPr kumimoji="0" lang="en-US" sz="65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5673722" y="3535679"/>
                  <a:ext cx="7931980" cy="3141629"/>
                </a:xfrm>
                <a:prstGeom prst="rect">
                  <a:avLst/>
                </a:prstGeom>
                <a:blipFill>
                  <a:blip r:embed="rId14"/>
                  <a:stretch>
                    <a:fillRect l="-4689" r="-4612"/>
                  </a:stretch>
                </a:blipFill>
              </p:spPr>
              <p:txBody>
                <a:bodyPr/>
                <a:lstStyle/>
                <a:p>
                  <a:r>
                    <a:rPr lang="en-US">
                      <a:noFill/>
                    </a:rPr>
                    <a:t> </a:t>
                  </a:r>
                </a:p>
              </p:txBody>
            </p:sp>
          </mc:Fallback>
        </mc:AlternateContent>
      </p:grpSp>
      <p:grpSp>
        <p:nvGrpSpPr>
          <p:cNvPr id="35" name="Group 34"/>
          <p:cNvGrpSpPr/>
          <p:nvPr/>
        </p:nvGrpSpPr>
        <p:grpSpPr>
          <a:xfrm>
            <a:off x="16306800" y="304123"/>
            <a:ext cx="1671687" cy="1628744"/>
            <a:chOff x="16640814" y="304123"/>
            <a:chExt cx="1451143" cy="1422565"/>
          </a:xfrm>
        </p:grpSpPr>
        <p:sp>
          <p:nvSpPr>
            <p:cNvPr id="33" name="Cross 32"/>
            <p:cNvSpPr/>
            <p:nvPr/>
          </p:nvSpPr>
          <p:spPr>
            <a:xfrm>
              <a:off x="17177557" y="304123"/>
              <a:ext cx="914400" cy="914400"/>
            </a:xfrm>
            <a:prstGeom prst="plus">
              <a:avLst>
                <a:gd name="adj" fmla="val 375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16640814" y="1421888"/>
              <a:ext cx="1073485"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689616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3" name="Rectangle 2"/>
          <p:cNvSpPr/>
          <p:nvPr/>
        </p:nvSpPr>
        <p:spPr>
          <a:xfrm>
            <a:off x="662547" y="571500"/>
            <a:ext cx="16982333" cy="906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AutoShape 8"/>
          <p:cNvSpPr/>
          <p:nvPr/>
        </p:nvSpPr>
        <p:spPr>
          <a:xfrm>
            <a:off x="5917502" y="9639300"/>
            <a:ext cx="6492240" cy="0"/>
          </a:xfrm>
          <a:prstGeom prst="line">
            <a:avLst/>
          </a:prstGeom>
          <a:ln w="19050" cap="flat">
            <a:solidFill>
              <a:srgbClr val="000000"/>
            </a:solidFill>
            <a:prstDash val="solid"/>
            <a:headEnd type="none" w="sm" len="sm"/>
            <a:tailEnd type="none" w="sm" len="sm"/>
          </a:ln>
        </p:spPr>
      </p:sp>
      <p:pic>
        <p:nvPicPr>
          <p:cNvPr id="17" name="Picture 16"/>
          <p:cNvPicPr>
            <a:picLocks noChangeAspect="1"/>
          </p:cNvPicPr>
          <p:nvPr/>
        </p:nvPicPr>
        <p:blipFill>
          <a:blip r:embed="rId3">
            <a:duotone>
              <a:schemeClr val="accent2">
                <a:shade val="45000"/>
                <a:satMod val="135000"/>
              </a:schemeClr>
              <a:prstClr val="white"/>
            </a:duotone>
          </a:blip>
          <a:stretch>
            <a:fillRect/>
          </a:stretch>
        </p:blipFill>
        <p:spPr>
          <a:xfrm>
            <a:off x="1005755" y="1028621"/>
            <a:ext cx="975445" cy="914479"/>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985703" y="2095500"/>
                <a:ext cx="16311698" cy="2077492"/>
              </a:xfrm>
              <a:prstGeom prst="rect">
                <a:avLst/>
              </a:prstGeom>
            </p:spPr>
            <p:txBody>
              <a:bodyPr wrap="square">
                <a:spAutoFit/>
              </a:bodyPr>
              <a:lstStyle/>
              <a:p>
                <a:pPr lvl="0" algn="just">
                  <a:lnSpc>
                    <a:spcPct val="150000"/>
                  </a:lnSpc>
                </a:pPr>
                <a:r>
                  <a:rPr kumimoji="0" lang="vi-VN" sz="4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 Quan sát Hình 1.</a:t>
                </a:r>
                <a:r>
                  <a:rPr kumimoji="0" lang="en-US" sz="4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22a</a:t>
                </a:r>
                <a:r>
                  <a:rPr kumimoji="0" lang="vi-VN" sz="4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a:t>
                </a:r>
                <a:r>
                  <a:rPr kumimoji="0" lang="vi-VN" sz="4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tìm các nghiệm của phương trình đã cho trong nửa khoảng </a:t>
                </a:r>
                <a14:m>
                  <m:oMath xmlns:m="http://schemas.openxmlformats.org/officeDocument/2006/math">
                    <m:r>
                      <a:rPr lang="nl-NL" sz="4400">
                        <a:latin typeface="Cambria Math" panose="02040503050406030204" pitchFamily="18" charset="0"/>
                        <a:ea typeface="Dotum" panose="020B0600000101010101" pitchFamily="34" charset="-127"/>
                      </a:rPr>
                      <m:t>[</m:t>
                    </m:r>
                    <m:r>
                      <a:rPr lang="en-US" sz="4400" b="0" i="0" smtClean="0">
                        <a:latin typeface="Cambria Math" panose="02040503050406030204" pitchFamily="18" charset="0"/>
                        <a:ea typeface="Dotum" panose="020B0600000101010101" pitchFamily="34" charset="-127"/>
                      </a:rPr>
                      <m:t>−</m:t>
                    </m:r>
                    <m:r>
                      <m:rPr>
                        <m:sty m:val="p"/>
                      </m:rPr>
                      <a:rPr lang="nl-NL" sz="4400">
                        <a:latin typeface="Cambria Math" panose="02040503050406030204" pitchFamily="18" charset="0"/>
                        <a:ea typeface="Dotum" panose="020B0600000101010101" pitchFamily="34" charset="-127"/>
                      </a:rPr>
                      <m:t>π</m:t>
                    </m:r>
                    <m:r>
                      <a:rPr lang="nl-NL" sz="4400">
                        <a:latin typeface="Cambria Math" panose="02040503050406030204" pitchFamily="18" charset="0"/>
                        <a:ea typeface="Dotum" panose="020B0600000101010101" pitchFamily="34" charset="-127"/>
                      </a:rPr>
                      <m:t>;</m:t>
                    </m:r>
                    <m:r>
                      <m:rPr>
                        <m:sty m:val="p"/>
                      </m:rPr>
                      <a:rPr lang="nl-NL" sz="4400">
                        <a:latin typeface="Cambria Math" panose="02040503050406030204" pitchFamily="18" charset="0"/>
                        <a:ea typeface="Dotum" panose="020B0600000101010101" pitchFamily="34" charset="-127"/>
                      </a:rPr>
                      <m:t>π</m:t>
                    </m:r>
                    <m:r>
                      <a:rPr lang="nl-NL" sz="4400">
                        <a:latin typeface="Cambria Math" panose="02040503050406030204" pitchFamily="18" charset="0"/>
                        <a:ea typeface="Dotum" panose="020B0600000101010101" pitchFamily="34" charset="-127"/>
                      </a:rPr>
                      <m:t>)</m:t>
                    </m:r>
                    <m:r>
                      <m:rPr>
                        <m:nor/>
                      </m:rPr>
                      <a:rPr lang="en-US" sz="4400" b="0" i="0" smtClean="0">
                        <a:latin typeface="Cambria Math" panose="02040503050406030204" pitchFamily="18" charset="0"/>
                        <a:ea typeface="Dotum" panose="020B0600000101010101" pitchFamily="34" charset="-127"/>
                      </a:rPr>
                      <m:t>.</m:t>
                    </m:r>
                  </m:oMath>
                </a14:m>
                <a:endParaRPr kumimoji="0" lang="el-GR" sz="4200" b="0" i="0" u="none" strike="noStrike" kern="1200" cap="none" spc="0" normalizeH="0" baseline="0" noProof="0">
                  <a:ln>
                    <a:noFill/>
                  </a:ln>
                  <a:solidFill>
                    <a:srgbClr val="000000"/>
                  </a:solidFill>
                  <a:effectLst/>
                  <a:uLnTx/>
                  <a:uFillTx/>
                  <a:latin typeface="Calibri"/>
                  <a:ea typeface="+mn-ea"/>
                  <a:cs typeface="+mn-cs"/>
                </a:endParaRPr>
              </a:p>
            </p:txBody>
          </p:sp>
        </mc:Choice>
        <mc:Fallback xmlns="">
          <p:sp>
            <p:nvSpPr>
              <p:cNvPr id="19" name="Rectangle 18"/>
              <p:cNvSpPr>
                <a:spLocks noRot="1" noChangeAspect="1" noMove="1" noResize="1" noEditPoints="1" noAdjustHandles="1" noChangeArrowheads="1" noChangeShapeType="1" noTextEdit="1"/>
              </p:cNvSpPr>
              <p:nvPr/>
            </p:nvSpPr>
            <p:spPr>
              <a:xfrm>
                <a:off x="985703" y="2095500"/>
                <a:ext cx="16311698" cy="2077492"/>
              </a:xfrm>
              <a:prstGeom prst="rect">
                <a:avLst/>
              </a:prstGeom>
              <a:blipFill>
                <a:blip r:embed="rId4"/>
                <a:stretch>
                  <a:fillRect l="-1457" r="-1420" b="-6158"/>
                </a:stretch>
              </a:blipFill>
            </p:spPr>
            <p:txBody>
              <a:bodyPr/>
              <a:lstStyle/>
              <a:p>
                <a:r>
                  <a:rPr lang="en-US">
                    <a:noFill/>
                  </a:rPr>
                  <a:t> </a:t>
                </a:r>
              </a:p>
            </p:txBody>
          </p:sp>
        </mc:Fallback>
      </mc:AlternateContent>
      <p:pic>
        <p:nvPicPr>
          <p:cNvPr id="23" name="Picture 22"/>
          <p:cNvPicPr>
            <a:picLocks noChangeAspect="1"/>
          </p:cNvPicPr>
          <p:nvPr/>
        </p:nvPicPr>
        <p:blipFill>
          <a:blip r:embed="rId5"/>
          <a:stretch>
            <a:fillRect/>
          </a:stretch>
        </p:blipFill>
        <p:spPr>
          <a:xfrm>
            <a:off x="15914096" y="-205136"/>
            <a:ext cx="2158913" cy="2106337"/>
          </a:xfrm>
          <a:prstGeom prst="rect">
            <a:avLst/>
          </a:prstGeom>
        </p:spPr>
      </p:pic>
      <p:pic>
        <p:nvPicPr>
          <p:cNvPr id="27" name="Picture 26"/>
          <p:cNvPicPr>
            <a:picLocks noChangeAspect="1"/>
          </p:cNvPicPr>
          <p:nvPr/>
        </p:nvPicPr>
        <p:blipFill>
          <a:blip r:embed="rId6"/>
          <a:stretch>
            <a:fillRect/>
          </a:stretch>
        </p:blipFill>
        <p:spPr>
          <a:xfrm>
            <a:off x="290669" y="7837356"/>
            <a:ext cx="1430172" cy="1878144"/>
          </a:xfrm>
          <a:prstGeom prst="rect">
            <a:avLst/>
          </a:prstGeom>
        </p:spPr>
      </p:pic>
      <p:sp>
        <p:nvSpPr>
          <p:cNvPr id="4" name="Rectangle 3"/>
          <p:cNvSpPr/>
          <p:nvPr/>
        </p:nvSpPr>
        <p:spPr>
          <a:xfrm>
            <a:off x="985702" y="4276279"/>
            <a:ext cx="9758498" cy="300082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 Dựa vào tính tuần hoàn của hàm số </a:t>
            </a:r>
            <a:r>
              <a:rPr kumimoji="0" lang="en-US" sz="4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cô</a:t>
            </a:r>
            <a:r>
              <a:rPr kumimoji="0" lang="vi-VN" sz="4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sin</a:t>
            </a:r>
            <a:r>
              <a:rPr kumimoji="0" lang="vi-VN" sz="4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hãy viết công thức nghiệm của phương trình đã cho.</a:t>
            </a:r>
          </a:p>
        </p:txBody>
      </p:sp>
      <p:pic>
        <p:nvPicPr>
          <p:cNvPr id="5" name="Picture 4"/>
          <p:cNvPicPr>
            <a:picLocks noChangeAspect="1"/>
          </p:cNvPicPr>
          <p:nvPr/>
        </p:nvPicPr>
        <p:blipFill>
          <a:blip r:embed="rId7"/>
          <a:stretch>
            <a:fillRect/>
          </a:stretch>
        </p:blipFill>
        <p:spPr>
          <a:xfrm>
            <a:off x="8630132" y="8363432"/>
            <a:ext cx="894868" cy="894868"/>
          </a:xfrm>
          <a:prstGeom prst="rect">
            <a:avLst/>
          </a:prstGeo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413115" y="3243759"/>
            <a:ext cx="6058025" cy="6085797"/>
          </a:xfrm>
          <a:prstGeom prst="rect">
            <a:avLst/>
          </a:prstGeom>
        </p:spPr>
      </p:pic>
      <p:grpSp>
        <p:nvGrpSpPr>
          <p:cNvPr id="7" name="Group 6"/>
          <p:cNvGrpSpPr/>
          <p:nvPr/>
        </p:nvGrpSpPr>
        <p:grpSpPr>
          <a:xfrm>
            <a:off x="1981200" y="868204"/>
            <a:ext cx="14173200" cy="1324825"/>
            <a:chOff x="1981200" y="868204"/>
            <a:chExt cx="14173200" cy="1324825"/>
          </a:xfrm>
        </p:grpSpPr>
        <p:sp>
          <p:nvSpPr>
            <p:cNvPr id="16" name="TextBox 15"/>
            <p:cNvSpPr txBox="1"/>
            <p:nvPr/>
          </p:nvSpPr>
          <p:spPr>
            <a:xfrm>
              <a:off x="1981200" y="1108833"/>
              <a:ext cx="14173200"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3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HĐ </a:t>
              </a:r>
              <a:r>
                <a:rPr lang="nl-NL" sz="4300" b="1" dirty="0">
                  <a:solidFill>
                    <a:srgbClr val="C00000"/>
                  </a:solidFill>
                  <a:latin typeface="Arial" panose="020B0604020202020204" pitchFamily="34" charset="0"/>
                  <a:cs typeface="Arial" panose="020B0604020202020204" pitchFamily="34" charset="0"/>
                </a:rPr>
                <a:t>3</a:t>
              </a:r>
              <a:r>
                <a:rPr kumimoji="0" lang="nl-NL" sz="43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 Công</a:t>
              </a:r>
              <a:r>
                <a:rPr kumimoji="0" lang="nl-NL" sz="4300" b="1" i="0" u="none" strike="noStrike" kern="1200" cap="none" spc="0" normalizeH="0" noProof="0" dirty="0" smtClean="0">
                  <a:ln>
                    <a:noFill/>
                  </a:ln>
                  <a:solidFill>
                    <a:srgbClr val="C00000"/>
                  </a:solidFill>
                  <a:effectLst/>
                  <a:uLnTx/>
                  <a:uFillTx/>
                  <a:latin typeface="Arial" panose="020B0604020202020204" pitchFamily="34" charset="0"/>
                  <a:ea typeface="+mn-ea"/>
                  <a:cs typeface="Arial" panose="020B0604020202020204" pitchFamily="34" charset="0"/>
                </a:rPr>
                <a:t> thức nghiệm của phương trình </a:t>
              </a:r>
              <a:endParaRPr kumimoji="0" lang="en-US" sz="43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189725698"/>
                </p:ext>
              </p:extLst>
            </p:nvPr>
          </p:nvGraphicFramePr>
          <p:xfrm>
            <a:off x="13373895" y="868204"/>
            <a:ext cx="2350497" cy="1324825"/>
          </p:xfrm>
          <a:graphic>
            <a:graphicData uri="http://schemas.openxmlformats.org/presentationml/2006/ole">
              <mc:AlternateContent xmlns:mc="http://schemas.openxmlformats.org/markup-compatibility/2006">
                <mc:Choice xmlns:v="urn:schemas-microsoft-com:vml" Requires="v">
                  <p:oleObj spid="_x0000_s2053" name="Equation" r:id="rId10" imgW="698400" imgH="393480" progId="Equation.DSMT4">
                    <p:embed/>
                  </p:oleObj>
                </mc:Choice>
                <mc:Fallback>
                  <p:oleObj name="Equation" r:id="rId10" imgW="698400" imgH="393480" progId="Equation.DSMT4">
                    <p:embed/>
                    <p:pic>
                      <p:nvPicPr>
                        <p:cNvPr id="0" name=""/>
                        <p:cNvPicPr/>
                        <p:nvPr/>
                      </p:nvPicPr>
                      <p:blipFill>
                        <a:blip r:embed="rId11"/>
                        <a:stretch>
                          <a:fillRect/>
                        </a:stretch>
                      </p:blipFill>
                      <p:spPr>
                        <a:xfrm>
                          <a:off x="13373895" y="868204"/>
                          <a:ext cx="2350497" cy="1324825"/>
                        </a:xfrm>
                        <a:prstGeom prst="rect">
                          <a:avLst/>
                        </a:prstGeom>
                      </p:spPr>
                    </p:pic>
                  </p:oleObj>
                </mc:Fallback>
              </mc:AlternateContent>
            </a:graphicData>
          </a:graphic>
        </p:graphicFrame>
      </p:grpSp>
    </p:spTree>
    <p:extLst>
      <p:ext uri="{BB962C8B-B14F-4D97-AF65-F5344CB8AC3E}">
        <p14:creationId xmlns:p14="http://schemas.microsoft.com/office/powerpoint/2010/main" val="66133826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anim calcmode="lin" valueType="num">
                                      <p:cBhvr>
                                        <p:cTn id="27" dur="500" fill="hold"/>
                                        <p:tgtEl>
                                          <p:spTgt spid="5"/>
                                        </p:tgtEl>
                                        <p:attrNameLst>
                                          <p:attrName>ppt_x</p:attrName>
                                        </p:attrNameLst>
                                      </p:cBhvr>
                                      <p:tavLst>
                                        <p:tav tm="0">
                                          <p:val>
                                            <p:strVal val="#ppt_x"/>
                                          </p:val>
                                        </p:tav>
                                        <p:tav tm="100000">
                                          <p:val>
                                            <p:strVal val="#ppt_x"/>
                                          </p:val>
                                        </p:tav>
                                      </p:tavLst>
                                    </p:anim>
                                    <p:anim calcmode="lin" valueType="num">
                                      <p:cBhvr>
                                        <p:cTn id="28"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2" name="Freeform 2"/>
          <p:cNvSpPr/>
          <p:nvPr/>
        </p:nvSpPr>
        <p:spPr>
          <a:xfrm>
            <a:off x="429126" y="387017"/>
            <a:ext cx="17449800" cy="9524999"/>
          </a:xfrm>
          <a:custGeom>
            <a:avLst/>
            <a:gdLst/>
            <a:ahLst/>
            <a:cxnLst/>
            <a:rect l="l" t="t" r="r" b="b"/>
            <a:pathLst>
              <a:path w="7315200" h="3300153">
                <a:moveTo>
                  <a:pt x="0" y="0"/>
                </a:moveTo>
                <a:lnTo>
                  <a:pt x="7315200" y="0"/>
                </a:lnTo>
                <a:lnTo>
                  <a:pt x="7315200" y="3300153"/>
                </a:lnTo>
                <a:lnTo>
                  <a:pt x="0" y="3300153"/>
                </a:lnTo>
                <a:lnTo>
                  <a:pt x="0" y="0"/>
                </a:lnTo>
                <a:close/>
              </a:path>
            </a:pathLst>
          </a:custGeom>
          <a:blipFill>
            <a:blip r:embed="rId2">
              <a:extLst>
                <a:ext uri="{BEBA8EAE-BF5A-486C-A8C5-ECC9F3942E4B}">
                  <a14:imgProps xmlns:a14="http://schemas.microsoft.com/office/drawing/2010/main">
                    <a14:imgLayer r:embed="rId3">
                      <a14:imgEffect>
                        <a14:brightnessContrast bright="20000" contrast="-40000"/>
                      </a14:imgEffect>
                    </a14:imgLayer>
                  </a14:imgProps>
                </a:ext>
                <a:ext uri="{96DAC541-7B7A-43D3-8B79-37D633B846F1}">
                  <asvg:svgBlip xmlns:asvg="http://schemas.microsoft.com/office/drawing/2016/SVG/main" xmlns="" r:embed="rId4"/>
                </a:ext>
              </a:extLst>
            </a:blip>
            <a:stretch>
              <a:fillRect/>
            </a:stretch>
          </a:blipFill>
        </p:spPr>
      </p:sp>
      <mc:AlternateContent xmlns:mc="http://schemas.openxmlformats.org/markup-compatibility/2006">
        <mc:Choice xmlns:a14="http://schemas.microsoft.com/office/drawing/2010/main" Requires="a14">
          <p:sp>
            <p:nvSpPr>
              <p:cNvPr id="24" name="TextBox 23"/>
              <p:cNvSpPr txBox="1"/>
              <p:nvPr/>
            </p:nvSpPr>
            <p:spPr>
              <a:xfrm>
                <a:off x="1600200" y="1257300"/>
                <a:ext cx="15087600" cy="3799758"/>
              </a:xfrm>
              <a:prstGeom prst="rect">
                <a:avLst/>
              </a:prstGeom>
              <a:noFill/>
            </p:spPr>
            <p:txBody>
              <a:bodyPr wrap="square" rtlCol="0">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200" b="0" i="1" u="none" strike="noStrike" kern="1200" cap="none" spc="0" normalizeH="0" baseline="0" noProof="0" dirty="0" smtClean="0">
                    <a:ln>
                      <a:noFill/>
                    </a:ln>
                    <a:solidFill>
                      <a:srgbClr val="1F497D"/>
                    </a:solidFill>
                    <a:effectLst/>
                    <a:uLnTx/>
                    <a:uFillTx/>
                    <a:latin typeface="Arial" panose="020B0604020202020204" pitchFamily="34" charset="0"/>
                    <a:ea typeface="+mn-ea"/>
                    <a:cs typeface="Arial" panose="020B0604020202020204" pitchFamily="34" charset="0"/>
                  </a:rPr>
                  <a:t>Minh </a:t>
                </a:r>
                <a:r>
                  <a:rPr kumimoji="0" lang="en-US" sz="4200" b="0" i="1" u="none"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hoạ</a:t>
                </a:r>
                <a:r>
                  <a:rPr kumimoji="0" lang="en-US" sz="4200" b="0" i="1" u="none" strike="noStrike" kern="1200" cap="none" spc="0" normalizeH="0" baseline="0" noProof="0" dirty="0" smtClean="0">
                    <a:ln>
                      <a:noFill/>
                    </a:ln>
                    <a:solidFill>
                      <a:srgbClr val="1F497D"/>
                    </a:solidFill>
                    <a:effectLst/>
                    <a:uLnTx/>
                    <a:uFillTx/>
                    <a:latin typeface="Arial" panose="020B0604020202020204" pitchFamily="34" charset="0"/>
                    <a:ea typeface="+mn-ea"/>
                    <a:cs typeface="Arial" panose="020B0604020202020204" pitchFamily="34" charset="0"/>
                  </a:rPr>
                  <a:t> </a:t>
                </a:r>
                <a:r>
                  <a:rPr kumimoji="0" lang="en-US" sz="4200" b="0" i="1" u="none"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bằng</a:t>
                </a:r>
                <a:r>
                  <a:rPr kumimoji="0" lang="en-US" sz="4200" b="0" i="1" u="none" strike="noStrike" kern="1200" cap="none" spc="0" normalizeH="0" baseline="0" noProof="0" dirty="0" smtClean="0">
                    <a:ln>
                      <a:noFill/>
                    </a:ln>
                    <a:solidFill>
                      <a:srgbClr val="1F497D"/>
                    </a:solidFill>
                    <a:effectLst/>
                    <a:uLnTx/>
                    <a:uFillTx/>
                    <a:latin typeface="Arial" panose="020B0604020202020204" pitchFamily="34" charset="0"/>
                    <a:ea typeface="+mn-ea"/>
                    <a:cs typeface="Arial" panose="020B0604020202020204" pitchFamily="34" charset="0"/>
                  </a:rPr>
                  <a:t> </a:t>
                </a:r>
                <a:r>
                  <a:rPr kumimoji="0" lang="en-US" sz="4200" b="0" i="1" u="none"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đồ</a:t>
                </a:r>
                <a:r>
                  <a:rPr kumimoji="0" lang="en-US" sz="4200" b="0" i="1" u="none" strike="noStrike" kern="1200" cap="none" spc="0" normalizeH="0" baseline="0" noProof="0" dirty="0" smtClean="0">
                    <a:ln>
                      <a:noFill/>
                    </a:ln>
                    <a:solidFill>
                      <a:srgbClr val="1F497D"/>
                    </a:solidFill>
                    <a:effectLst/>
                    <a:uLnTx/>
                    <a:uFillTx/>
                    <a:latin typeface="Arial" panose="020B0604020202020204" pitchFamily="34" charset="0"/>
                    <a:ea typeface="+mn-ea"/>
                    <a:cs typeface="Arial" panose="020B0604020202020204" pitchFamily="34" charset="0"/>
                  </a:rPr>
                  <a:t> </a:t>
                </a:r>
                <a:r>
                  <a:rPr kumimoji="0" lang="en-US" sz="4200" b="0" i="1" u="none"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thị</a:t>
                </a:r>
                <a:r>
                  <a:rPr kumimoji="0" lang="en-US" sz="4200" b="0" i="1" u="none" strike="noStrike" kern="1200" cap="none" spc="0" normalizeH="0" baseline="0" noProof="0" dirty="0" smtClean="0">
                    <a:ln>
                      <a:noFill/>
                    </a:ln>
                    <a:solidFill>
                      <a:srgbClr val="1F497D"/>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Nghiệm</a:t>
                </a:r>
                <a:r>
                  <a:rPr kumimoji="0" lang="en-US" sz="4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phương</a:t>
                </a:r>
                <a:r>
                  <a:rPr kumimoji="0" lang="en-US" sz="4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trình</a:t>
                </a:r>
                <a:r>
                  <a:rPr kumimoji="0" lang="en-US" sz="4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m:rPr>
                        <m:sty m:val="p"/>
                      </m:rPr>
                      <a:rPr kumimoji="0" lang="en-US" sz="4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c</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𝑜𝑠𝑥</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m:t>
                        </m:r>
                      </m:num>
                      <m:den>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den>
                    </m:f>
                  </m:oMath>
                </a14:m>
                <a:r>
                  <a:rPr kumimoji="0" lang="en-US" sz="4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hoành</a:t>
                </a:r>
                <a:r>
                  <a:rPr kumimoji="0" lang="en-US" sz="4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4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giao</a:t>
                </a:r>
                <a:r>
                  <a:rPr kumimoji="0" lang="en-US" sz="4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4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đường</a:t>
                </a:r>
                <a:r>
                  <a:rPr kumimoji="0" lang="en-US" sz="4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thẳng</a:t>
                </a:r>
                <a:r>
                  <a:rPr kumimoji="0" lang="en-US" sz="4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1</m:t>
                        </m:r>
                      </m:num>
                      <m:den>
                        <m: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oMath>
                </a14:m>
                <a:r>
                  <a:rPr kumimoji="0" lang="en-US" sz="4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đồ</a:t>
                </a:r>
                <a:r>
                  <a:rPr kumimoji="0" lang="en-US" sz="4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thị</a:t>
                </a:r>
                <a:r>
                  <a:rPr kumimoji="0" lang="en-US" sz="4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hàm</a:t>
                </a:r>
                <a:r>
                  <a:rPr kumimoji="0" lang="en-US" sz="4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𝑐𝑜𝑠</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4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24" name="TextBox 23"/>
              <p:cNvSpPr txBox="1">
                <a:spLocks noRot="1" noChangeAspect="1" noMove="1" noResize="1" noEditPoints="1" noAdjustHandles="1" noChangeArrowheads="1" noChangeShapeType="1" noTextEdit="1"/>
              </p:cNvSpPr>
              <p:nvPr/>
            </p:nvSpPr>
            <p:spPr>
              <a:xfrm>
                <a:off x="1600200" y="1257300"/>
                <a:ext cx="15087600" cy="3799758"/>
              </a:xfrm>
              <a:prstGeom prst="rect">
                <a:avLst/>
              </a:prstGeom>
              <a:blipFill>
                <a:blip r:embed="rId5"/>
                <a:stretch>
                  <a:fillRect l="-1576" r="-1535"/>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rot="372367">
            <a:off x="583448" y="8211021"/>
            <a:ext cx="1853345" cy="1664352"/>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225430" y="5506518"/>
            <a:ext cx="14462370" cy="3294582"/>
          </a:xfrm>
          <a:prstGeom prst="rect">
            <a:avLst/>
          </a:prstGeom>
        </p:spPr>
      </p:pic>
      <p:pic>
        <p:nvPicPr>
          <p:cNvPr id="3" name="Picture 2"/>
          <p:cNvPicPr>
            <a:picLocks noChangeAspect="1"/>
          </p:cNvPicPr>
          <p:nvPr/>
        </p:nvPicPr>
        <p:blipFill>
          <a:blip r:embed="rId9"/>
          <a:stretch>
            <a:fillRect/>
          </a:stretch>
        </p:blipFill>
        <p:spPr>
          <a:xfrm>
            <a:off x="16031049" y="253882"/>
            <a:ext cx="1871940" cy="1622028"/>
          </a:xfrm>
          <a:prstGeom prst="rect">
            <a:avLst/>
          </a:prstGeom>
        </p:spPr>
      </p:pic>
    </p:spTree>
    <p:extLst>
      <p:ext uri="{BB962C8B-B14F-4D97-AF65-F5344CB8AC3E}">
        <p14:creationId xmlns:p14="http://schemas.microsoft.com/office/powerpoint/2010/main" val="45418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barn(inVertical)">
                                      <p:cBhvr>
                                        <p:cTn id="12" dur="500"/>
                                        <p:tgtEl>
                                          <p:spTgt spid="24">
                                            <p:txEl>
                                              <p:pRg st="1" end="1"/>
                                            </p:txEl>
                                          </p:spTgt>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1155157" y="1104900"/>
            <a:ext cx="16230600" cy="8686800"/>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5302345" y="589047"/>
            <a:ext cx="8261255" cy="1430253"/>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AutoShape 8"/>
          <p:cNvSpPr/>
          <p:nvPr/>
        </p:nvSpPr>
        <p:spPr>
          <a:xfrm rot="-5400000">
            <a:off x="-2087707" y="5416553"/>
            <a:ext cx="6834211" cy="0"/>
          </a:xfrm>
          <a:prstGeom prst="line">
            <a:avLst/>
          </a:prstGeom>
          <a:ln w="19050" cap="flat">
            <a:solidFill>
              <a:srgbClr val="000000"/>
            </a:solidFill>
            <a:prstDash val="lgDash"/>
            <a:headEnd type="none" w="sm" len="sm"/>
            <a:tailEnd type="none" w="sm" len="sm"/>
          </a:ln>
        </p:spPr>
      </p:sp>
      <p:sp>
        <p:nvSpPr>
          <p:cNvPr id="9" name="AutoShape 9"/>
          <p:cNvSpPr/>
          <p:nvPr/>
        </p:nvSpPr>
        <p:spPr>
          <a:xfrm rot="-5400000">
            <a:off x="13519898" y="5416553"/>
            <a:ext cx="6834211" cy="0"/>
          </a:xfrm>
          <a:prstGeom prst="line">
            <a:avLst/>
          </a:prstGeom>
          <a:ln w="19050" cap="flat">
            <a:solidFill>
              <a:srgbClr val="000000"/>
            </a:solidFill>
            <a:prstDash val="lgDash"/>
            <a:headEnd type="none" w="sm" len="sm"/>
            <a:tailEnd type="none" w="sm" len="sm"/>
          </a:ln>
        </p:spPr>
      </p:sp>
      <p:sp>
        <p:nvSpPr>
          <p:cNvPr id="12" name="TextBox 12"/>
          <p:cNvSpPr txBox="1"/>
          <p:nvPr/>
        </p:nvSpPr>
        <p:spPr>
          <a:xfrm>
            <a:off x="5927773" y="360447"/>
            <a:ext cx="6850802" cy="1415900"/>
          </a:xfrm>
          <a:prstGeom prst="rect">
            <a:avLst/>
          </a:prstGeom>
        </p:spPr>
        <p:txBody>
          <a:bodyPr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KẾT LUẬN</a:t>
            </a:r>
          </a:p>
        </p:txBody>
      </p:sp>
      <p:pic>
        <p:nvPicPr>
          <p:cNvPr id="14" name="Picture 13"/>
          <p:cNvPicPr>
            <a:picLocks noChangeAspect="1"/>
          </p:cNvPicPr>
          <p:nvPr/>
        </p:nvPicPr>
        <p:blipFill>
          <a:blip r:embed="rId2"/>
          <a:stretch>
            <a:fillRect/>
          </a:stretch>
        </p:blipFill>
        <p:spPr>
          <a:xfrm>
            <a:off x="15840925" y="616191"/>
            <a:ext cx="1637624" cy="1284261"/>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1524000" y="2439134"/>
                <a:ext cx="9948124" cy="4914166"/>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nl-NL" sz="4000" smtClean="0">
                    <a:latin typeface="Arial" panose="020B0604020202020204" pitchFamily="34" charset="0"/>
                    <a:ea typeface="Dotum" panose="020B0600000101010101" pitchFamily="34" charset="-127"/>
                    <a:cs typeface="Arial" panose="020B0604020202020204" pitchFamily="34" charset="0"/>
                  </a:rPr>
                  <a:t>Phương </a:t>
                </a:r>
                <a:r>
                  <a:rPr lang="nl-NL" sz="4000">
                    <a:latin typeface="Arial" panose="020B0604020202020204" pitchFamily="34" charset="0"/>
                    <a:ea typeface="Dotum" panose="020B0600000101010101" pitchFamily="34" charset="-127"/>
                    <a:cs typeface="Arial" panose="020B0604020202020204" pitchFamily="34" charset="0"/>
                  </a:rPr>
                  <a:t>trình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cos</m:t>
                        </m:r>
                      </m:fName>
                      <m:e>
                        <m:r>
                          <m:rPr>
                            <m:sty m:val="p"/>
                          </m:rPr>
                          <a:rPr lang="nl-NL" sz="4000" i="0">
                            <a:effectLst/>
                            <a:latin typeface="Cambria Math" panose="02040503050406030204" pitchFamily="18" charset="0"/>
                            <a:ea typeface="Dotum" panose="020B0600000101010101" pitchFamily="34" charset="-127"/>
                          </a:rPr>
                          <m:t>x</m:t>
                        </m:r>
                      </m:e>
                    </m:func>
                    <m:r>
                      <a:rPr lang="nl-NL"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m</m:t>
                    </m:r>
                  </m:oMath>
                </a14:m>
                <a:r>
                  <a:rPr lang="nl-NL" sz="4000">
                    <a:effectLst/>
                    <a:latin typeface="Arial" panose="020B0604020202020204" pitchFamily="34" charset="0"/>
                    <a:ea typeface="Dotum" panose="020B0600000101010101" pitchFamily="34" charset="-127"/>
                    <a:cs typeface="Arial" panose="020B0604020202020204" pitchFamily="34" charset="0"/>
                  </a:rPr>
                  <a:t> có nghiệm khi và chỉ khi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rPr>
                        </m:ctrlPr>
                      </m:dPr>
                      <m:e>
                        <m:r>
                          <m:rPr>
                            <m:sty m:val="p"/>
                          </m:rPr>
                          <a:rPr lang="nl-NL" sz="4000" i="0">
                            <a:effectLst/>
                            <a:latin typeface="Cambria Math" panose="02040503050406030204" pitchFamily="18" charset="0"/>
                            <a:ea typeface="Dotum" panose="020B0600000101010101" pitchFamily="34" charset="-127"/>
                          </a:rPr>
                          <m:t>m</m:t>
                        </m:r>
                      </m:e>
                    </m:d>
                    <m:r>
                      <a:rPr lang="nl-NL" sz="4000" i="0">
                        <a:effectLst/>
                        <a:latin typeface="Cambria Math" panose="02040503050406030204" pitchFamily="18" charset="0"/>
                        <a:ea typeface="Dotum" panose="020B0600000101010101" pitchFamily="34" charset="-127"/>
                      </a:rPr>
                      <m:t>≤1</m:t>
                    </m:r>
                  </m:oMath>
                </a14:m>
                <a:r>
                  <a:rPr lang="nl-NL" sz="4000" smtClean="0">
                    <a:effectLst/>
                    <a:latin typeface="Arial" panose="020B0604020202020204" pitchFamily="34" charset="0"/>
                    <a:ea typeface="Dotum" panose="020B0600000101010101" pitchFamily="34" charset="-127"/>
                    <a:cs typeface="Arial" panose="020B0604020202020204" pitchFamily="34" charset="0"/>
                  </a:rPr>
                  <a:t>.</a:t>
                </a:r>
                <a:endParaRPr lang="en-US" sz="40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smtClean="0">
                    <a:effectLst/>
                    <a:latin typeface="Arial" panose="020B0604020202020204" pitchFamily="34" charset="0"/>
                    <a:ea typeface="Dotum" panose="020B0600000101010101" pitchFamily="34" charset="-127"/>
                    <a:cs typeface="Arial" panose="020B0604020202020204" pitchFamily="34" charset="0"/>
                  </a:rPr>
                  <a:t>Khi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rPr>
                        </m:ctrlPr>
                      </m:dPr>
                      <m:e>
                        <m:r>
                          <m:rPr>
                            <m:sty m:val="p"/>
                          </m:rPr>
                          <a:rPr lang="nl-NL" sz="4000" i="0">
                            <a:effectLst/>
                            <a:latin typeface="Cambria Math" panose="02040503050406030204" pitchFamily="18" charset="0"/>
                            <a:ea typeface="Dotum" panose="020B0600000101010101" pitchFamily="34" charset="-127"/>
                          </a:rPr>
                          <m:t>m</m:t>
                        </m:r>
                      </m:e>
                    </m:d>
                    <m:r>
                      <a:rPr lang="nl-NL" sz="4000" i="0">
                        <a:effectLst/>
                        <a:latin typeface="Cambria Math" panose="02040503050406030204" pitchFamily="18" charset="0"/>
                        <a:ea typeface="Dotum" panose="020B0600000101010101" pitchFamily="34" charset="-127"/>
                      </a:rPr>
                      <m:t>≤1</m:t>
                    </m:r>
                  </m:oMath>
                </a14:m>
                <a:r>
                  <a:rPr lang="nl-NL" sz="4000">
                    <a:effectLst/>
                    <a:latin typeface="Arial" panose="020B0604020202020204" pitchFamily="34" charset="0"/>
                    <a:ea typeface="Dotum" panose="020B0600000101010101" pitchFamily="34" charset="-127"/>
                    <a:cs typeface="Arial" panose="020B0604020202020204" pitchFamily="34" charset="0"/>
                  </a:rPr>
                  <a:t>, sẽ tồn tại duy nhất </a:t>
                </a:r>
                <a14:m>
                  <m:oMath xmlns:m="http://schemas.openxmlformats.org/officeDocument/2006/math">
                    <m:r>
                      <m:rPr>
                        <m:sty m:val="p"/>
                      </m:rPr>
                      <a:rPr lang="nl-NL" sz="4000" i="0">
                        <a:effectLst/>
                        <a:latin typeface="Cambria Math" panose="02040503050406030204" pitchFamily="18" charset="0"/>
                        <a:ea typeface="Dotum" panose="020B0600000101010101" pitchFamily="34" charset="-127"/>
                      </a:rPr>
                      <m:t>α</m:t>
                    </m:r>
                    <m:r>
                      <a:rPr lang="nl-NL" sz="4000" i="0">
                        <a:effectLst/>
                        <a:latin typeface="Cambria Math" panose="02040503050406030204" pitchFamily="18" charset="0"/>
                        <a:ea typeface="Dotum" panose="020B0600000101010101" pitchFamily="34" charset="-127"/>
                      </a:rPr>
                      <m:t>∈</m:t>
                    </m:r>
                    <m:d>
                      <m:dPr>
                        <m:begChr m:val="["/>
                        <m:endChr m:val="]"/>
                        <m:ctrlPr>
                          <a:rPr lang="en-US" sz="4000" i="1">
                            <a:effectLst/>
                            <a:latin typeface="Cambria Math" panose="02040503050406030204" pitchFamily="18" charset="0"/>
                            <a:ea typeface="Dotum" panose="020B0600000101010101" pitchFamily="34" charset="-127"/>
                          </a:rPr>
                        </m:ctrlPr>
                      </m:dPr>
                      <m:e>
                        <m:r>
                          <a:rPr lang="nl-NL" sz="4000" i="0">
                            <a:effectLst/>
                            <a:latin typeface="Cambria Math" panose="02040503050406030204" pitchFamily="18" charset="0"/>
                            <a:ea typeface="Dotum" panose="020B0600000101010101" pitchFamily="34" charset="-127"/>
                          </a:rPr>
                          <m:t>0;</m:t>
                        </m:r>
                        <m:r>
                          <m:rPr>
                            <m:sty m:val="p"/>
                          </m:rPr>
                          <a:rPr lang="nl-NL" sz="4000" i="0">
                            <a:effectLst/>
                            <a:latin typeface="Cambria Math" panose="02040503050406030204" pitchFamily="18" charset="0"/>
                            <a:ea typeface="Dotum" panose="020B0600000101010101" pitchFamily="34" charset="-127"/>
                          </a:rPr>
                          <m:t>π</m:t>
                        </m:r>
                      </m:e>
                    </m:d>
                  </m:oMath>
                </a14:m>
                <a:r>
                  <a:rPr lang="nl-NL" sz="4000">
                    <a:effectLst/>
                    <a:latin typeface="Arial" panose="020B0604020202020204" pitchFamily="34" charset="0"/>
                    <a:ea typeface="Dotum" panose="020B0600000101010101" pitchFamily="34" charset="-127"/>
                    <a:cs typeface="Arial" panose="020B0604020202020204" pitchFamily="34" charset="0"/>
                  </a:rPr>
                  <a:t> thỏa mãn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cos</m:t>
                        </m:r>
                      </m:fName>
                      <m:e>
                        <m:r>
                          <m:rPr>
                            <m:sty m:val="p"/>
                          </m:rPr>
                          <a:rPr lang="nl-NL" sz="4000" i="0">
                            <a:effectLst/>
                            <a:latin typeface="Cambria Math" panose="02040503050406030204" pitchFamily="18" charset="0"/>
                            <a:ea typeface="Dotum" panose="020B0600000101010101" pitchFamily="34" charset="-127"/>
                          </a:rPr>
                          <m:t>α</m:t>
                        </m:r>
                        <m:r>
                          <a:rPr lang="nl-NL"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m</m:t>
                        </m:r>
                      </m:e>
                    </m:func>
                  </m:oMath>
                </a14:m>
                <a:r>
                  <a:rPr lang="nl-NL" sz="4000">
                    <a:effectLst/>
                    <a:latin typeface="Arial" panose="020B0604020202020204" pitchFamily="34" charset="0"/>
                    <a:ea typeface="Dotum" panose="020B0600000101010101" pitchFamily="34" charset="-127"/>
                    <a:cs typeface="Arial" panose="020B0604020202020204" pitchFamily="34" charset="0"/>
                  </a:rPr>
                  <a:t>. Khi đó:</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smtClean="0">
                    <a:effectLst/>
                    <a:ea typeface="Dotum" panose="020B0600000101010101" pitchFamily="34" charset="-127"/>
                  </a:rPr>
                  <a:t>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cos</m:t>
                        </m:r>
                      </m:fName>
                      <m:e>
                        <m:r>
                          <m:rPr>
                            <m:sty m:val="p"/>
                          </m:rPr>
                          <a:rPr lang="nl-NL" sz="4000" i="0">
                            <a:effectLst/>
                            <a:latin typeface="Cambria Math" panose="02040503050406030204" pitchFamily="18" charset="0"/>
                            <a:ea typeface="Dotum" panose="020B0600000101010101" pitchFamily="34" charset="-127"/>
                          </a:rPr>
                          <m:t>x</m:t>
                        </m:r>
                        <m:r>
                          <a:rPr lang="nl-NL"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m</m:t>
                        </m:r>
                      </m:e>
                    </m:func>
                    <m:r>
                      <a:rPr lang="nl-NL" sz="4000" i="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cos</m:t>
                        </m:r>
                      </m:fName>
                      <m:e>
                        <m:r>
                          <m:rPr>
                            <m:sty m:val="p"/>
                          </m:rPr>
                          <a:rPr lang="nl-NL" sz="4000" i="0">
                            <a:effectLst/>
                            <a:latin typeface="Cambria Math" panose="02040503050406030204" pitchFamily="18" charset="0"/>
                            <a:ea typeface="Dotum" panose="020B0600000101010101" pitchFamily="34" charset="-127"/>
                          </a:rPr>
                          <m:t>x</m:t>
                        </m:r>
                      </m:e>
                    </m:func>
                    <m:r>
                      <a:rPr lang="nl-NL" sz="4000" i="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cos</m:t>
                        </m:r>
                      </m:fName>
                      <m:e>
                        <m:r>
                          <m:rPr>
                            <m:sty m:val="p"/>
                          </m:rPr>
                          <a:rPr lang="nl-NL" sz="4000" i="0">
                            <a:effectLst/>
                            <a:latin typeface="Cambria Math" panose="02040503050406030204" pitchFamily="18" charset="0"/>
                            <a:ea typeface="Dotum" panose="020B0600000101010101" pitchFamily="34" charset="-127"/>
                          </a:rPr>
                          <m:t>α</m:t>
                        </m:r>
                      </m:e>
                    </m:func>
                  </m:oMath>
                </a14:m>
                <a:r>
                  <a:rPr lang="nl-NL"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524000" y="2439134"/>
                <a:ext cx="9948124" cy="4914166"/>
              </a:xfrm>
              <a:prstGeom prst="rect">
                <a:avLst/>
              </a:prstGeom>
              <a:blipFill>
                <a:blip r:embed="rId3"/>
                <a:stretch>
                  <a:fillRect l="-1961" r="-21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048000" y="7509064"/>
                <a:ext cx="6651244" cy="182543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oMath>
                </a14:m>
                <a:r>
                  <a:rPr kumimoji="0" lang="nl-NL" sz="42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d>
                          <m:dPr>
                            <m:begChr m:val=""/>
                            <m:endChr m:val=""/>
                            <m:ctrlP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eqArr>
                              <m:eqArrPr>
                                <m:ctrlP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eqArrPr>
                              <m:e>
                                <m:r>
                                  <m:rPr>
                                    <m:sty m:val="p"/>
                                  </m:rP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α</m:t>
                                </m: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r>
                                  <m:rPr>
                                    <m:sty m:val="p"/>
                                  </m:rP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e>
                              <m:e>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e>
                              <m:e>
                                <m:r>
                                  <m:rPr>
                                    <m:sty m:val="p"/>
                                  </m:rP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x</m:t>
                                </m: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m:t>
                                </m:r>
                                <m:r>
                                  <m:rPr>
                                    <m:sty m:val="p"/>
                                  </m:rP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α</m:t>
                                </m: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m:t>
                                </m:r>
                                <m:r>
                                  <m:rPr>
                                    <m:sty m:val="p"/>
                                  </m:rP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k</m:t>
                                </m: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2</m:t>
                                </m:r>
                                <m:r>
                                  <m:rPr>
                                    <m:sty m:val="p"/>
                                  </m:rP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π</m:t>
                                </m:r>
                              </m:e>
                            </m:eqAr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ℤ</m:t>
                            </m:r>
                          </m:e>
                        </m:d>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e>
                    </m:d>
                  </m:oMath>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1" name="Rectangle 10"/>
              <p:cNvSpPr>
                <a:spLocks noRot="1" noChangeAspect="1" noMove="1" noResize="1" noEditPoints="1" noAdjustHandles="1" noChangeArrowheads="1" noChangeShapeType="1" noTextEdit="1"/>
              </p:cNvSpPr>
              <p:nvPr/>
            </p:nvSpPr>
            <p:spPr>
              <a:xfrm>
                <a:off x="3048000" y="7509064"/>
                <a:ext cx="6651244" cy="1825436"/>
              </a:xfrm>
              <a:prstGeom prst="rect">
                <a:avLst/>
              </a:prstGeom>
              <a:blipFill>
                <a:blip r:embed="rId4"/>
                <a:stretch>
                  <a:fillRect/>
                </a:stretch>
              </a:blipFill>
            </p:spPr>
            <p:txBody>
              <a:bodyPr/>
              <a:lstStyle/>
              <a:p>
                <a:r>
                  <a:rPr lang="en-US">
                    <a:noFill/>
                  </a:rPr>
                  <a:t> </a:t>
                </a:r>
              </a:p>
            </p:txBody>
          </p:sp>
        </mc:Fallback>
      </mc:AlternateContent>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98604" y="2827999"/>
            <a:ext cx="4889196" cy="4982501"/>
          </a:xfrm>
          <a:prstGeom prst="rect">
            <a:avLst/>
          </a:prstGeom>
        </p:spPr>
      </p:pic>
    </p:spTree>
    <p:extLst>
      <p:ext uri="{BB962C8B-B14F-4D97-AF65-F5344CB8AC3E}">
        <p14:creationId xmlns:p14="http://schemas.microsoft.com/office/powerpoint/2010/main" val="62772670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anim calcmode="lin" valueType="num">
                                      <p:cBhvr>
                                        <p:cTn id="15" dur="500" fill="hold"/>
                                        <p:tgtEl>
                                          <p:spTgt spid="15"/>
                                        </p:tgtEl>
                                        <p:attrNameLst>
                                          <p:attrName>ppt_x</p:attrName>
                                        </p:attrNameLst>
                                      </p:cBhvr>
                                      <p:tavLst>
                                        <p:tav tm="0">
                                          <p:val>
                                            <p:strVal val="#ppt_x"/>
                                          </p:val>
                                        </p:tav>
                                        <p:tav tm="100000">
                                          <p:val>
                                            <p:strVal val="#ppt_x"/>
                                          </p:val>
                                        </p:tav>
                                      </p:tavLst>
                                    </p:anim>
                                    <p:anim calcmode="lin" valueType="num">
                                      <p:cBhvr>
                                        <p:cTn id="16" dur="5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304800" y="266700"/>
            <a:ext cx="17625470" cy="9753600"/>
          </a:xfrm>
          <a:custGeom>
            <a:avLst/>
            <a:gdLst/>
            <a:ahLst/>
            <a:cxnLst/>
            <a:rect l="l" t="t" r="r" b="b"/>
            <a:pathLst>
              <a:path w="7315200" h="3300153">
                <a:moveTo>
                  <a:pt x="0" y="0"/>
                </a:moveTo>
                <a:lnTo>
                  <a:pt x="7315200" y="0"/>
                </a:lnTo>
                <a:lnTo>
                  <a:pt x="7315200" y="3300153"/>
                </a:lnTo>
                <a:lnTo>
                  <a:pt x="0" y="33001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1796716" y="1084808"/>
            <a:ext cx="2511094" cy="1061829"/>
          </a:xfrm>
          <a:prstGeom prst="rect">
            <a:avLst/>
          </a:prstGeom>
        </p:spPr>
        <p:txBody>
          <a:bodyPr wrap="square">
            <a:spAutoFit/>
          </a:bodyPr>
          <a:lstStyle/>
          <a:p>
            <a:pPr marL="0" marR="0" lvl="0" indent="0" algn="just" defTabSz="914400" rtl="0" eaLnBrk="1" fontAlgn="base" latinLnBrk="0" hangingPunct="1">
              <a:lnSpc>
                <a:spcPct val="150000"/>
              </a:lnSpc>
              <a:spcBef>
                <a:spcPts val="1800"/>
              </a:spcBef>
              <a:spcAft>
                <a:spcPts val="0"/>
              </a:spcAft>
              <a:buClrTx/>
              <a:buSzTx/>
              <a:buFontTx/>
              <a:buNone/>
              <a:tabLst/>
              <a:defRPr/>
            </a:pPr>
            <a:r>
              <a:rPr kumimoji="0" lang="en-US" sz="4200" b="1" i="1"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Chú ý:</a:t>
            </a:r>
            <a:endParaRPr kumimoji="0" lang="en-US" sz="4200" b="1" i="1" u="sng" strike="noStrike" kern="1200" cap="none" spc="0" normalizeH="0" baseline="0" noProof="0">
              <a:ln>
                <a:noFill/>
              </a:ln>
              <a:solidFill>
                <a:srgbClr val="C00000"/>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4"/>
          <a:stretch>
            <a:fillRect/>
          </a:stretch>
        </p:blipFill>
        <p:spPr>
          <a:xfrm rot="162517">
            <a:off x="15193440" y="-562470"/>
            <a:ext cx="2572058" cy="2509420"/>
          </a:xfrm>
          <a:prstGeom prst="rect">
            <a:avLst/>
          </a:prstGeom>
        </p:spPr>
      </p:pic>
      <p:pic>
        <p:nvPicPr>
          <p:cNvPr id="21" name="Picture 20"/>
          <p:cNvPicPr>
            <a:picLocks noChangeAspect="1"/>
          </p:cNvPicPr>
          <p:nvPr/>
        </p:nvPicPr>
        <p:blipFill>
          <a:blip r:embed="rId5"/>
          <a:stretch>
            <a:fillRect/>
          </a:stretch>
        </p:blipFill>
        <p:spPr>
          <a:xfrm rot="20803547">
            <a:off x="4087" y="-78861"/>
            <a:ext cx="1955022" cy="1902183"/>
          </a:xfrm>
          <a:prstGeom prst="rect">
            <a:avLst/>
          </a:prstGeom>
        </p:spPr>
      </p:pic>
      <p:pic>
        <p:nvPicPr>
          <p:cNvPr id="23" name="Picture 22"/>
          <p:cNvPicPr>
            <a:picLocks noChangeAspect="1"/>
          </p:cNvPicPr>
          <p:nvPr/>
        </p:nvPicPr>
        <p:blipFill>
          <a:blip r:embed="rId6"/>
          <a:stretch>
            <a:fillRect/>
          </a:stretch>
        </p:blipFill>
        <p:spPr>
          <a:xfrm>
            <a:off x="15590718" y="6927854"/>
            <a:ext cx="1663339" cy="246649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796716" y="4838700"/>
                <a:ext cx="13671884" cy="4280916"/>
              </a:xfrm>
              <a:prstGeom prst="rect">
                <a:avLst/>
              </a:prstGeom>
            </p:spPr>
            <p:txBody>
              <a:bodyPr wrap="square">
                <a:spAutoFit/>
              </a:bodyPr>
              <a:lstStyle/>
              <a:p>
                <a:pPr>
                  <a:lnSpc>
                    <a:spcPct val="150000"/>
                  </a:lnSpc>
                  <a:spcAft>
                    <a:spcPts val="800"/>
                  </a:spcAft>
                </a:pPr>
                <a:r>
                  <a:rPr lang="nl-NL" sz="4000">
                    <a:latin typeface="Arial" panose="020B0604020202020204" pitchFamily="34" charset="0"/>
                    <a:ea typeface="Dotum" panose="020B0600000101010101" pitchFamily="34" charset="-127"/>
                    <a:cs typeface="Arial" panose="020B0604020202020204" pitchFamily="34" charset="0"/>
                  </a:rPr>
                  <a:t>b) Một số trường hợp đặc biệt: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50000"/>
                  </a:lnSpc>
                  <a:spcAft>
                    <a:spcPts val="800"/>
                  </a:spcAft>
                  <a:buFont typeface="Arial" panose="020B0604020202020204" pitchFamily="34" charset="0"/>
                  <a:buChar char="•"/>
                </a:pP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cos</m:t>
                        </m:r>
                      </m:fName>
                      <m:e>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=0</m:t>
                        </m:r>
                      </m:e>
                    </m:func>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nl-NL" sz="4000">
                            <a:effectLst/>
                            <a:latin typeface="Cambria Math" panose="02040503050406030204" pitchFamily="18" charset="0"/>
                            <a:ea typeface="Dotum" panose="020B0600000101010101" pitchFamily="34" charset="-127"/>
                          </a:rPr>
                          <m:t>2</m:t>
                        </m:r>
                      </m:den>
                    </m:f>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kπ</m:t>
                    </m:r>
                    <m:r>
                      <a:rPr lang="nl-NL" sz="4000">
                        <a:effectLst/>
                        <a:latin typeface="Cambria Math" panose="02040503050406030204" pitchFamily="18" charset="0"/>
                        <a:ea typeface="Dotum" panose="020B0600000101010101" pitchFamily="34" charset="-127"/>
                      </a:rPr>
                      <m:t>, </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ℤ</m:t>
                    </m:r>
                  </m:oMath>
                </a14:m>
                <a:r>
                  <a:rPr lang="nl-NL"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50000"/>
                  </a:lnSpc>
                  <a:spcAft>
                    <a:spcPts val="800"/>
                  </a:spcAft>
                  <a:buFont typeface="Arial" panose="020B0604020202020204" pitchFamily="34" charset="0"/>
                  <a:buChar char="•"/>
                </a:pP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cos</m:t>
                        </m:r>
                      </m:fName>
                      <m:e>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=1</m:t>
                        </m:r>
                      </m:e>
                    </m:func>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nl-NL" sz="4000">
                        <a:effectLst/>
                        <a:latin typeface="Cambria Math" panose="02040503050406030204" pitchFamily="18" charset="0"/>
                        <a:ea typeface="Dotum" panose="020B0600000101010101" pitchFamily="34" charset="-127"/>
                      </a:rPr>
                      <m:t>, </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ℤ</m:t>
                    </m:r>
                  </m:oMath>
                </a14:m>
                <a:r>
                  <a:rPr lang="nl-NL"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50000"/>
                  </a:lnSpc>
                  <a:spcAft>
                    <a:spcPts val="800"/>
                  </a:spcAft>
                  <a:buFont typeface="Arial" panose="020B0604020202020204" pitchFamily="34" charset="0"/>
                  <a:buChar char="•"/>
                </a:pP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cos</m:t>
                        </m:r>
                      </m:fName>
                      <m:e>
                        <m:r>
                          <m:rPr>
                            <m:sty m:val="p"/>
                          </m:rPr>
                          <a:rPr lang="nl-NL" sz="4000">
                            <a:effectLst/>
                            <a:latin typeface="Cambria Math" panose="02040503050406030204" pitchFamily="18" charset="0"/>
                            <a:ea typeface="Dotum" panose="020B0600000101010101" pitchFamily="34" charset="-127"/>
                          </a:rPr>
                          <m:t>x</m:t>
                        </m:r>
                      </m:e>
                    </m:func>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m:t>
                    </m:r>
                    <m:r>
                      <a:rPr lang="nl-NL" sz="4000">
                        <a:effectLst/>
                        <a:latin typeface="Cambria Math" panose="02040503050406030204" pitchFamily="18" charset="0"/>
                        <a:ea typeface="Dotum" panose="020B0600000101010101" pitchFamily="34" charset="-127"/>
                      </a:rPr>
                      <m:t>1⟺</m:t>
                    </m:r>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π</m:t>
                    </m:r>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nl-NL" sz="4000">
                        <a:effectLst/>
                        <a:latin typeface="Cambria Math" panose="02040503050406030204" pitchFamily="18" charset="0"/>
                        <a:ea typeface="Dotum" panose="020B0600000101010101" pitchFamily="34" charset="-127"/>
                      </a:rPr>
                      <m:t>, </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ℤ</m:t>
                    </m:r>
                    <m:r>
                      <a:rPr lang="nl-NL" sz="4000">
                        <a:effectLst/>
                        <a:latin typeface="Cambria Math" panose="02040503050406030204" pitchFamily="18" charset="0"/>
                        <a:ea typeface="Dotum" panose="020B0600000101010101" pitchFamily="34" charset="-127"/>
                      </a:rPr>
                      <m:t> .</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796716" y="4838700"/>
                <a:ext cx="13671884" cy="4280916"/>
              </a:xfrm>
              <a:prstGeom prst="rect">
                <a:avLst/>
              </a:prstGeom>
              <a:blipFill>
                <a:blip r:embed="rId7"/>
                <a:stretch>
                  <a:fillRect l="-16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419600" y="1506918"/>
                <a:ext cx="15087600" cy="3026982"/>
              </a:xfrm>
              <a:prstGeom prst="rect">
                <a:avLst/>
              </a:prstGeom>
            </p:spPr>
            <p:txBody>
              <a:bodyPr wrap="square">
                <a:spAutoFit/>
              </a:bodyPr>
              <a:lstStyle/>
              <a:p>
                <a:pPr lvl="0" algn="just">
                  <a:lnSpc>
                    <a:spcPct val="150000"/>
                  </a:lnSpc>
                  <a:spcAft>
                    <a:spcPts val="800"/>
                  </a:spcAft>
                </a:pPr>
                <a14:m>
                  <m:oMath xmlns:m="http://schemas.openxmlformats.org/officeDocument/2006/math">
                    <m:func>
                      <m:funcPr>
                        <m:ctrlPr>
                          <a:rPr lang="en-US" sz="4000" i="1">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cos</m:t>
                        </m:r>
                      </m:fName>
                      <m:e>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x</m:t>
                        </m:r>
                      </m:e>
                    </m:func>
                    <m:r>
                      <a:rPr lang="nl-NL" sz="4000">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cos</m:t>
                        </m:r>
                      </m:fName>
                      <m:e>
                        <m:sSup>
                          <m:sSupPr>
                            <m:ctrlPr>
                              <a:rPr lang="en-US" sz="4000" i="1">
                                <a:effectLst/>
                                <a:latin typeface="Cambria Math" panose="02040503050406030204" pitchFamily="18" charset="0"/>
                                <a:ea typeface="Dotum" panose="020B0600000101010101" pitchFamily="34" charset="-127"/>
                              </a:rPr>
                            </m:ctrlPr>
                          </m:sSupPr>
                          <m:e>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α</m:t>
                            </m:r>
                          </m:e>
                          <m:sup>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o</m:t>
                            </m:r>
                          </m:sup>
                        </m:sSup>
                      </m:e>
                    </m:func>
                    <m:r>
                      <a:rPr lang="nl-NL" sz="4000">
                        <a:effectLst/>
                        <a:latin typeface="Cambria Math" panose="02040503050406030204" pitchFamily="18" charset="0"/>
                        <a:ea typeface="Dotum" panose="020B0600000101010101" pitchFamily="34" charset="-127"/>
                        <a:cs typeface="Times New Roman" panose="02020603050405020304" pitchFamily="18" charset="0"/>
                      </a:rPr>
                      <m:t>⟺</m:t>
                    </m:r>
                  </m:oMath>
                </a14:m>
                <a:r>
                  <a:rPr lang="nl-NL" sz="4000">
                    <a:effectLst/>
                    <a:latin typeface="Times New Roman" panose="02020603050405020304" pitchFamily="18" charset="0"/>
                    <a:ea typeface="Dotum" panose="020B0600000101010101" pitchFamily="34" charset="-127"/>
                  </a:rPr>
                  <a:t>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rPr>
                        </m:ctrlPr>
                      </m:dPr>
                      <m:e>
                        <m:d>
                          <m:dPr>
                            <m:begChr m:val=""/>
                            <m:endChr m:val=""/>
                            <m:ctrlPr>
                              <a:rPr lang="en-US" sz="4000" i="1">
                                <a:effectLst/>
                                <a:latin typeface="Cambria Math" panose="02040503050406030204" pitchFamily="18" charset="0"/>
                                <a:ea typeface="Dotum" panose="020B0600000101010101" pitchFamily="34" charset="-127"/>
                              </a:rPr>
                            </m:ctrlPr>
                          </m:dPr>
                          <m:e>
                            <m:eqArr>
                              <m:eqArrPr>
                                <m:ctrlPr>
                                  <a:rPr lang="en-US" sz="4000" i="1">
                                    <a:effectLst/>
                                    <a:latin typeface="Cambria Math" panose="02040503050406030204" pitchFamily="18" charset="0"/>
                                    <a:ea typeface="Dotum" panose="020B0600000101010101" pitchFamily="34" charset="-127"/>
                                  </a:rPr>
                                </m:ctrlPr>
                              </m:eqArrPr>
                              <m:e>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x</m:t>
                                </m:r>
                                <m:r>
                                  <a:rPr lang="nl-NL"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rPr>
                                    </m:ctrlPr>
                                  </m:sSupPr>
                                  <m:e>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α</m:t>
                                    </m:r>
                                  </m:e>
                                  <m:sup>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o</m:t>
                                    </m:r>
                                  </m:sup>
                                </m:sSup>
                                <m:r>
                                  <a:rPr lang="nl-NL" sz="40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k</m:t>
                                </m:r>
                                <m:sSup>
                                  <m:sSupPr>
                                    <m:ctrlPr>
                                      <a:rPr lang="en-US" sz="4000" i="1">
                                        <a:effectLst/>
                                        <a:latin typeface="Cambria Math" panose="02040503050406030204" pitchFamily="18" charset="0"/>
                                        <a:ea typeface="Dotum" panose="020B0600000101010101" pitchFamily="34" charset="-127"/>
                                      </a:rPr>
                                    </m:ctrlPr>
                                  </m:sSupPr>
                                  <m:e>
                                    <m:r>
                                      <a:rPr lang="nl-NL" sz="4000">
                                        <a:effectLst/>
                                        <a:latin typeface="Cambria Math" panose="02040503050406030204" pitchFamily="18" charset="0"/>
                                        <a:ea typeface="Dotum" panose="020B0600000101010101" pitchFamily="34" charset="-127"/>
                                        <a:cs typeface="Times New Roman" panose="02020603050405020304" pitchFamily="18" charset="0"/>
                                      </a:rPr>
                                      <m:t>360</m:t>
                                    </m:r>
                                  </m:e>
                                  <m:sup>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o</m:t>
                                    </m:r>
                                  </m:sup>
                                </m:sSup>
                              </m:e>
                              <m:e>
                                <m:r>
                                  <a:rPr lang="nl-NL" sz="4000">
                                    <a:effectLst/>
                                    <a:latin typeface="Cambria Math" panose="02040503050406030204" pitchFamily="18" charset="0"/>
                                    <a:ea typeface="Dotum" panose="020B0600000101010101" pitchFamily="34" charset="-127"/>
                                    <a:cs typeface="Times New Roman" panose="02020603050405020304" pitchFamily="18" charset="0"/>
                                  </a:rPr>
                                  <m:t> </m:t>
                                </m:r>
                              </m:e>
                              <m:e>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x</m:t>
                                </m:r>
                                <m:r>
                                  <a:rPr lang="nl-NL" sz="4000">
                                    <a:effectLst/>
                                    <a:latin typeface="Cambria Math" panose="02040503050406030204" pitchFamily="18" charset="0"/>
                                    <a:ea typeface="Cambria Math" panose="02040503050406030204" pitchFamily="18" charset="0"/>
                                    <a:cs typeface="Cambria Math" panose="02040503050406030204" pitchFamily="18" charset="0"/>
                                  </a:rPr>
                                  <m:t>=</m:t>
                                </m:r>
                                <m:r>
                                  <a:rPr lang="nl-NL" sz="40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sSupPr>
                                  <m:e>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α</m:t>
                                    </m:r>
                                  </m:e>
                                  <m:sup>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o</m:t>
                                    </m:r>
                                  </m:sup>
                                </m:sSup>
                                <m:r>
                                  <a:rPr lang="nl-NL" sz="4000">
                                    <a:effectLst/>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k</m:t>
                                </m:r>
                                <m:sSup>
                                  <m:sSupPr>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nl-NL" sz="4000">
                                        <a:effectLst/>
                                        <a:latin typeface="Cambria Math" panose="02040503050406030204" pitchFamily="18" charset="0"/>
                                        <a:ea typeface="Cambria Math" panose="02040503050406030204" pitchFamily="18" charset="0"/>
                                        <a:cs typeface="Cambria Math" panose="02040503050406030204" pitchFamily="18" charset="0"/>
                                      </a:rPr>
                                      <m:t>360</m:t>
                                    </m:r>
                                  </m:e>
                                  <m:sup>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o</m:t>
                                    </m:r>
                                  </m:sup>
                                </m:sSup>
                              </m:e>
                            </m:eqArr>
                            <m:r>
                              <a:rPr lang="nl-NL" sz="40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k</m:t>
                            </m:r>
                            <m:r>
                              <a:rPr lang="nl-NL" sz="4000">
                                <a:effectLst/>
                                <a:latin typeface="Cambria Math" panose="02040503050406030204" pitchFamily="18" charset="0"/>
                                <a:ea typeface="Dotum" panose="020B0600000101010101" pitchFamily="34" charset="-127"/>
                                <a:cs typeface="Times New Roman" panose="02020603050405020304" pitchFamily="18" charset="0"/>
                              </a:rPr>
                              <m:t>∈</m:t>
                            </m:r>
                            <m:r>
                              <a:rPr lang="nl-NL" sz="4000" i="1">
                                <a:effectLst/>
                                <a:latin typeface="Cambria Math" panose="02040503050406030204" pitchFamily="18" charset="0"/>
                                <a:ea typeface="Dotum" panose="020B0600000101010101" pitchFamily="34" charset="-127"/>
                                <a:cs typeface="Times New Roman" panose="02020603050405020304" pitchFamily="18" charset="0"/>
                              </a:rPr>
                              <m:t>ℤ</m:t>
                            </m:r>
                            <m:r>
                              <a:rPr lang="nl-NL" sz="4000">
                                <a:effectLst/>
                                <a:latin typeface="Cambria Math" panose="02040503050406030204" pitchFamily="18" charset="0"/>
                                <a:ea typeface="Dotum" panose="020B0600000101010101" pitchFamily="34" charset="-127"/>
                                <a:cs typeface="Times New Roman" panose="02020603050405020304" pitchFamily="18" charset="0"/>
                              </a:rPr>
                              <m:t>)</m:t>
                            </m:r>
                          </m:e>
                        </m:d>
                      </m:e>
                    </m:d>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419600" y="1506918"/>
                <a:ext cx="15087600" cy="302698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823834" y="1156037"/>
                <a:ext cx="12711566"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 Nếu số đo của góc </a:t>
                </a:r>
                <a14:m>
                  <m:oMath xmlns:m="http://schemas.openxmlformats.org/officeDocument/2006/math">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α</m:t>
                    </m:r>
                  </m:oMath>
                </a14:m>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được cho bằng đơn vị độ thì:</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823834" y="1156037"/>
                <a:ext cx="12711566" cy="1015663"/>
              </a:xfrm>
              <a:prstGeom prst="rect">
                <a:avLst/>
              </a:prstGeom>
              <a:blipFill>
                <a:blip r:embed="rId9"/>
                <a:stretch>
                  <a:fillRect l="-1678" b="-14458"/>
                </a:stretch>
              </a:blipFill>
            </p:spPr>
            <p:txBody>
              <a:bodyPr/>
              <a:lstStyle/>
              <a:p>
                <a:r>
                  <a:rPr lang="en-US">
                    <a:noFill/>
                  </a:rPr>
                  <a:t> </a:t>
                </a:r>
              </a:p>
            </p:txBody>
          </p:sp>
        </mc:Fallback>
      </mc:AlternateContent>
    </p:spTree>
    <p:extLst>
      <p:ext uri="{BB962C8B-B14F-4D97-AF65-F5344CB8AC3E}">
        <p14:creationId xmlns:p14="http://schemas.microsoft.com/office/powerpoint/2010/main" val="59324782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2536609">
            <a:off x="-475910" y="9114399"/>
            <a:ext cx="2154159" cy="996762"/>
          </a:xfrm>
          <a:prstGeom prst="rect">
            <a:avLst/>
          </a:prstGeom>
        </p:spPr>
      </p:pic>
      <p:grpSp>
        <p:nvGrpSpPr>
          <p:cNvPr id="14" name="Group 13"/>
          <p:cNvGrpSpPr/>
          <p:nvPr/>
        </p:nvGrpSpPr>
        <p:grpSpPr>
          <a:xfrm>
            <a:off x="913705" y="620823"/>
            <a:ext cx="2394284" cy="1053993"/>
            <a:chOff x="609600" y="1498707"/>
            <a:chExt cx="2394284" cy="1053993"/>
          </a:xfrm>
        </p:grpSpPr>
        <p:sp>
          <p:nvSpPr>
            <p:cNvPr id="15" name="Rounded Rectangle 14"/>
            <p:cNvSpPr/>
            <p:nvPr/>
          </p:nvSpPr>
          <p:spPr>
            <a:xfrm>
              <a:off x="609600" y="1548063"/>
              <a:ext cx="239428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838200" y="1498707"/>
              <a:ext cx="1943161" cy="96949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38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5:</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Oval Callout 18"/>
          <p:cNvSpPr/>
          <p:nvPr/>
        </p:nvSpPr>
        <p:spPr>
          <a:xfrm>
            <a:off x="8203391" y="2221023"/>
            <a:ext cx="1553438" cy="88768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2"/>
          <p:cNvPicPr>
            <a:picLocks noChangeAspect="1"/>
          </p:cNvPicPr>
          <p:nvPr/>
        </p:nvPicPr>
        <p:blipFill>
          <a:blip r:embed="rId3"/>
          <a:stretch>
            <a:fillRect/>
          </a:stretch>
        </p:blipFill>
        <p:spPr>
          <a:xfrm flipH="1">
            <a:off x="16142305" y="7609001"/>
            <a:ext cx="1299533" cy="223202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190915" y="3668609"/>
                <a:ext cx="7737118" cy="1474891"/>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e>
                      </m:d>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190915" y="3668609"/>
                <a:ext cx="7737118" cy="1474891"/>
              </a:xfrm>
              <a:prstGeom prst="rect">
                <a:avLst/>
              </a:prstGeom>
              <a:blipFill>
                <a:blip r:embed="rId4"/>
                <a:stretch>
                  <a:fillRect/>
                </a:stretch>
              </a:blipFill>
            </p:spPr>
            <p:txBody>
              <a:bodyPr/>
              <a:lstStyle/>
              <a:p>
                <a:r>
                  <a:rPr lang="en-US">
                    <a:noFill/>
                  </a:rPr>
                  <a:t> </a:t>
                </a:r>
              </a:p>
            </p:txBody>
          </p:sp>
        </mc:Fallback>
      </mc:AlternateContent>
      <p:grpSp>
        <p:nvGrpSpPr>
          <p:cNvPr id="5" name="Group 4"/>
          <p:cNvGrpSpPr/>
          <p:nvPr/>
        </p:nvGrpSpPr>
        <p:grpSpPr>
          <a:xfrm>
            <a:off x="3554120" y="-42173"/>
            <a:ext cx="13743280" cy="2034596"/>
            <a:chOff x="3003884" y="84697"/>
            <a:chExt cx="13743280" cy="2034596"/>
          </a:xfrm>
        </p:grpSpPr>
        <p:sp>
          <p:nvSpPr>
            <p:cNvPr id="17" name="TextBox 16"/>
            <p:cNvSpPr txBox="1"/>
            <p:nvPr/>
          </p:nvSpPr>
          <p:spPr>
            <a:xfrm>
              <a:off x="3003884" y="812907"/>
              <a:ext cx="10214359" cy="86113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Giải các phương trình sau:</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2" name="Rectangle 21"/>
                <p:cNvSpPr/>
                <p:nvPr/>
              </p:nvSpPr>
              <p:spPr>
                <a:xfrm>
                  <a:off x="9402940" y="84697"/>
                  <a:ext cx="4191000" cy="2034596"/>
                </a:xfrm>
                <a:prstGeom prst="rect">
                  <a:avLst/>
                </a:prstGeom>
              </p:spPr>
              <p:txBody>
                <a:bodyPr wrap="square">
                  <a:spAutoFit/>
                </a:bodyPr>
                <a:lstStyle/>
                <a:p>
                  <a:pPr marL="0" marR="0" lvl="0" indent="0" algn="just" defTabSz="914400" rtl="0" eaLnBrk="1" fontAlgn="base" latinLnBrk="0" hangingPunct="1">
                    <a:lnSpc>
                      <a:spcPct val="150000"/>
                    </a:lnSpc>
                    <a:spcBef>
                      <a:spcPts val="0"/>
                    </a:spcBef>
                    <a:spcAft>
                      <a:spcPts val="800"/>
                    </a:spcAft>
                    <a:buClrTx/>
                    <a:buSzTx/>
                    <a:buFontTx/>
                    <a:buNone/>
                    <a:tabLst/>
                    <a:defRPr/>
                  </a:pPr>
                  <a14:m>
                    <m:oMathPara xmlns:m="http://schemas.openxmlformats.org/officeDocument/2006/math">
                      <m:oMathParaPr>
                        <m:jc m:val="left"/>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kumimoji="0" lang="en-US" sz="38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9402940" y="84697"/>
                  <a:ext cx="4191000" cy="203459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3577898" y="946801"/>
                  <a:ext cx="3169266" cy="6771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=0,</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4" name="Rectangle 3"/>
                <p:cNvSpPr>
                  <a:spLocks noRot="1" noChangeAspect="1" noMove="1" noResize="1" noEditPoints="1" noAdjustHandles="1" noChangeArrowheads="1" noChangeShapeType="1" noTextEdit="1"/>
                </p:cNvSpPr>
                <p:nvPr/>
              </p:nvSpPr>
              <p:spPr>
                <a:xfrm>
                  <a:off x="13577898" y="946801"/>
                  <a:ext cx="3169266" cy="677108"/>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9859602" y="3767208"/>
                <a:ext cx="5913798" cy="1202765"/>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nl-NL" sz="3800" smtClean="0">
                          <a:solidFill>
                            <a:prstClr val="black"/>
                          </a:solidFill>
                          <a:latin typeface="Cambria Math" panose="02040503050406030204" pitchFamily="18" charset="0"/>
                          <a:ea typeface="Dotum" panose="020B0600000101010101" pitchFamily="34" charset="-127"/>
                        </a:rPr>
                        <m:t>⟺</m:t>
                      </m:r>
                      <m:r>
                        <m:rPr>
                          <m:sty m:val="p"/>
                        </m:rPr>
                        <a:rPr lang="nl-NL" sz="3800" smtClean="0">
                          <a:solidFill>
                            <a:prstClr val="black"/>
                          </a:solidFill>
                          <a:latin typeface="Cambria Math" panose="02040503050406030204" pitchFamily="18" charset="0"/>
                          <a:ea typeface="Dotum" panose="020B0600000101010101" pitchFamily="34" charset="-127"/>
                        </a:rPr>
                        <m:t>x</m:t>
                      </m:r>
                      <m:r>
                        <a:rPr lang="nl-NL" sz="3800" smtClean="0">
                          <a:solidFill>
                            <a:prstClr val="black"/>
                          </a:solidFill>
                          <a:latin typeface="Cambria Math" panose="02040503050406030204" pitchFamily="18" charset="0"/>
                          <a:ea typeface="Dotum" panose="020B0600000101010101" pitchFamily="34" charset="-127"/>
                        </a:rPr>
                        <m:t>=</m:t>
                      </m:r>
                      <m:r>
                        <a:rPr lang="nl-NL" sz="3800" i="1" smtClean="0">
                          <a:solidFill>
                            <a:prstClr val="black"/>
                          </a:solidFill>
                          <a:latin typeface="Cambria Math" panose="02040503050406030204" pitchFamily="18" charset="0"/>
                          <a:ea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den>
                      </m:f>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r>
                        <a:rPr lang="en-US" sz="3800" b="0" i="0" smtClean="0">
                          <a:solidFill>
                            <a:prstClr val="black"/>
                          </a:solidFill>
                          <a:latin typeface="Cambria Math" panose="02040503050406030204" pitchFamily="18" charset="0"/>
                          <a:ea typeface="Dotum" panose="020B0600000101010101" pitchFamily="34" charset="-127"/>
                        </a:rPr>
                        <m:t> </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r>
                        <a:rPr lang="en-US" sz="3800" b="0" i="0" smtClean="0">
                          <a:solidFill>
                            <a:prstClr val="black"/>
                          </a:solidFill>
                          <a:latin typeface="Cambria Math" panose="02040503050406030204" pitchFamily="18" charset="0"/>
                          <a:ea typeface="Dotum" panose="020B0600000101010101" pitchFamily="34" charset="-127"/>
                        </a:rPr>
                        <m:t>)</m:t>
                      </m:r>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9859602" y="3767208"/>
                <a:ext cx="5913798" cy="12027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2286000" y="5600700"/>
                <a:ext cx="13221401" cy="677108"/>
              </a:xfrm>
              <a:prstGeom prst="rect">
                <a:avLst/>
              </a:prstGeom>
            </p:spPr>
            <p:txBody>
              <a:bodyPr wrap="square">
                <a:spAutoFit/>
              </a:bodyPr>
              <a:lstStyle/>
              <a:p>
                <a14:m>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Gọi</a:t>
                </a:r>
                <a:r>
                  <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rPr>
                      <m:t>𝛼</m:t>
                    </m:r>
                    <m:r>
                      <a:rPr lang="en-US" sz="3800" b="0" i="1" smtClean="0">
                        <a:solidFill>
                          <a:prstClr val="black"/>
                        </a:solidFill>
                        <a:latin typeface="Cambria Math" panose="02040503050406030204" pitchFamily="18" charset="0"/>
                        <a:ea typeface="Cambria Math" panose="02040503050406030204" pitchFamily="18" charset="0"/>
                      </a:rPr>
                      <m:t> </m:t>
                    </m:r>
                    <m:r>
                      <a:rPr lang="en-US" sz="3800" i="1">
                        <a:solidFill>
                          <a:prstClr val="black"/>
                        </a:solidFill>
                        <a:latin typeface="Cambria Math" panose="02040503050406030204" pitchFamily="18" charset="0"/>
                        <a:ea typeface="Cambria Math" panose="02040503050406030204" pitchFamily="18" charset="0"/>
                      </a:rPr>
                      <m:t>𝜖</m:t>
                    </m:r>
                    <m:r>
                      <a:rPr lang="en-US" sz="3800" b="0" i="1" smtClean="0">
                        <a:solidFill>
                          <a:prstClr val="black"/>
                        </a:solidFill>
                        <a:latin typeface="Cambria Math" panose="02040503050406030204" pitchFamily="18" charset="0"/>
                        <a:ea typeface="Cambria Math" panose="02040503050406030204" pitchFamily="18" charset="0"/>
                      </a:rPr>
                      <m:t> </m:t>
                    </m:r>
                    <m:d>
                      <m:dPr>
                        <m:begChr m:val="["/>
                        <m:endChr m:val="]"/>
                        <m:ctrlPr>
                          <a:rPr lang="en-US" sz="3800" i="1">
                            <a:solidFill>
                              <a:prstClr val="black"/>
                            </a:solidFill>
                            <a:latin typeface="Cambria Math" panose="02040503050406030204" pitchFamily="18" charset="0"/>
                            <a:ea typeface="Cambria Math" panose="02040503050406030204" pitchFamily="18" charset="0"/>
                          </a:rPr>
                        </m:ctrlPr>
                      </m:dPr>
                      <m:e>
                        <m:r>
                          <a:rPr lang="en-US" sz="3800" i="1">
                            <a:solidFill>
                              <a:prstClr val="black"/>
                            </a:solidFill>
                            <a:latin typeface="Cambria Math" panose="02040503050406030204" pitchFamily="18" charset="0"/>
                            <a:ea typeface="Cambria Math" panose="02040503050406030204" pitchFamily="18" charset="0"/>
                          </a:rPr>
                          <m:t>0;</m:t>
                        </m:r>
                        <m:r>
                          <a:rPr lang="en-US" sz="3800" i="1">
                            <a:solidFill>
                              <a:prstClr val="black"/>
                            </a:solidFill>
                            <a:latin typeface="Cambria Math" panose="02040503050406030204" pitchFamily="18" charset="0"/>
                            <a:ea typeface="Cambria Math" panose="02040503050406030204" pitchFamily="18" charset="0"/>
                          </a:rPr>
                          <m:t>𝜋</m:t>
                        </m:r>
                      </m:e>
                    </m:d>
                  </m:oMath>
                </a14:m>
                <a:r>
                  <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góc</a:t>
                </a:r>
                <a:r>
                  <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thoả</a:t>
                </a:r>
                <a:r>
                  <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mãn</a:t>
                </a:r>
                <a:r>
                  <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800" i="1">
                        <a:solidFill>
                          <a:prstClr val="black"/>
                        </a:solidFill>
                        <a:latin typeface="Cambria Math" panose="02040503050406030204" pitchFamily="18" charset="0"/>
                        <a:ea typeface="Cambria Math" panose="02040503050406030204" pitchFamily="18" charset="0"/>
                      </a:rPr>
                      <m:t>𝛼</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oMath>
                </a14:m>
                <a:r>
                  <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Khi</a:t>
                </a:r>
                <a:r>
                  <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ta </a:t>
                </a:r>
                <a:r>
                  <a:rPr kumimoji="0" lang="en-US" sz="3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2286000" y="5600700"/>
                <a:ext cx="13221401" cy="677108"/>
              </a:xfrm>
              <a:prstGeom prst="rect">
                <a:avLst/>
              </a:prstGeom>
              <a:blipFill>
                <a:blip r:embed="rId8"/>
                <a:stretch>
                  <a:fillRect t="-15315" b="-351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925402" y="6743700"/>
                <a:ext cx="6222921" cy="67710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sty m:val="p"/>
                        </m:rPr>
                        <a:rPr lang="en-US" sz="38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rPr>
                        <m:t>𝛼</m:t>
                      </m:r>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1" name="Rectangle 10"/>
              <p:cNvSpPr>
                <a:spLocks noRot="1" noChangeAspect="1" noMove="1" noResize="1" noEditPoints="1" noAdjustHandles="1" noChangeArrowheads="1" noChangeShapeType="1" noTextEdit="1"/>
              </p:cNvSpPr>
              <p:nvPr/>
            </p:nvSpPr>
            <p:spPr>
              <a:xfrm>
                <a:off x="2925402" y="6743700"/>
                <a:ext cx="6222921" cy="67710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9004050" y="6751360"/>
                <a:ext cx="5576398"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kumimoji="0" lang="nl-NL" sz="38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mn-cs"/>
                        </a:rPr>
                        <m:t>x</m:t>
                      </m:r>
                      <m:r>
                        <a:rPr lang="nl-NL" sz="3800">
                          <a:solidFill>
                            <a:prstClr val="black"/>
                          </a:solidFill>
                          <a:latin typeface="Cambria Math" panose="02040503050406030204" pitchFamily="18" charset="0"/>
                          <a:ea typeface="Dotum" panose="020B0600000101010101" pitchFamily="34" charset="-127"/>
                        </a:rPr>
                        <m:t>=</m:t>
                      </m:r>
                      <m:r>
                        <a:rPr lang="nl-NL" sz="3800" i="1">
                          <a:solidFill>
                            <a:prstClr val="black"/>
                          </a:solidFill>
                          <a:latin typeface="Cambria Math" panose="02040503050406030204" pitchFamily="18" charset="0"/>
                          <a:ea typeface="Cambria Math" panose="02040503050406030204" pitchFamily="18" charset="0"/>
                        </a:rPr>
                        <m:t>±</m:t>
                      </m:r>
                      <m:r>
                        <a:rPr lang="en-US" sz="3800" i="1">
                          <a:solidFill>
                            <a:prstClr val="black"/>
                          </a:solidFill>
                          <a:latin typeface="Cambria Math" panose="02040503050406030204" pitchFamily="18" charset="0"/>
                          <a:ea typeface="Cambria Math" panose="02040503050406030204" pitchFamily="18" charset="0"/>
                        </a:rPr>
                        <m:t>𝛼</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r>
                        <a:rPr lang="en-US" sz="3800">
                          <a:solidFill>
                            <a:prstClr val="black"/>
                          </a:solidFill>
                          <a:latin typeface="Cambria Math" panose="02040503050406030204" pitchFamily="18" charset="0"/>
                          <a:ea typeface="Dotum" panose="020B0600000101010101" pitchFamily="34" charset="-127"/>
                        </a:rPr>
                        <m:t> </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r>
                        <a:rPr lang="en-US" sz="3800">
                          <a:solidFill>
                            <a:prstClr val="black"/>
                          </a:solidFill>
                          <a:latin typeface="Cambria Math" panose="02040503050406030204" pitchFamily="18" charset="0"/>
                          <a:ea typeface="Dotum" panose="020B0600000101010101" pitchFamily="34" charset="-127"/>
                        </a:rPr>
                        <m:t>)</m:t>
                      </m:r>
                    </m:oMath>
                  </m:oMathPara>
                </a14:m>
                <a:endParaRPr lang="en-US" sz="3800">
                  <a:solidFill>
                    <a:prstClr val="black"/>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9004050" y="6751360"/>
                <a:ext cx="5576398" cy="67710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Google Shape;136;p4"/>
              <p:cNvSpPr/>
              <p:nvPr/>
            </p:nvSpPr>
            <p:spPr>
              <a:xfrm>
                <a:off x="4442449" y="8267700"/>
                <a:ext cx="9685685" cy="1296877"/>
              </a:xfrm>
              <a:prstGeom prst="wedgeRoundRectCallout">
                <a:avLst>
                  <a:gd name="adj1" fmla="val -12461"/>
                  <a:gd name="adj2" fmla="val 50699"/>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spcAft>
                    <a:spcPts val="800"/>
                  </a:spcAft>
                </a:pPr>
                <a14:m>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cos</m:t>
                        </m:r>
                      </m:fName>
                      <m:e>
                        <m:r>
                          <m:rPr>
                            <m:sty m:val="p"/>
                          </m:rPr>
                          <a:rPr lang="nl-NL" sz="4000">
                            <a:solidFill>
                              <a:prstClr val="black"/>
                            </a:solidFill>
                            <a:latin typeface="Cambria Math" panose="02040503050406030204" pitchFamily="18" charset="0"/>
                            <a:ea typeface="Dotum" panose="020B0600000101010101" pitchFamily="34" charset="-127"/>
                          </a:rPr>
                          <m:t>u</m:t>
                        </m:r>
                      </m:e>
                    </m:func>
                    <m:r>
                      <a:rPr lang="nl-NL"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cos</m:t>
                        </m:r>
                      </m:fName>
                      <m:e>
                        <m:r>
                          <m:rPr>
                            <m:sty m:val="p"/>
                          </m:rPr>
                          <a:rPr lang="nl-NL" sz="4000">
                            <a:solidFill>
                              <a:prstClr val="black"/>
                            </a:solidFill>
                            <a:latin typeface="Cambria Math" panose="02040503050406030204" pitchFamily="18" charset="0"/>
                            <a:ea typeface="Dotum" panose="020B0600000101010101" pitchFamily="34" charset="-127"/>
                          </a:rPr>
                          <m:t>v</m:t>
                        </m:r>
                      </m:e>
                    </m:func>
                    <m:r>
                      <a:rPr lang="nl-NL" sz="4000">
                        <a:solidFill>
                          <a:prstClr val="black"/>
                        </a:solidFill>
                        <a:latin typeface="Cambria Math" panose="02040503050406030204" pitchFamily="18" charset="0"/>
                        <a:ea typeface="Dotum" panose="020B0600000101010101" pitchFamily="34" charset="-127"/>
                      </a:rPr>
                      <m:t>⟺</m:t>
                    </m:r>
                    <m:r>
                      <m:rPr>
                        <m:sty m:val="p"/>
                      </m:rPr>
                      <a:rPr lang="nl-NL" sz="4000">
                        <a:solidFill>
                          <a:prstClr val="black"/>
                        </a:solidFill>
                        <a:latin typeface="Cambria Math" panose="02040503050406030204" pitchFamily="18" charset="0"/>
                        <a:ea typeface="Dotum" panose="020B0600000101010101" pitchFamily="34" charset="-127"/>
                      </a:rPr>
                      <m:t>u</m:t>
                    </m:r>
                    <m:r>
                      <a:rPr lang="nl-NL" sz="4000">
                        <a:solidFill>
                          <a:prstClr val="black"/>
                        </a:solidFill>
                        <a:latin typeface="Cambria Math" panose="02040503050406030204" pitchFamily="18" charset="0"/>
                        <a:ea typeface="Dotum" panose="020B0600000101010101" pitchFamily="34" charset="-127"/>
                      </a:rPr>
                      <m:t>=±</m:t>
                    </m:r>
                    <m:r>
                      <m:rPr>
                        <m:sty m:val="p"/>
                      </m:rPr>
                      <a:rPr lang="nl-NL" sz="4000">
                        <a:solidFill>
                          <a:prstClr val="black"/>
                        </a:solidFill>
                        <a:latin typeface="Cambria Math" panose="02040503050406030204" pitchFamily="18" charset="0"/>
                        <a:ea typeface="Dotum" panose="020B0600000101010101" pitchFamily="34" charset="-127"/>
                      </a:rPr>
                      <m:t>v</m:t>
                    </m:r>
                    <m:r>
                      <a:rPr lang="nl-NL" sz="4000">
                        <a:solidFill>
                          <a:prstClr val="black"/>
                        </a:solidFill>
                        <a:latin typeface="Cambria Math" panose="02040503050406030204" pitchFamily="18" charset="0"/>
                        <a:ea typeface="Dotum" panose="020B0600000101010101" pitchFamily="34" charset="-127"/>
                      </a:rPr>
                      <m:t>+</m:t>
                    </m:r>
                    <m:r>
                      <m:rPr>
                        <m:sty m:val="p"/>
                      </m:rPr>
                      <a:rPr lang="nl-NL" sz="4000">
                        <a:solidFill>
                          <a:prstClr val="black"/>
                        </a:solidFill>
                        <a:latin typeface="Cambria Math" panose="02040503050406030204" pitchFamily="18" charset="0"/>
                        <a:ea typeface="Dotum" panose="020B0600000101010101" pitchFamily="34" charset="-127"/>
                      </a:rPr>
                      <m:t>k</m:t>
                    </m:r>
                    <m:r>
                      <a:rPr lang="nl-NL" sz="4000">
                        <a:solidFill>
                          <a:prstClr val="black"/>
                        </a:solidFill>
                        <a:latin typeface="Cambria Math" panose="02040503050406030204" pitchFamily="18" charset="0"/>
                        <a:ea typeface="Dotum" panose="020B0600000101010101" pitchFamily="34" charset="-127"/>
                      </a:rPr>
                      <m:t>2</m:t>
                    </m:r>
                    <m:r>
                      <m:rPr>
                        <m:sty m:val="p"/>
                      </m:rPr>
                      <a:rPr lang="nl-NL" sz="4000">
                        <a:solidFill>
                          <a:prstClr val="black"/>
                        </a:solidFill>
                        <a:latin typeface="Cambria Math" panose="02040503050406030204" pitchFamily="18" charset="0"/>
                        <a:ea typeface="Dotum" panose="020B0600000101010101" pitchFamily="34" charset="-127"/>
                      </a:rPr>
                      <m:t>π</m:t>
                    </m:r>
                    <m:r>
                      <a:rPr lang="nl-NL" sz="4000">
                        <a:solidFill>
                          <a:prstClr val="black"/>
                        </a:solidFill>
                        <a:latin typeface="Cambria Math" panose="02040503050406030204" pitchFamily="18" charset="0"/>
                        <a:ea typeface="Dotum" panose="020B0600000101010101" pitchFamily="34" charset="-127"/>
                      </a:rPr>
                      <m:t> </m:t>
                    </m:r>
                    <m:d>
                      <m:dPr>
                        <m:ctrlPr>
                          <a:rPr lang="en-US" sz="4000" i="1">
                            <a:solidFill>
                              <a:prstClr val="black"/>
                            </a:solidFill>
                            <a:latin typeface="Cambria Math" panose="02040503050406030204" pitchFamily="18" charset="0"/>
                            <a:ea typeface="Dotum" panose="020B0600000101010101" pitchFamily="34" charset="-127"/>
                          </a:rPr>
                        </m:ctrlPr>
                      </m:dPr>
                      <m:e>
                        <m:r>
                          <m:rPr>
                            <m:sty m:val="p"/>
                          </m:rPr>
                          <a:rPr lang="nl-NL" sz="4000">
                            <a:solidFill>
                              <a:prstClr val="black"/>
                            </a:solidFill>
                            <a:latin typeface="Cambria Math" panose="02040503050406030204" pitchFamily="18" charset="0"/>
                            <a:ea typeface="Dotum" panose="020B0600000101010101" pitchFamily="34" charset="-127"/>
                          </a:rPr>
                          <m:t>k</m:t>
                        </m:r>
                        <m:r>
                          <a:rPr lang="nl-NL" sz="4000">
                            <a:solidFill>
                              <a:prstClr val="black"/>
                            </a:solidFill>
                            <a:latin typeface="Cambria Math" panose="02040503050406030204" pitchFamily="18" charset="0"/>
                            <a:ea typeface="Dotum" panose="020B0600000101010101" pitchFamily="34" charset="-127"/>
                          </a:rPr>
                          <m:t>∈</m:t>
                        </m:r>
                        <m:r>
                          <a:rPr lang="nl-NL" sz="4000" i="1">
                            <a:solidFill>
                              <a:prstClr val="black"/>
                            </a:solidFill>
                            <a:latin typeface="Cambria Math" panose="02040503050406030204" pitchFamily="18" charset="0"/>
                            <a:ea typeface="Dotum" panose="020B0600000101010101" pitchFamily="34" charset="-127"/>
                          </a:rPr>
                          <m:t>ℤ</m:t>
                        </m:r>
                      </m:e>
                    </m:d>
                  </m:oMath>
                </a14:m>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9" name="Google Shape;136;p4"/>
              <p:cNvSpPr>
                <a:spLocks noRot="1" noChangeAspect="1" noMove="1" noResize="1" noEditPoints="1" noAdjustHandles="1" noChangeArrowheads="1" noChangeShapeType="1" noTextEdit="1"/>
              </p:cNvSpPr>
              <p:nvPr/>
            </p:nvSpPr>
            <p:spPr>
              <a:xfrm>
                <a:off x="4442449" y="8267700"/>
                <a:ext cx="9685685" cy="1296877"/>
              </a:xfrm>
              <a:prstGeom prst="wedgeRoundRectCallout">
                <a:avLst>
                  <a:gd name="adj1" fmla="val -12461"/>
                  <a:gd name="adj2" fmla="val 50699"/>
                  <a:gd name="adj3" fmla="val 16667"/>
                </a:avLst>
              </a:prstGeom>
              <a:blipFill>
                <a:blip r:embed="rId11"/>
                <a:stretch>
                  <a:fillRect/>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370020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anim calcmode="lin" valueType="num">
                                      <p:cBhvr>
                                        <p:cTn id="29" dur="500" fill="hold"/>
                                        <p:tgtEl>
                                          <p:spTgt spid="25"/>
                                        </p:tgtEl>
                                        <p:attrNameLst>
                                          <p:attrName>ppt_x</p:attrName>
                                        </p:attrNameLst>
                                      </p:cBhvr>
                                      <p:tavLst>
                                        <p:tav tm="0">
                                          <p:val>
                                            <p:strVal val="#ppt_x"/>
                                          </p:val>
                                        </p:tav>
                                        <p:tav tm="100000">
                                          <p:val>
                                            <p:strVal val="#ppt_x"/>
                                          </p:val>
                                        </p:tav>
                                      </p:tavLst>
                                    </p:anim>
                                    <p:anim calcmode="lin" valueType="num">
                                      <p:cBhvr>
                                        <p:cTn id="30" dur="500" fill="hold"/>
                                        <p:tgtEl>
                                          <p:spTgt spid="2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anim calcmode="lin" valueType="num">
                                      <p:cBhvr>
                                        <p:cTn id="39" dur="500" fill="hold"/>
                                        <p:tgtEl>
                                          <p:spTgt spid="26"/>
                                        </p:tgtEl>
                                        <p:attrNameLst>
                                          <p:attrName>ppt_x</p:attrName>
                                        </p:attrNameLst>
                                      </p:cBhvr>
                                      <p:tavLst>
                                        <p:tav tm="0">
                                          <p:val>
                                            <p:strVal val="#ppt_x"/>
                                          </p:val>
                                        </p:tav>
                                        <p:tav tm="100000">
                                          <p:val>
                                            <p:strVal val="#ppt_x"/>
                                          </p:val>
                                        </p:tav>
                                      </p:tavLst>
                                    </p:anim>
                                    <p:anim calcmode="lin" valueType="num">
                                      <p:cBhvr>
                                        <p:cTn id="40"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fltVal val="0"/>
                                          </p:val>
                                        </p:tav>
                                        <p:tav tm="100000">
                                          <p:val>
                                            <p:strVal val="#ppt_w"/>
                                          </p:val>
                                        </p:tav>
                                      </p:tavLst>
                                    </p:anim>
                                    <p:anim calcmode="lin" valueType="num">
                                      <p:cBhvr>
                                        <p:cTn id="46" dur="500" fill="hold"/>
                                        <p:tgtEl>
                                          <p:spTgt spid="29"/>
                                        </p:tgtEl>
                                        <p:attrNameLst>
                                          <p:attrName>ppt_h</p:attrName>
                                        </p:attrNameLst>
                                      </p:cBhvr>
                                      <p:tavLst>
                                        <p:tav tm="0">
                                          <p:val>
                                            <p:fltVal val="0"/>
                                          </p:val>
                                        </p:tav>
                                        <p:tav tm="100000">
                                          <p:val>
                                            <p:strVal val="#ppt_h"/>
                                          </p:val>
                                        </p:tav>
                                      </p:tavLst>
                                    </p:anim>
                                    <p:animEffect transition="in" filter="fade">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7" grpId="0"/>
      <p:bldP spid="25" grpId="0"/>
      <p:bldP spid="11" grpId="0"/>
      <p:bldP spid="26" grpId="0"/>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18267210">
            <a:off x="-420982" y="421256"/>
            <a:ext cx="2154159" cy="996762"/>
          </a:xfrm>
          <a:prstGeom prst="rect">
            <a:avLst/>
          </a:prstGeom>
        </p:spPr>
      </p:pic>
      <p:grpSp>
        <p:nvGrpSpPr>
          <p:cNvPr id="14" name="Group 13"/>
          <p:cNvGrpSpPr/>
          <p:nvPr/>
        </p:nvGrpSpPr>
        <p:grpSpPr>
          <a:xfrm>
            <a:off x="3475700" y="812907"/>
            <a:ext cx="2133600" cy="1053993"/>
            <a:chOff x="609600" y="1498707"/>
            <a:chExt cx="2133600" cy="1053993"/>
          </a:xfrm>
        </p:grpSpPr>
        <p:sp>
          <p:nvSpPr>
            <p:cNvPr id="15" name="Rounded Rectangle 14"/>
            <p:cNvSpPr/>
            <p:nvPr/>
          </p:nvSpPr>
          <p:spPr>
            <a:xfrm>
              <a:off x="609600" y="1548063"/>
              <a:ext cx="2133600"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715300" y="1498707"/>
              <a:ext cx="1943161" cy="96949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38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6:</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TextBox 16"/>
              <p:cNvSpPr txBox="1"/>
              <p:nvPr/>
            </p:nvSpPr>
            <p:spPr>
              <a:xfrm>
                <a:off x="5697550" y="865226"/>
                <a:ext cx="11321716" cy="86113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Giải phương trình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𝑐𝑜𝑠</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𝑐𝑜𝑠</m:t>
                    </m:r>
                    <m:d>
                      <m:d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45</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𝑥</m:t>
                        </m:r>
                      </m:e>
                    </m:d>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5697550" y="865226"/>
                <a:ext cx="11321716" cy="861133"/>
              </a:xfrm>
              <a:prstGeom prst="rect">
                <a:avLst/>
              </a:prstGeom>
              <a:blipFill>
                <a:blip r:embed="rId3"/>
                <a:stretch>
                  <a:fillRect l="-1777" b="-27660"/>
                </a:stretch>
              </a:blipFill>
            </p:spPr>
            <p:txBody>
              <a:bodyPr/>
              <a:lstStyle/>
              <a:p>
                <a:r>
                  <a:rPr lang="en-US">
                    <a:noFill/>
                  </a:rPr>
                  <a:t> </a:t>
                </a:r>
              </a:p>
            </p:txBody>
          </p:sp>
        </mc:Fallback>
      </mc:AlternateContent>
      <p:sp>
        <p:nvSpPr>
          <p:cNvPr id="19" name="Oval Callout 18"/>
          <p:cNvSpPr/>
          <p:nvPr/>
        </p:nvSpPr>
        <p:spPr>
          <a:xfrm>
            <a:off x="8186003" y="2552700"/>
            <a:ext cx="1653255" cy="9156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9"/>
          <p:cNvPicPr>
            <a:picLocks noChangeAspect="1"/>
          </p:cNvPicPr>
          <p:nvPr/>
        </p:nvPicPr>
        <p:blipFill>
          <a:blip r:embed="rId4"/>
          <a:stretch>
            <a:fillRect/>
          </a:stretch>
        </p:blipFill>
        <p:spPr>
          <a:xfrm rot="20439982">
            <a:off x="16527284" y="253435"/>
            <a:ext cx="1551954" cy="2753136"/>
          </a:xfrm>
          <a:prstGeom prst="rect">
            <a:avLst/>
          </a:prstGeom>
        </p:spPr>
      </p:pic>
      <p:grpSp>
        <p:nvGrpSpPr>
          <p:cNvPr id="6" name="Group 5"/>
          <p:cNvGrpSpPr/>
          <p:nvPr/>
        </p:nvGrpSpPr>
        <p:grpSpPr>
          <a:xfrm>
            <a:off x="2599504" y="4106981"/>
            <a:ext cx="13160160" cy="1950919"/>
            <a:chOff x="2692979" y="3369546"/>
            <a:chExt cx="13160160" cy="1950919"/>
          </a:xfrm>
        </p:grpSpPr>
        <mc:AlternateContent xmlns:mc="http://schemas.openxmlformats.org/markup-compatibility/2006" xmlns:a14="http://schemas.microsoft.com/office/drawing/2010/main">
          <mc:Choice Requires="a14">
            <p:sp>
              <p:nvSpPr>
                <p:cNvPr id="3" name="Rectangle 2"/>
                <p:cNvSpPr/>
                <p:nvPr/>
              </p:nvSpPr>
              <p:spPr>
                <a:xfrm>
                  <a:off x="2692979" y="3991063"/>
                  <a:ext cx="4957960" cy="67710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𝑐𝑜𝑠</m:t>
                        </m:r>
                        <m:r>
                          <a:rPr lang="en-US" sz="3800" i="1">
                            <a:solidFill>
                              <a:prstClr val="black"/>
                            </a:solidFill>
                            <a:latin typeface="Cambria Math" panose="02040503050406030204" pitchFamily="18" charset="0"/>
                            <a:cs typeface="Arial" panose="020B0604020202020204" pitchFamily="34" charset="0"/>
                          </a:rPr>
                          <m:t>2</m:t>
                        </m:r>
                        <m:r>
                          <a:rPr lang="en-US" sz="3800" i="1">
                            <a:solidFill>
                              <a:prstClr val="black"/>
                            </a:solidFill>
                            <a:latin typeface="Cambria Math" panose="02040503050406030204" pitchFamily="18" charset="0"/>
                            <a:cs typeface="Arial" panose="020B0604020202020204" pitchFamily="34" charset="0"/>
                          </a:rPr>
                          <m:t>𝑥</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𝑐𝑜𝑠</m:t>
                        </m:r>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45</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e>
                        </m:d>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2692979" y="3991063"/>
                  <a:ext cx="4957960" cy="67710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7780929" y="3369546"/>
                  <a:ext cx="8072210" cy="19509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nl-NL" sz="38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mn-cs"/>
                        </a:rPr>
                        <m:t>⟺</m:t>
                      </m:r>
                    </m:oMath>
                  </a14:m>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eqArr>
                                <m:eqArr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eqArr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rPr>
                                    <m:t>2</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𝑥</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=45°−</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𝑥</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𝑘</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rPr>
                                    <m:t>360</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  </m:t>
                                  </m:r>
                                  <m:r>
                                    <a:rPr kumimoji="0" lang="nl-NL"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rPr>
                                    <m:t>     </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 </m:t>
                                  </m:r>
                                </m:e>
                                <m:e>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e>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mn-cs"/>
                                    </a:rPr>
                                    <m:t>2</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𝑥</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rPr>
                                      </m:ctrlPr>
                                    </m:d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45</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𝑥</m:t>
                                      </m:r>
                                    </m:e>
                                  </m:d>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𝑘</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360</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e>
                              </m:eqAr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ℤ</m:t>
                              </m:r>
                            </m:e>
                          </m:d>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e>
                      </m:d>
                    </m:oMath>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8" name="Rectangle 17"/>
                <p:cNvSpPr>
                  <a:spLocks noRot="1" noChangeAspect="1" noMove="1" noResize="1" noEditPoints="1" noAdjustHandles="1" noChangeArrowheads="1" noChangeShapeType="1" noTextEdit="1"/>
                </p:cNvSpPr>
                <p:nvPr/>
              </p:nvSpPr>
              <p:spPr>
                <a:xfrm>
                  <a:off x="7780929" y="3369546"/>
                  <a:ext cx="8072210" cy="1950919"/>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6" name="Rectangle 25"/>
              <p:cNvSpPr/>
              <p:nvPr/>
            </p:nvSpPr>
            <p:spPr>
              <a:xfrm>
                <a:off x="2603515" y="6759709"/>
                <a:ext cx="6890604" cy="166039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nl-NL" sz="38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mn-cs"/>
                      </a:rPr>
                      <m:t>⟺</m:t>
                    </m:r>
                  </m:oMath>
                </a14:m>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eqArr>
                              <m:eqArr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eqArr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rPr>
                                  <m:t>3</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𝑥</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=45°+</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𝑘</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rPr>
                                  <m:t>360</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  </m:t>
                                </m:r>
                                <m:r>
                                  <a:rPr kumimoji="0" lang="nl-NL"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rPr>
                                  <m:t> </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 </m:t>
                                </m:r>
                              </m:e>
                              <m:e>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e>
                              <m:e>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𝑥</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=−45°+</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𝑘</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360</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e>
                            </m:eqAr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ℤ</m:t>
                            </m:r>
                          </m:e>
                        </m:d>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e>
                    </m:d>
                  </m:oMath>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6" name="Rectangle 25"/>
              <p:cNvSpPr>
                <a:spLocks noRot="1" noChangeAspect="1" noMove="1" noResize="1" noEditPoints="1" noAdjustHandles="1" noChangeArrowheads="1" noChangeShapeType="1" noTextEdit="1"/>
              </p:cNvSpPr>
              <p:nvPr/>
            </p:nvSpPr>
            <p:spPr>
              <a:xfrm>
                <a:off x="2603515" y="6759709"/>
                <a:ext cx="6890604" cy="166039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9842515" y="6759709"/>
                <a:ext cx="6997685" cy="165058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nl-NL" sz="38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mn-cs"/>
                      </a:rPr>
                      <m:t>⟺</m:t>
                    </m:r>
                  </m:oMath>
                </a14:m>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eqArr>
                              <m:eqArr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eqArrPr>
                              <m:e>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𝑥</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=15°+</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𝑘</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rPr>
                                  <m:t>120</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 </m:t>
                                </m:r>
                                <m:r>
                                  <a:rPr kumimoji="0" lang="nl-NL"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rPr>
                                  <m:t>    </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 </m:t>
                                </m:r>
                              </m:e>
                              <m:e>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e>
                              <m:e>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𝑥</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=−45°+</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𝑘</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360</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e>
                            </m:eqAr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 </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ℤ</m:t>
                            </m:r>
                          </m:e>
                        </m:d>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e>
                    </m:d>
                  </m:oMath>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7" name="Rectangle 26"/>
              <p:cNvSpPr>
                <a:spLocks noRot="1" noChangeAspect="1" noMove="1" noResize="1" noEditPoints="1" noAdjustHandles="1" noChangeArrowheads="1" noChangeShapeType="1" noTextEdit="1"/>
              </p:cNvSpPr>
              <p:nvPr/>
            </p:nvSpPr>
            <p:spPr>
              <a:xfrm>
                <a:off x="9842515" y="6759709"/>
                <a:ext cx="6997685" cy="1650580"/>
              </a:xfrm>
              <a:prstGeom prst="rect">
                <a:avLst/>
              </a:prstGeom>
              <a:blipFill>
                <a:blip r:embed="rId8"/>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9"/>
          <a:stretch>
            <a:fillRect/>
          </a:stretch>
        </p:blipFill>
        <p:spPr>
          <a:xfrm flipH="1">
            <a:off x="381000" y="7419545"/>
            <a:ext cx="1279186" cy="2600755"/>
          </a:xfrm>
          <a:prstGeom prst="rect">
            <a:avLst/>
          </a:prstGeom>
        </p:spPr>
      </p:pic>
    </p:spTree>
    <p:extLst>
      <p:ext uri="{BB962C8B-B14F-4D97-AF65-F5344CB8AC3E}">
        <p14:creationId xmlns:p14="http://schemas.microsoft.com/office/powerpoint/2010/main" val="3931038807"/>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anim calcmode="lin" valueType="num">
                                      <p:cBhvr>
                                        <p:cTn id="27" dur="500" fill="hold"/>
                                        <p:tgtEl>
                                          <p:spTgt spid="26"/>
                                        </p:tgtEl>
                                        <p:attrNameLst>
                                          <p:attrName>ppt_x</p:attrName>
                                        </p:attrNameLst>
                                      </p:cBhvr>
                                      <p:tavLst>
                                        <p:tav tm="0">
                                          <p:val>
                                            <p:strVal val="#ppt_x"/>
                                          </p:val>
                                        </p:tav>
                                        <p:tav tm="100000">
                                          <p:val>
                                            <p:strVal val="#ppt_x"/>
                                          </p:val>
                                        </p:tav>
                                      </p:tavLst>
                                    </p:anim>
                                    <p:anim calcmode="lin" valueType="num">
                                      <p:cBhvr>
                                        <p:cTn id="28" dur="500" fill="hold"/>
                                        <p:tgtEl>
                                          <p:spTgt spid="2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anim calcmode="lin" valueType="num">
                                      <p:cBhvr>
                                        <p:cTn id="32" dur="500" fill="hold"/>
                                        <p:tgtEl>
                                          <p:spTgt spid="27"/>
                                        </p:tgtEl>
                                        <p:attrNameLst>
                                          <p:attrName>ppt_x</p:attrName>
                                        </p:attrNameLst>
                                      </p:cBhvr>
                                      <p:tavLst>
                                        <p:tav tm="0">
                                          <p:val>
                                            <p:strVal val="#ppt_x"/>
                                          </p:val>
                                        </p:tav>
                                        <p:tav tm="100000">
                                          <p:val>
                                            <p:strVal val="#ppt_x"/>
                                          </p:val>
                                        </p:tav>
                                      </p:tavLst>
                                    </p:anim>
                                    <p:anim calcmode="lin" valueType="num">
                                      <p:cBhvr>
                                        <p:cTn id="33"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6"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533400" y="-2566720"/>
            <a:ext cx="19466215" cy="7888908"/>
          </a:xfrm>
          <a:prstGeom prst="rect">
            <a:avLst/>
          </a:prstGeom>
        </p:spPr>
      </p:pic>
      <p:sp>
        <p:nvSpPr>
          <p:cNvPr id="9" name="TextBox 8"/>
          <p:cNvSpPr txBox="1"/>
          <p:nvPr/>
        </p:nvSpPr>
        <p:spPr>
          <a:xfrm>
            <a:off x="6570806" y="431021"/>
            <a:ext cx="5257800"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3</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990600" y="1816304"/>
            <a:ext cx="7509470" cy="10156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000">
                <a:solidFill>
                  <a:prstClr val="black"/>
                </a:solidFill>
                <a:latin typeface="Arial" panose="020B0604020202020204" pitchFamily="34" charset="0"/>
                <a:cs typeface="Arial" panose="020B0604020202020204" pitchFamily="34" charset="0"/>
              </a:rPr>
              <a:t>G</a:t>
            </a:r>
            <a:r>
              <a:rPr lang="en-US" sz="4000" smtClean="0">
                <a:solidFill>
                  <a:prstClr val="black"/>
                </a:solidFill>
                <a:latin typeface="Arial" panose="020B0604020202020204" pitchFamily="34" charset="0"/>
                <a:cs typeface="Arial" panose="020B0604020202020204" pitchFamily="34" charset="0"/>
              </a:rPr>
              <a:t>iải các phương trình sau:</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Oval Callout 13"/>
          <p:cNvSpPr/>
          <p:nvPr/>
        </p:nvSpPr>
        <p:spPr>
          <a:xfrm>
            <a:off x="8305117" y="3163670"/>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p:cNvPicPr>
            <a:picLocks noChangeAspect="1"/>
          </p:cNvPicPr>
          <p:nvPr/>
        </p:nvPicPr>
        <p:blipFill>
          <a:blip r:embed="rId3"/>
          <a:stretch>
            <a:fillRect/>
          </a:stretch>
        </p:blipFill>
        <p:spPr>
          <a:xfrm>
            <a:off x="16182655" y="360893"/>
            <a:ext cx="1899042" cy="878716"/>
          </a:xfrm>
          <a:prstGeom prst="rect">
            <a:avLst/>
          </a:prstGeom>
        </p:spPr>
      </p:pic>
      <p:pic>
        <p:nvPicPr>
          <p:cNvPr id="17" name="Picture 16"/>
          <p:cNvPicPr>
            <a:picLocks noChangeAspect="1"/>
          </p:cNvPicPr>
          <p:nvPr/>
        </p:nvPicPr>
        <p:blipFill>
          <a:blip r:embed="rId4"/>
          <a:stretch>
            <a:fillRect/>
          </a:stretch>
        </p:blipFill>
        <p:spPr>
          <a:xfrm>
            <a:off x="426191" y="7962900"/>
            <a:ext cx="1128818" cy="1938809"/>
          </a:xfrm>
          <a:prstGeom prst="rect">
            <a:avLst/>
          </a:prstGeom>
        </p:spPr>
      </p:pic>
      <p:pic>
        <p:nvPicPr>
          <p:cNvPr id="18" name="Picture 17"/>
          <p:cNvPicPr>
            <a:picLocks noChangeAspect="1"/>
          </p:cNvPicPr>
          <p:nvPr/>
        </p:nvPicPr>
        <p:blipFill>
          <a:blip r:embed="rId5"/>
          <a:stretch>
            <a:fillRect/>
          </a:stretch>
        </p:blipFill>
        <p:spPr>
          <a:xfrm rot="20601677">
            <a:off x="16701318" y="8841529"/>
            <a:ext cx="1570281" cy="152784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7306222" y="1714500"/>
                <a:ext cx="9951507" cy="1105687"/>
              </a:xfrm>
              <a:prstGeom prst="rect">
                <a:avLst/>
              </a:prstGeom>
            </p:spPr>
            <p:txBody>
              <a:bodyPr wrap="none">
                <a:spAutoFit/>
              </a:bodyPr>
              <a:lstStyle/>
              <a:p>
                <a:pPr lvl="0">
                  <a:lnSpc>
                    <a:spcPct val="150000"/>
                  </a:lnSpc>
                  <a:spcAft>
                    <a:spcPts val="800"/>
                  </a:spcAft>
                </a:pPr>
                <a:r>
                  <a:rPr lang="en-US" sz="4000" smtClean="0">
                    <a:latin typeface="Arial" panose="020B0604020202020204" pitchFamily="34" charset="0"/>
                    <a:ea typeface="Dotum" panose="020B0600000101010101" pitchFamily="34" charset="-127"/>
                    <a:cs typeface="Arial" panose="020B0604020202020204" pitchFamily="34" charset="0"/>
                  </a:rPr>
                  <a:t>a) </a:t>
                </a:r>
                <a14:m>
                  <m:oMath xmlns:m="http://schemas.openxmlformats.org/officeDocument/2006/math">
                    <m:r>
                      <a:rPr lang="en-US" sz="4000">
                        <a:effectLst/>
                        <a:latin typeface="Cambria Math" panose="02040503050406030204" pitchFamily="18" charset="0"/>
                        <a:ea typeface="Dotum" panose="020B0600000101010101" pitchFamily="34" charset="-127"/>
                        <a:cs typeface="Times New Roman" panose="02020603050405020304" pitchFamily="18" charset="0"/>
                      </a:rPr>
                      <m:t>2</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cos</m:t>
                        </m:r>
                      </m:fName>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e>
                    </m:func>
                    <m:r>
                      <a:rPr lang="en-US" sz="4000">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4000" i="1">
                            <a:effectLst/>
                            <a:latin typeface="Cambria Math" panose="02040503050406030204" pitchFamily="18" charset="0"/>
                            <a:ea typeface="Dotum" panose="020B0600000101010101" pitchFamily="34" charset="-127"/>
                          </a:rPr>
                        </m:ctrlPr>
                      </m:radPr>
                      <m:deg/>
                      <m:e>
                        <m:r>
                          <a:rPr lang="en-US" sz="4000">
                            <a:effectLst/>
                            <a:latin typeface="Cambria Math" panose="02040503050406030204" pitchFamily="18" charset="0"/>
                            <a:ea typeface="Dotum" panose="020B0600000101010101" pitchFamily="34" charset="-127"/>
                            <a:cs typeface="Times New Roman" panose="02020603050405020304" pitchFamily="18" charset="0"/>
                          </a:rPr>
                          <m:t>2</m:t>
                        </m:r>
                      </m:e>
                    </m:rad>
                    <m:r>
                      <a:rPr lang="en-US" sz="4000" b="0" i="1" smtClean="0">
                        <a:effectLst/>
                        <a:latin typeface="Cambria Math" panose="02040503050406030204" pitchFamily="18" charset="0"/>
                        <a:ea typeface="Dotum" panose="020B0600000101010101" pitchFamily="34" charset="-127"/>
                        <a:cs typeface="Times New Roman" panose="02020603050405020304" pitchFamily="18" charset="0"/>
                      </a:rPr>
                      <m:t>;</m:t>
                    </m:r>
                    <m:r>
                      <m:rPr>
                        <m:nor/>
                      </m:rPr>
                      <a:rPr lang="en-US" sz="4000" b="0" i="0" smtClean="0">
                        <a:effectLst/>
                        <a:latin typeface="Arial" panose="020B0604020202020204" pitchFamily="34" charset="0"/>
                        <a:ea typeface="Dotum" panose="020B0600000101010101" pitchFamily="34" charset="-127"/>
                        <a:cs typeface="Arial" panose="020B0604020202020204" pitchFamily="34" charset="0"/>
                      </a:rPr>
                      <m:t>       </m:t>
                    </m:r>
                    <m:r>
                      <m:rPr>
                        <m:nor/>
                      </m:rPr>
                      <a:rPr lang="en-US" sz="4000">
                        <a:solidFill>
                          <a:prstClr val="black"/>
                        </a:solidFill>
                        <a:latin typeface="Arial" panose="020B0604020202020204" pitchFamily="34" charset="0"/>
                        <a:ea typeface="Dotum" panose="020B0600000101010101" pitchFamily="34" charset="-127"/>
                        <a:cs typeface="Arial" panose="020B0604020202020204" pitchFamily="34" charset="0"/>
                      </a:rPr>
                      <m:t>b</m:t>
                    </m:r>
                    <m:r>
                      <m:rPr>
                        <m:nor/>
                      </m:rPr>
                      <a:rPr lang="en-US" sz="4000">
                        <a:solidFill>
                          <a:prstClr val="black"/>
                        </a:solidFill>
                        <a:latin typeface="Arial" panose="020B0604020202020204" pitchFamily="34" charset="0"/>
                        <a:ea typeface="Dotum" panose="020B0600000101010101" pitchFamily="34" charset="-127"/>
                        <a:cs typeface="Arial" panose="020B0604020202020204" pitchFamily="34" charset="0"/>
                      </a:rPr>
                      <m:t>) </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cos</m:t>
                        </m:r>
                      </m:fName>
                      <m:e>
                        <m:r>
                          <a:rPr lang="en-US" sz="4000">
                            <a:solidFill>
                              <a:prstClr val="black"/>
                            </a:solidFill>
                            <a:latin typeface="Cambria Math" panose="02040503050406030204" pitchFamily="18" charset="0"/>
                            <a:ea typeface="Dotum" panose="020B0600000101010101" pitchFamily="34" charset="-127"/>
                          </a:rPr>
                          <m:t>3</m:t>
                        </m:r>
                        <m:r>
                          <m:rPr>
                            <m:sty m:val="p"/>
                          </m:rPr>
                          <a:rPr lang="en-US" sz="4000">
                            <a:solidFill>
                              <a:prstClr val="black"/>
                            </a:solidFill>
                            <a:latin typeface="Cambria Math" panose="02040503050406030204" pitchFamily="18" charset="0"/>
                            <a:ea typeface="Dotum" panose="020B0600000101010101" pitchFamily="34" charset="-127"/>
                          </a:rPr>
                          <m:t>x</m:t>
                        </m:r>
                      </m:e>
                    </m:func>
                    <m:r>
                      <a:rPr lang="en-US" sz="4000" i="1">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sin</m:t>
                        </m:r>
                      </m:fName>
                      <m:e>
                        <m:r>
                          <a:rPr lang="en-US" sz="4000">
                            <a:solidFill>
                              <a:prstClr val="black"/>
                            </a:solidFill>
                            <a:latin typeface="Cambria Math" panose="02040503050406030204" pitchFamily="18" charset="0"/>
                            <a:ea typeface="Dotum" panose="020B0600000101010101" pitchFamily="34" charset="-127"/>
                          </a:rPr>
                          <m:t>5</m:t>
                        </m:r>
                        <m:r>
                          <m:rPr>
                            <m:sty m:val="p"/>
                          </m:rPr>
                          <a:rPr lang="en-US" sz="4000">
                            <a:solidFill>
                              <a:prstClr val="black"/>
                            </a:solidFill>
                            <a:latin typeface="Cambria Math" panose="02040503050406030204" pitchFamily="18" charset="0"/>
                            <a:ea typeface="Dotum" panose="020B0600000101010101" pitchFamily="34" charset="-127"/>
                          </a:rPr>
                          <m:t>x</m:t>
                        </m:r>
                      </m:e>
                    </m:func>
                    <m:r>
                      <a:rPr lang="en-US" sz="4000">
                        <a:solidFill>
                          <a:prstClr val="black"/>
                        </a:solidFill>
                        <a:latin typeface="Cambria Math" panose="02040503050406030204" pitchFamily="18" charset="0"/>
                        <a:ea typeface="Dotum" panose="020B0600000101010101" pitchFamily="34" charset="-127"/>
                      </a:rPr>
                      <m:t>=0</m:t>
                    </m:r>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306222" y="1714500"/>
                <a:ext cx="9951507" cy="1105687"/>
              </a:xfrm>
              <a:prstGeom prst="rect">
                <a:avLst/>
              </a:prstGeom>
              <a:blipFill>
                <a:blip r:embed="rId6"/>
                <a:stretch>
                  <a:fillRect l="-2206" b="-9890"/>
                </a:stretch>
              </a:blipFill>
            </p:spPr>
            <p:txBody>
              <a:bodyPr/>
              <a:lstStyle/>
              <a:p>
                <a:r>
                  <a:rPr lang="en-US">
                    <a:noFill/>
                  </a:rPr>
                  <a:t> </a:t>
                </a:r>
              </a:p>
            </p:txBody>
          </p:sp>
        </mc:Fallback>
      </mc:AlternateContent>
      <p:sp>
        <p:nvSpPr>
          <p:cNvPr id="4" name="Rectangle 3"/>
          <p:cNvSpPr/>
          <p:nvPr/>
        </p:nvSpPr>
        <p:spPr>
          <a:xfrm>
            <a:off x="1905000" y="5613507"/>
            <a:ext cx="16622377" cy="901593"/>
          </a:xfrm>
          <a:prstGeom prst="rect">
            <a:avLst/>
          </a:prstGeom>
        </p:spPr>
        <p:txBody>
          <a:bodyPr wrap="square">
            <a:spAutoFit/>
          </a:bodyPr>
          <a:lstStyle/>
          <a:p>
            <a:pPr>
              <a:lnSpc>
                <a:spcPct val="150000"/>
              </a:lnSpc>
              <a:spcAft>
                <a:spcPts val="800"/>
              </a:spcAft>
            </a:pPr>
            <a:r>
              <a:rPr lang="en-US" sz="4000">
                <a:latin typeface="Arial" panose="020B0604020202020204" pitchFamily="34" charset="0"/>
                <a:ea typeface="Dotum" panose="020B0600000101010101" pitchFamily="34" charset="-127"/>
                <a:cs typeface="Arial" panose="020B0604020202020204" pitchFamily="34" charset="0"/>
              </a:rPr>
              <a:t>a</a:t>
            </a:r>
            <a:r>
              <a:rPr lang="en-US" sz="4000" smtClean="0">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2819400" y="4893026"/>
                <a:ext cx="10440084" cy="2134495"/>
              </a:xfrm>
              <a:prstGeom prst="rect">
                <a:avLst/>
              </a:prstGeom>
            </p:spPr>
            <p:txBody>
              <a:bodyPr wrap="square">
                <a:spAutoFit/>
              </a:bodyPr>
              <a:lstStyle/>
              <a:p>
                <a:pPr lvl="0">
                  <a:lnSpc>
                    <a:spcPct val="150000"/>
                  </a:lnSpc>
                  <a:spcAft>
                    <a:spcPts val="800"/>
                  </a:spcAft>
                </a:pPr>
                <a14:m>
                  <m:oMathPara xmlns:m="http://schemas.openxmlformats.org/officeDocument/2006/math">
                    <m:oMathParaPr>
                      <m:jc m:val="left"/>
                    </m:oMathParaPr>
                    <m:oMath xmlns:m="http://schemas.openxmlformats.org/officeDocument/2006/math">
                      <m:r>
                        <a:rPr lang="en-US" sz="4000">
                          <a:solidFill>
                            <a:prstClr val="black"/>
                          </a:solidFill>
                          <a:latin typeface="Cambria Math" panose="02040503050406030204" pitchFamily="18" charset="0"/>
                          <a:ea typeface="Dotum" panose="020B0600000101010101" pitchFamily="34" charset="-127"/>
                        </a:rPr>
                        <m:t>2</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cos</m:t>
                          </m:r>
                        </m:fName>
                        <m:e>
                          <m:r>
                            <m:rPr>
                              <m:sty m:val="p"/>
                            </m:rPr>
                            <a:rPr lang="en-US" sz="4000">
                              <a:solidFill>
                                <a:prstClr val="black"/>
                              </a:solidFill>
                              <a:latin typeface="Cambria Math" panose="02040503050406030204" pitchFamily="18" charset="0"/>
                              <a:ea typeface="Dotum" panose="020B0600000101010101" pitchFamily="34" charset="-127"/>
                            </a:rPr>
                            <m:t>x</m:t>
                          </m:r>
                        </m:e>
                      </m:func>
                      <m:r>
                        <a:rPr lang="en-US" sz="4000">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m:t>
                      </m:r>
                      <m:rad>
                        <m:radPr>
                          <m:degHide m:val="on"/>
                          <m:ctrlPr>
                            <a:rPr lang="en-US" sz="4000" i="1">
                              <a:solidFill>
                                <a:prstClr val="black"/>
                              </a:solidFill>
                              <a:latin typeface="Cambria Math" panose="02040503050406030204" pitchFamily="18" charset="0"/>
                              <a:ea typeface="Dotum" panose="020B0600000101010101" pitchFamily="34" charset="-127"/>
                            </a:rPr>
                          </m:ctrlPr>
                        </m:radPr>
                        <m:deg/>
                        <m:e>
                          <m:r>
                            <a:rPr lang="en-US" sz="4000">
                              <a:solidFill>
                                <a:prstClr val="black"/>
                              </a:solidFill>
                              <a:latin typeface="Cambria Math" panose="02040503050406030204" pitchFamily="18" charset="0"/>
                              <a:ea typeface="Dotum" panose="020B0600000101010101" pitchFamily="34" charset="-127"/>
                            </a:rPr>
                            <m:t>2</m:t>
                          </m:r>
                        </m:e>
                      </m:rad>
                      <m:r>
                        <a:rPr lang="nl-NL"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cos</m:t>
                          </m:r>
                        </m:fName>
                        <m:e>
                          <m:r>
                            <m:rPr>
                              <m:sty m:val="p"/>
                            </m:rPr>
                            <a:rPr lang="en-US" sz="4000">
                              <a:solidFill>
                                <a:prstClr val="black"/>
                              </a:solidFill>
                              <a:latin typeface="Cambria Math" panose="02040503050406030204" pitchFamily="18" charset="0"/>
                              <a:ea typeface="Dotum" panose="020B0600000101010101" pitchFamily="34" charset="-127"/>
                            </a:rPr>
                            <m:t>x</m:t>
                          </m:r>
                        </m:e>
                      </m:func>
                      <m:r>
                        <a:rPr lang="en-US" sz="4000">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rad>
                            <m:radPr>
                              <m:degHide m:val="on"/>
                              <m:ctrlPr>
                                <a:rPr lang="en-US" sz="4000" i="1">
                                  <a:solidFill>
                                    <a:prstClr val="black"/>
                                  </a:solidFill>
                                  <a:latin typeface="Cambria Math" panose="02040503050406030204" pitchFamily="18" charset="0"/>
                                  <a:ea typeface="Dotum" panose="020B0600000101010101" pitchFamily="34" charset="-127"/>
                                </a:rPr>
                              </m:ctrlPr>
                            </m:radPr>
                            <m:deg/>
                            <m:e>
                              <m:r>
                                <a:rPr lang="en-US" sz="4000">
                                  <a:solidFill>
                                    <a:prstClr val="black"/>
                                  </a:solidFill>
                                  <a:latin typeface="Cambria Math" panose="02040503050406030204" pitchFamily="18" charset="0"/>
                                  <a:ea typeface="Dotum" panose="020B0600000101010101" pitchFamily="34" charset="-127"/>
                                </a:rPr>
                                <m:t>2</m:t>
                              </m:r>
                            </m:e>
                          </m:rad>
                        </m:num>
                        <m:den>
                          <m:r>
                            <a:rPr lang="en-US" sz="4000">
                              <a:solidFill>
                                <a:prstClr val="black"/>
                              </a:solidFill>
                              <a:latin typeface="Cambria Math" panose="02040503050406030204" pitchFamily="18" charset="0"/>
                              <a:ea typeface="Dotum" panose="020B0600000101010101" pitchFamily="34" charset="-127"/>
                            </a:rPr>
                            <m:t>2</m:t>
                          </m:r>
                        </m:den>
                      </m:f>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819400" y="4893026"/>
                <a:ext cx="10440084" cy="213449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114800" y="6877432"/>
                <a:ext cx="13955377" cy="1923668"/>
              </a:xfrm>
              <a:prstGeom prst="rect">
                <a:avLst/>
              </a:prstGeom>
            </p:spPr>
            <p:txBody>
              <a:bodyPr wrap="square">
                <a:spAutoFit/>
              </a:bodyPr>
              <a:lstStyle/>
              <a:p>
                <a:pPr lvl="0">
                  <a:lnSpc>
                    <a:spcPct val="150000"/>
                  </a:lnSpc>
                  <a:spcAft>
                    <a:spcPts val="800"/>
                  </a:spcAft>
                </a:pPr>
                <a14:m>
                  <m:oMathPara xmlns:m="http://schemas.openxmlformats.org/officeDocument/2006/math">
                    <m:oMathParaPr>
                      <m:jc m:val="centerGroup"/>
                    </m:oMathParaPr>
                    <m:oMath xmlns:m="http://schemas.openxmlformats.org/officeDocument/2006/math">
                      <m:r>
                        <a:rPr lang="nl-NL"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cos</m:t>
                          </m:r>
                        </m:fName>
                        <m:e>
                          <m:r>
                            <m:rPr>
                              <m:sty m:val="p"/>
                            </m:rPr>
                            <a:rPr lang="en-US" sz="4000">
                              <a:solidFill>
                                <a:prstClr val="black"/>
                              </a:solidFill>
                              <a:latin typeface="Cambria Math" panose="02040503050406030204" pitchFamily="18" charset="0"/>
                              <a:ea typeface="Dotum" panose="020B0600000101010101" pitchFamily="34" charset="-127"/>
                            </a:rPr>
                            <m:t>x</m:t>
                          </m:r>
                        </m:e>
                      </m:func>
                      <m:r>
                        <a:rPr lang="en-US"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cos</m:t>
                          </m:r>
                        </m:fName>
                        <m:e>
                          <m:f>
                            <m:fPr>
                              <m:ctrlPr>
                                <a:rPr lang="en-US" sz="4000" i="1">
                                  <a:solidFill>
                                    <a:prstClr val="black"/>
                                  </a:solidFill>
                                  <a:latin typeface="Cambria Math" panose="02040503050406030204" pitchFamily="18" charset="0"/>
                                  <a:ea typeface="Dotum" panose="020B0600000101010101" pitchFamily="34" charset="-127"/>
                                </a:rPr>
                              </m:ctrlPr>
                            </m:fPr>
                            <m:num>
                              <m:r>
                                <a:rPr lang="en-US" sz="4000">
                                  <a:solidFill>
                                    <a:prstClr val="black"/>
                                  </a:solidFill>
                                  <a:latin typeface="Cambria Math" panose="02040503050406030204" pitchFamily="18" charset="0"/>
                                  <a:ea typeface="Dotum" panose="020B0600000101010101" pitchFamily="34" charset="-127"/>
                                </a:rPr>
                                <m:t>3</m:t>
                              </m:r>
                              <m:r>
                                <m:rPr>
                                  <m:sty m:val="p"/>
                                </m:rPr>
                                <a:rPr lang="nl-NL" sz="4000">
                                  <a:solidFill>
                                    <a:prstClr val="black"/>
                                  </a:solidFill>
                                  <a:latin typeface="Cambria Math" panose="02040503050406030204" pitchFamily="18" charset="0"/>
                                  <a:ea typeface="Dotum" panose="020B0600000101010101" pitchFamily="34" charset="-127"/>
                                </a:rPr>
                                <m:t>π</m:t>
                              </m:r>
                            </m:num>
                            <m:den>
                              <m:r>
                                <a:rPr lang="en-US" sz="4000">
                                  <a:solidFill>
                                    <a:prstClr val="black"/>
                                  </a:solidFill>
                                  <a:latin typeface="Cambria Math" panose="02040503050406030204" pitchFamily="18" charset="0"/>
                                  <a:ea typeface="Dotum" panose="020B0600000101010101" pitchFamily="34" charset="-127"/>
                                </a:rPr>
                                <m:t>4</m:t>
                              </m:r>
                            </m:den>
                          </m:f>
                        </m:e>
                      </m:func>
                      <m:r>
                        <a:rPr lang="nl-NL"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r>
                            <a:rPr lang="en-US" sz="4000">
                              <a:solidFill>
                                <a:prstClr val="black"/>
                              </a:solidFill>
                              <a:latin typeface="Cambria Math" panose="02040503050406030204" pitchFamily="18" charset="0"/>
                              <a:ea typeface="Dotum" panose="020B0600000101010101" pitchFamily="34" charset="-127"/>
                            </a:rPr>
                            <m:t>3</m:t>
                          </m:r>
                          <m:r>
                            <m:rPr>
                              <m:sty m:val="p"/>
                            </m:rPr>
                            <a:rPr lang="nl-NL" sz="4000">
                              <a:solidFill>
                                <a:prstClr val="black"/>
                              </a:solidFill>
                              <a:latin typeface="Cambria Math" panose="02040503050406030204" pitchFamily="18" charset="0"/>
                              <a:ea typeface="Dotum" panose="020B0600000101010101" pitchFamily="34" charset="-127"/>
                            </a:rPr>
                            <m:t>π</m:t>
                          </m:r>
                        </m:num>
                        <m:den>
                          <m:r>
                            <a:rPr lang="en-US" sz="4000">
                              <a:solidFill>
                                <a:prstClr val="black"/>
                              </a:solidFill>
                              <a:latin typeface="Cambria Math" panose="02040503050406030204" pitchFamily="18" charset="0"/>
                              <a:ea typeface="Dotum" panose="020B0600000101010101" pitchFamily="34" charset="-127"/>
                            </a:rPr>
                            <m:t>4</m:t>
                          </m:r>
                        </m:den>
                      </m:f>
                      <m:r>
                        <a:rPr lang="en-US"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k</m:t>
                      </m:r>
                      <m:r>
                        <a:rPr lang="en-US" sz="4000">
                          <a:solidFill>
                            <a:prstClr val="black"/>
                          </a:solidFill>
                          <a:latin typeface="Cambria Math" panose="02040503050406030204" pitchFamily="18" charset="0"/>
                          <a:ea typeface="Dotum" panose="020B0600000101010101" pitchFamily="34" charset="-127"/>
                        </a:rPr>
                        <m:t>2</m:t>
                      </m:r>
                      <m:r>
                        <m:rPr>
                          <m:sty m:val="p"/>
                        </m:rPr>
                        <a:rPr lang="nl-NL" sz="4000">
                          <a:solidFill>
                            <a:prstClr val="black"/>
                          </a:solidFill>
                          <a:latin typeface="Cambria Math" panose="02040503050406030204" pitchFamily="18" charset="0"/>
                          <a:ea typeface="Dotum" panose="020B0600000101010101" pitchFamily="34" charset="-127"/>
                        </a:rPr>
                        <m:t>π</m:t>
                      </m:r>
                      <m:r>
                        <a:rPr lang="en-US" sz="4000">
                          <a:solidFill>
                            <a:prstClr val="black"/>
                          </a:solidFill>
                          <a:latin typeface="Cambria Math" panose="02040503050406030204" pitchFamily="18" charset="0"/>
                          <a:ea typeface="Dotum" panose="020B0600000101010101" pitchFamily="34" charset="-127"/>
                        </a:rPr>
                        <m:t>, </m:t>
                      </m:r>
                      <m:d>
                        <m:dPr>
                          <m:ctrlPr>
                            <a:rPr lang="en-US" sz="4000" i="1">
                              <a:solidFill>
                                <a:prstClr val="black"/>
                              </a:solidFill>
                              <a:latin typeface="Cambria Math" panose="02040503050406030204" pitchFamily="18" charset="0"/>
                              <a:ea typeface="Dotum" panose="020B0600000101010101" pitchFamily="34" charset="-127"/>
                            </a:rPr>
                          </m:ctrlPr>
                        </m:dPr>
                        <m:e>
                          <m:r>
                            <m:rPr>
                              <m:sty m:val="p"/>
                            </m:rPr>
                            <a:rPr lang="en-US" sz="4000">
                              <a:solidFill>
                                <a:prstClr val="black"/>
                              </a:solidFill>
                              <a:latin typeface="Cambria Math" panose="02040503050406030204" pitchFamily="18" charset="0"/>
                              <a:ea typeface="Dotum" panose="020B0600000101010101" pitchFamily="34" charset="-127"/>
                            </a:rPr>
                            <m:t>k</m:t>
                          </m:r>
                          <m:r>
                            <a:rPr lang="en-US" sz="4000">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ℤ</m:t>
                          </m:r>
                        </m:e>
                      </m:d>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114800" y="6877432"/>
                <a:ext cx="13955377" cy="1923668"/>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8285825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4" grpId="0" animBg="1"/>
      <p:bldP spid="2" grpId="0"/>
      <p:bldP spid="4"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533400" y="-2566720"/>
            <a:ext cx="19466215" cy="7812841"/>
          </a:xfrm>
          <a:prstGeom prst="rect">
            <a:avLst/>
          </a:prstGeom>
        </p:spPr>
      </p:pic>
      <p:sp>
        <p:nvSpPr>
          <p:cNvPr id="9" name="TextBox 8"/>
          <p:cNvSpPr txBox="1"/>
          <p:nvPr/>
        </p:nvSpPr>
        <p:spPr>
          <a:xfrm>
            <a:off x="6570806" y="431021"/>
            <a:ext cx="5257800"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3</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990600" y="1816304"/>
            <a:ext cx="7509470" cy="10156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iải các phương trình sau:</a:t>
            </a:r>
          </a:p>
        </p:txBody>
      </p:sp>
      <p:sp>
        <p:nvSpPr>
          <p:cNvPr id="14" name="Oval Callout 13"/>
          <p:cNvSpPr/>
          <p:nvPr/>
        </p:nvSpPr>
        <p:spPr>
          <a:xfrm>
            <a:off x="8305117" y="3163670"/>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p:cNvPicPr>
            <a:picLocks noChangeAspect="1"/>
          </p:cNvPicPr>
          <p:nvPr/>
        </p:nvPicPr>
        <p:blipFill>
          <a:blip r:embed="rId4"/>
          <a:stretch>
            <a:fillRect/>
          </a:stretch>
        </p:blipFill>
        <p:spPr>
          <a:xfrm>
            <a:off x="16182655" y="360893"/>
            <a:ext cx="1899042" cy="878716"/>
          </a:xfrm>
          <a:prstGeom prst="rect">
            <a:avLst/>
          </a:prstGeom>
        </p:spPr>
      </p:pic>
      <p:pic>
        <p:nvPicPr>
          <p:cNvPr id="17" name="Picture 16"/>
          <p:cNvPicPr>
            <a:picLocks noChangeAspect="1"/>
          </p:cNvPicPr>
          <p:nvPr/>
        </p:nvPicPr>
        <p:blipFill>
          <a:blip r:embed="rId5"/>
          <a:stretch>
            <a:fillRect/>
          </a:stretch>
        </p:blipFill>
        <p:spPr>
          <a:xfrm>
            <a:off x="426191" y="7962900"/>
            <a:ext cx="1128818" cy="193880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7306222" y="1714500"/>
                <a:ext cx="9951507" cy="1105687"/>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 </a:t>
                </a:r>
                <a14:m>
                  <m:oMath xmlns:m="http://schemas.openxmlformats.org/officeDocument/2006/math">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cos</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e>
                    </m:rad>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nor/>
                      </m:rP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m:t>       </m:t>
                    </m:r>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m:t>b</m:t>
                    </m:r>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m:t>) </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306222" y="1714500"/>
                <a:ext cx="9951507" cy="1105687"/>
              </a:xfrm>
              <a:prstGeom prst="rect">
                <a:avLst/>
              </a:prstGeom>
              <a:blipFill>
                <a:blip r:embed="rId6"/>
                <a:stretch>
                  <a:fillRect l="-2206" b="-98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06923" y="5144492"/>
                <a:ext cx="16622377" cy="182780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m:t>
                      </m:r>
                      <m: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e>
                      </m:func>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06923" y="5144492"/>
                <a:ext cx="16622377" cy="182780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276600" y="6003232"/>
                <a:ext cx="16383000" cy="3835602"/>
              </a:xfrm>
              <a:prstGeom prst="rect">
                <a:avLst/>
              </a:prstGeom>
            </p:spPr>
            <p:txBody>
              <a:bodyPr wrap="square">
                <a:spAutoFit/>
              </a:bodyPr>
              <a:lstStyle/>
              <a:p>
                <a:pPr lvl="0">
                  <a:lnSpc>
                    <a:spcPct val="150000"/>
                  </a:lnSpc>
                  <a:spcAft>
                    <a:spcPts val="800"/>
                  </a:spcAft>
                  <a:defRPr/>
                </a:pPr>
                <a14:m>
                  <m:oMath xmlns:m="http://schemas.openxmlformats.org/officeDocument/2006/math">
                    <m:r>
                      <a:rPr lang="nl-NL" sz="4000">
                        <a:solidFill>
                          <a:prstClr val="black"/>
                        </a:solidFill>
                        <a:latin typeface="Cambria Math" panose="02040503050406030204" pitchFamily="18" charset="0"/>
                        <a:ea typeface="Dotum" panose="020B0600000101010101" pitchFamily="34" charset="-127"/>
                      </a:rPr>
                      <m:t>⟺</m:t>
                    </m:r>
                  </m:oMath>
                </a14:m>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4000" i="1">
                            <a:solidFill>
                              <a:prstClr val="black"/>
                            </a:solidFill>
                            <a:latin typeface="Cambria Math" panose="02040503050406030204" pitchFamily="18" charset="0"/>
                            <a:ea typeface="Dotum" panose="020B0600000101010101" pitchFamily="34" charset="-127"/>
                          </a:rPr>
                        </m:ctrlPr>
                      </m:dPr>
                      <m:e>
                        <m:d>
                          <m:dPr>
                            <m:begChr m:val=""/>
                            <m:endChr m:val=""/>
                            <m:ctrlPr>
                              <a:rPr lang="en-US" sz="4000" i="1">
                                <a:solidFill>
                                  <a:prstClr val="black"/>
                                </a:solidFill>
                                <a:latin typeface="Cambria Math" panose="02040503050406030204" pitchFamily="18" charset="0"/>
                                <a:ea typeface="Dotum" panose="020B0600000101010101" pitchFamily="34" charset="-127"/>
                              </a:rPr>
                            </m:ctrlPr>
                          </m:dPr>
                          <m:e>
                            <m:eqArr>
                              <m:eqArrPr>
                                <m:ctrlPr>
                                  <a:rPr lang="en-US" sz="4000" i="1">
                                    <a:solidFill>
                                      <a:prstClr val="black"/>
                                    </a:solidFill>
                                    <a:latin typeface="Cambria Math" panose="02040503050406030204" pitchFamily="18" charset="0"/>
                                    <a:ea typeface="Dotum" panose="020B0600000101010101" pitchFamily="34" charset="-127"/>
                                  </a:rPr>
                                </m:ctrlPr>
                              </m:eqArrPr>
                              <m:e>
                                <m:r>
                                  <a:rPr lang="en-US" sz="4000">
                                    <a:solidFill>
                                      <a:prstClr val="black"/>
                                    </a:solidFill>
                                    <a:latin typeface="Cambria Math" panose="02040503050406030204" pitchFamily="18" charset="0"/>
                                    <a:ea typeface="Dotum" panose="020B0600000101010101" pitchFamily="34" charset="-127"/>
                                  </a:rPr>
                                  <m:t>3</m:t>
                                </m:r>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r>
                                      <m:rPr>
                                        <m:sty m:val="p"/>
                                      </m:rPr>
                                      <a:rPr lang="nl-NL" sz="4000">
                                        <a:solidFill>
                                          <a:prstClr val="black"/>
                                        </a:solidFill>
                                        <a:latin typeface="Cambria Math" panose="02040503050406030204" pitchFamily="18" charset="0"/>
                                        <a:ea typeface="Dotum" panose="020B0600000101010101" pitchFamily="34" charset="-127"/>
                                      </a:rPr>
                                      <m:t>π</m:t>
                                    </m:r>
                                  </m:num>
                                  <m:den>
                                    <m:r>
                                      <a:rPr lang="en-US" sz="4000">
                                        <a:solidFill>
                                          <a:prstClr val="black"/>
                                        </a:solidFill>
                                        <a:latin typeface="Cambria Math" panose="02040503050406030204" pitchFamily="18" charset="0"/>
                                        <a:ea typeface="Dotum" panose="020B0600000101010101" pitchFamily="34" charset="-127"/>
                                      </a:rPr>
                                      <m:t>2</m:t>
                                    </m:r>
                                  </m:den>
                                </m:f>
                                <m:r>
                                  <a:rPr lang="en-US" sz="4000" i="1">
                                    <a:solidFill>
                                      <a:prstClr val="black"/>
                                    </a:solidFill>
                                    <a:latin typeface="Cambria Math" panose="02040503050406030204" pitchFamily="18" charset="0"/>
                                    <a:ea typeface="Dotum" panose="020B0600000101010101" pitchFamily="34" charset="-127"/>
                                  </a:rPr>
                                  <m:t>−</m:t>
                                </m:r>
                                <m:r>
                                  <a:rPr lang="en-US" sz="4000">
                                    <a:solidFill>
                                      <a:prstClr val="black"/>
                                    </a:solidFill>
                                    <a:latin typeface="Cambria Math" panose="02040503050406030204" pitchFamily="18" charset="0"/>
                                    <a:ea typeface="Dotum" panose="020B0600000101010101" pitchFamily="34" charset="-127"/>
                                  </a:rPr>
                                  <m:t>5</m:t>
                                </m:r>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k</m:t>
                                </m:r>
                                <m:r>
                                  <a:rPr lang="en-US" sz="4000">
                                    <a:solidFill>
                                      <a:prstClr val="black"/>
                                    </a:solidFill>
                                    <a:latin typeface="Cambria Math" panose="02040503050406030204" pitchFamily="18" charset="0"/>
                                    <a:ea typeface="Dotum" panose="020B0600000101010101" pitchFamily="34" charset="-127"/>
                                  </a:rPr>
                                  <m:t>2</m:t>
                                </m:r>
                                <m:r>
                                  <m:rPr>
                                    <m:sty m:val="p"/>
                                  </m:rPr>
                                  <a:rPr lang="nl-NL" sz="4000">
                                    <a:solidFill>
                                      <a:prstClr val="black"/>
                                    </a:solidFill>
                                    <a:latin typeface="Cambria Math" panose="02040503050406030204" pitchFamily="18" charset="0"/>
                                    <a:ea typeface="Dotum" panose="020B0600000101010101" pitchFamily="34" charset="-127"/>
                                  </a:rPr>
                                  <m:t>π</m:t>
                                </m:r>
                                <m:r>
                                  <a:rPr lang="en-US" sz="4000">
                                    <a:solidFill>
                                      <a:prstClr val="black"/>
                                    </a:solidFill>
                                    <a:latin typeface="Cambria Math" panose="02040503050406030204" pitchFamily="18" charset="0"/>
                                    <a:ea typeface="Dotum" panose="020B0600000101010101" pitchFamily="34" charset="-127"/>
                                  </a:rPr>
                                  <m:t>         </m:t>
                                </m:r>
                              </m:e>
                              <m:e/>
                              <m:e>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r>
                                  <m:rPr>
                                    <m:sty m:val="p"/>
                                  </m:rP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d>
                                  <m:d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m:rPr>
                                            <m:sty m:val="p"/>
                                          </m:rPr>
                                          <a:rPr lang="nl-NL"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den>
                                    </m:f>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m:rPr>
                                        <m:sty m:val="p"/>
                                      </m:rP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e>
                                </m:d>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k</m:t>
                                </m:r>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m:rPr>
                                    <m:sty m:val="p"/>
                                  </m:rPr>
                                  <a:rPr lang="nl-NL"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e>
                            </m:eqArr>
                          </m:e>
                        </m:d>
                      </m:e>
                    </m:d>
                    <m:d>
                      <m:dPr>
                        <m:ctrlPr>
                          <a:rPr lang="en-US" sz="4000" i="1">
                            <a:solidFill>
                              <a:prstClr val="black"/>
                            </a:solidFill>
                            <a:latin typeface="Cambria Math" panose="02040503050406030204" pitchFamily="18" charset="0"/>
                            <a:ea typeface="Cambria Math" panose="02040503050406030204" pitchFamily="18" charset="0"/>
                          </a:rPr>
                        </m:ctrlPr>
                      </m:dPr>
                      <m:e>
                        <m:r>
                          <m:rPr>
                            <m:sty m:val="p"/>
                          </m:rPr>
                          <a:rPr lang="en-US" sz="4000">
                            <a:solidFill>
                              <a:prstClr val="black"/>
                            </a:solidFill>
                            <a:latin typeface="Cambria Math" panose="02040503050406030204" pitchFamily="18" charset="0"/>
                            <a:ea typeface="Dotum" panose="020B0600000101010101" pitchFamily="34" charset="-127"/>
                          </a:rPr>
                          <m:t>k</m:t>
                        </m:r>
                        <m:r>
                          <a:rPr lang="en-US" sz="4000">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ℤ</m:t>
                        </m:r>
                      </m:e>
                    </m:d>
                    <m:r>
                      <a:rPr lang="en-US" sz="4000">
                        <a:solidFill>
                          <a:prstClr val="black"/>
                        </a:solidFill>
                        <a:latin typeface="Cambria Math" panose="02040503050406030204" pitchFamily="18" charset="0"/>
                        <a:ea typeface="Dotum" panose="020B0600000101010101" pitchFamily="34" charset="-127"/>
                      </a:rPr>
                      <m:t>  </m:t>
                    </m:r>
                    <m:r>
                      <a:rPr lang="nl-NL" sz="4000">
                        <a:solidFill>
                          <a:prstClr val="black"/>
                        </a:solidFill>
                        <a:latin typeface="Cambria Math" panose="02040503050406030204" pitchFamily="18" charset="0"/>
                        <a:ea typeface="Dotum" panose="020B0600000101010101" pitchFamily="34" charset="-127"/>
                      </a:rPr>
                      <m:t>⟺</m:t>
                    </m:r>
                  </m:oMath>
                </a14:m>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4000" i="1">
                            <a:solidFill>
                              <a:prstClr val="black"/>
                            </a:solidFill>
                            <a:latin typeface="Cambria Math" panose="02040503050406030204" pitchFamily="18" charset="0"/>
                            <a:ea typeface="Dotum" panose="020B0600000101010101" pitchFamily="34" charset="-127"/>
                          </a:rPr>
                        </m:ctrlPr>
                      </m:dPr>
                      <m:e>
                        <m:d>
                          <m:dPr>
                            <m:begChr m:val=""/>
                            <m:endChr m:val=""/>
                            <m:ctrlPr>
                              <a:rPr lang="en-US" sz="4000" i="1">
                                <a:solidFill>
                                  <a:prstClr val="black"/>
                                </a:solidFill>
                                <a:latin typeface="Cambria Math" panose="02040503050406030204" pitchFamily="18" charset="0"/>
                                <a:ea typeface="Dotum" panose="020B0600000101010101" pitchFamily="34" charset="-127"/>
                              </a:rPr>
                            </m:ctrlPr>
                          </m:dPr>
                          <m:e>
                            <m:eqArr>
                              <m:eqArrPr>
                                <m:ctrlPr>
                                  <a:rPr lang="en-US" sz="4000" i="1">
                                    <a:solidFill>
                                      <a:prstClr val="black"/>
                                    </a:solidFill>
                                    <a:latin typeface="Cambria Math" panose="02040503050406030204" pitchFamily="18" charset="0"/>
                                    <a:ea typeface="Dotum" panose="020B0600000101010101" pitchFamily="34" charset="-127"/>
                                  </a:rPr>
                                </m:ctrlPr>
                              </m:eqArrPr>
                              <m:e>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r>
                                      <m:rPr>
                                        <m:sty m:val="p"/>
                                      </m:rPr>
                                      <a:rPr lang="nl-NL" sz="4000">
                                        <a:solidFill>
                                          <a:prstClr val="black"/>
                                        </a:solidFill>
                                        <a:latin typeface="Cambria Math" panose="02040503050406030204" pitchFamily="18" charset="0"/>
                                        <a:ea typeface="Dotum" panose="020B0600000101010101" pitchFamily="34" charset="-127"/>
                                      </a:rPr>
                                      <m:t>π</m:t>
                                    </m:r>
                                  </m:num>
                                  <m:den>
                                    <m:r>
                                      <a:rPr lang="en-US" sz="4000">
                                        <a:solidFill>
                                          <a:prstClr val="black"/>
                                        </a:solidFill>
                                        <a:latin typeface="Cambria Math" panose="02040503050406030204" pitchFamily="18" charset="0"/>
                                        <a:ea typeface="Dotum" panose="020B0600000101010101" pitchFamily="34" charset="-127"/>
                                      </a:rPr>
                                      <m:t>16</m:t>
                                    </m:r>
                                  </m:den>
                                </m:f>
                                <m:r>
                                  <a:rPr lang="en-US"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k</m:t>
                                </m:r>
                                <m:f>
                                  <m:fPr>
                                    <m:ctrlPr>
                                      <a:rPr lang="en-US" sz="4000" i="1">
                                        <a:solidFill>
                                          <a:prstClr val="black"/>
                                        </a:solidFill>
                                        <a:latin typeface="Cambria Math" panose="02040503050406030204" pitchFamily="18" charset="0"/>
                                        <a:ea typeface="Dotum" panose="020B0600000101010101" pitchFamily="34" charset="-127"/>
                                      </a:rPr>
                                    </m:ctrlPr>
                                  </m:fPr>
                                  <m:num>
                                    <m:r>
                                      <m:rPr>
                                        <m:sty m:val="p"/>
                                      </m:rPr>
                                      <a:rPr lang="nl-NL" sz="4000">
                                        <a:solidFill>
                                          <a:prstClr val="black"/>
                                        </a:solidFill>
                                        <a:latin typeface="Cambria Math" panose="02040503050406030204" pitchFamily="18" charset="0"/>
                                        <a:ea typeface="Dotum" panose="020B0600000101010101" pitchFamily="34" charset="-127"/>
                                      </a:rPr>
                                      <m:t>π</m:t>
                                    </m:r>
                                  </m:num>
                                  <m:den>
                                    <m:r>
                                      <a:rPr lang="en-US" sz="4000">
                                        <a:solidFill>
                                          <a:prstClr val="black"/>
                                        </a:solidFill>
                                        <a:latin typeface="Cambria Math" panose="02040503050406030204" pitchFamily="18" charset="0"/>
                                        <a:ea typeface="Dotum" panose="020B0600000101010101" pitchFamily="34" charset="-127"/>
                                      </a:rPr>
                                      <m:t>4</m:t>
                                    </m:r>
                                  </m:den>
                                </m:f>
                              </m:e>
                              <m:e>
                                <m:r>
                                  <a:rPr lang="nl-NL" sz="4000">
                                    <a:solidFill>
                                      <a:prstClr val="black"/>
                                    </a:solidFill>
                                    <a:latin typeface="Cambria Math" panose="02040503050406030204" pitchFamily="18" charset="0"/>
                                    <a:ea typeface="Dotum" panose="020B0600000101010101" pitchFamily="34" charset="-127"/>
                                  </a:rPr>
                                  <m:t> </m:t>
                                </m:r>
                              </m:e>
                              <m:e>
                                <m:r>
                                  <m:rPr>
                                    <m:sty m:val="p"/>
                                  </m:rP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m:rPr>
                                        <m:sty m:val="p"/>
                                      </m:rPr>
                                      <a:rPr lang="nl-NL"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4</m:t>
                                    </m:r>
                                  </m:den>
                                </m:f>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kπ</m:t>
                                </m:r>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  </m:t>
                                </m:r>
                              </m:e>
                            </m:eqArr>
                          </m:e>
                        </m:d>
                      </m:e>
                    </m:d>
                    <m:r>
                      <a:rPr lang="en-US"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k</m:t>
                    </m:r>
                    <m:r>
                      <a:rPr lang="en-US" sz="4000">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ℤ</m:t>
                    </m:r>
                    <m:r>
                      <a:rPr lang="en-US" sz="4000">
                        <a:solidFill>
                          <a:prstClr val="black"/>
                        </a:solidFill>
                        <a:latin typeface="Cambria Math" panose="02040503050406030204" pitchFamily="18" charset="0"/>
                        <a:ea typeface="Dotum" panose="020B0600000101010101" pitchFamily="34" charset="-127"/>
                      </a:rPr>
                      <m:t>)</m:t>
                    </m:r>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276600" y="6003232"/>
                <a:ext cx="16383000" cy="3835602"/>
              </a:xfrm>
              <a:prstGeom prst="rect">
                <a:avLst/>
              </a:prstGeom>
              <a:blipFill>
                <a:blip r:embed="rId8"/>
                <a:stretch>
                  <a:fillRect/>
                </a:stretch>
              </a:blipFill>
            </p:spPr>
            <p:txBody>
              <a:bodyPr/>
              <a:lstStyle/>
              <a:p>
                <a:r>
                  <a:rPr lang="en-US">
                    <a:noFill/>
                  </a:rPr>
                  <a:t> </a:t>
                </a:r>
              </a:p>
            </p:txBody>
          </p:sp>
        </mc:Fallback>
      </mc:AlternateContent>
      <p:sp>
        <p:nvSpPr>
          <p:cNvPr id="7" name="Rectangle 6"/>
          <p:cNvSpPr/>
          <p:nvPr/>
        </p:nvSpPr>
        <p:spPr>
          <a:xfrm>
            <a:off x="2524456" y="5789012"/>
            <a:ext cx="784189" cy="707886"/>
          </a:xfrm>
          <a:prstGeom prst="rect">
            <a:avLst/>
          </a:prstGeom>
        </p:spPr>
        <p:txBody>
          <a:bodyPr wrap="none">
            <a:spAutoFit/>
          </a:bodyPr>
          <a:lstStyle/>
          <a:p>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b) </a:t>
            </a:r>
            <a:endParaRPr lang="en-US"/>
          </a:p>
        </p:txBody>
      </p:sp>
      <p:pic>
        <p:nvPicPr>
          <p:cNvPr id="8" name="Picture 7"/>
          <p:cNvPicPr>
            <a:picLocks noChangeAspect="1"/>
          </p:cNvPicPr>
          <p:nvPr/>
        </p:nvPicPr>
        <p:blipFill>
          <a:blip r:embed="rId9"/>
          <a:stretch>
            <a:fillRect/>
          </a:stretch>
        </p:blipFill>
        <p:spPr>
          <a:xfrm>
            <a:off x="6534711" y="8243861"/>
            <a:ext cx="551889" cy="518099"/>
          </a:xfrm>
          <a:prstGeom prst="rect">
            <a:avLst/>
          </a:prstGeom>
        </p:spPr>
      </p:pic>
    </p:spTree>
    <p:extLst>
      <p:ext uri="{BB962C8B-B14F-4D97-AF65-F5344CB8AC3E}">
        <p14:creationId xmlns:p14="http://schemas.microsoft.com/office/powerpoint/2010/main" val="322322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5" name="Rectangle 4"/>
          <p:cNvSpPr/>
          <p:nvPr/>
        </p:nvSpPr>
        <p:spPr>
          <a:xfrm>
            <a:off x="152400" y="146384"/>
            <a:ext cx="17983200" cy="998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7143750" y="190500"/>
            <a:ext cx="4000500" cy="1640577"/>
            <a:chOff x="2133600" y="1977398"/>
            <a:chExt cx="5105400" cy="3274435"/>
          </a:xfrm>
        </p:grpSpPr>
        <p:grpSp>
          <p:nvGrpSpPr>
            <p:cNvPr id="27" name="Group 26"/>
            <p:cNvGrpSpPr/>
            <p:nvPr/>
          </p:nvGrpSpPr>
          <p:grpSpPr>
            <a:xfrm>
              <a:off x="2133600" y="2141117"/>
              <a:ext cx="5105400" cy="3110716"/>
              <a:chOff x="2308980" y="2469667"/>
              <a:chExt cx="13670039" cy="3293677"/>
            </a:xfrm>
          </p:grpSpPr>
          <p:grpSp>
            <p:nvGrpSpPr>
              <p:cNvPr id="6" name="Group 6"/>
              <p:cNvGrpSpPr/>
              <p:nvPr/>
            </p:nvGrpSpPr>
            <p:grpSpPr>
              <a:xfrm>
                <a:off x="2743687" y="3070778"/>
                <a:ext cx="13235332" cy="1771044"/>
                <a:chOff x="0" y="0"/>
                <a:chExt cx="2602724" cy="348275"/>
              </a:xfrm>
            </p:grpSpPr>
            <p:sp>
              <p:nvSpPr>
                <p:cNvPr id="7" name="Freeform 7"/>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469667"/>
                <a:ext cx="13235332" cy="3293677"/>
                <a:chOff x="0" y="-38100"/>
                <a:chExt cx="2602724" cy="647700"/>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9" name="Rectangle 28"/>
            <p:cNvSpPr/>
            <p:nvPr/>
          </p:nvSpPr>
          <p:spPr>
            <a:xfrm>
              <a:off x="2736918" y="1977398"/>
              <a:ext cx="3736413" cy="1753556"/>
            </a:xfrm>
            <a:prstGeom prst="rect">
              <a:avLst/>
            </a:prstGeom>
          </p:spPr>
          <p:txBody>
            <a:bodyPr wrap="none">
              <a:spAutoFit/>
            </a:bodyPr>
            <a:lstStyle/>
            <a:p>
              <a:pPr lvl="0" algn="ctr">
                <a:lnSpc>
                  <a:spcPct val="150000"/>
                </a:lnSpc>
                <a:defRPr/>
              </a:pPr>
              <a:r>
                <a:rPr lang="en-US" sz="4300" b="1" smtClean="0">
                  <a:latin typeface="Arial" panose="020B0604020202020204" pitchFamily="34" charset="0"/>
                  <a:cs typeface="Arial" panose="020B0604020202020204" pitchFamily="34" charset="0"/>
                </a:rPr>
                <a:t>VẬN DỤNG</a:t>
              </a:r>
              <a:endParaRPr lang="en-US" sz="43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228600" y="1487937"/>
                <a:ext cx="17830800" cy="3758850"/>
              </a:xfrm>
              <a:prstGeom prst="rect">
                <a:avLst/>
              </a:prstGeom>
            </p:spPr>
            <p:txBody>
              <a:bodyPr wrap="square">
                <a:spAutoFit/>
              </a:bodyPr>
              <a:lstStyle/>
              <a:p>
                <a:pPr algn="just">
                  <a:lnSpc>
                    <a:spcPct val="150000"/>
                  </a:lnSpc>
                </a:pPr>
                <a:r>
                  <a:rPr lang="vi-VN" sz="3600" smtClean="0">
                    <a:solidFill>
                      <a:srgbClr val="000000"/>
                    </a:solidFill>
                  </a:rPr>
                  <a:t>Khi mặt trăng quay quanh Trái Đất, mặt đối diện với Trái Đất thường chỉ được Mặt Trời chiếu sáng một phần. Các pha của Mặt Trăng mô tả mức độ phần bề mặt của nó được Mặt Trời chiếu sáng. Khi góc giữa Mặt Trời, Trái Đất và Mặt Trăng là</a:t>
                </a:r>
                <a:r>
                  <a:rPr lang="vi-VN" sz="3600">
                    <a:solidFill>
                      <a:srgbClr val="000000"/>
                    </a:solidFill>
                  </a:rPr>
                  <a:t> </a:t>
                </a:r>
                <a14:m>
                  <m:oMath xmlns:m="http://schemas.openxmlformats.org/officeDocument/2006/math">
                    <m:r>
                      <a:rPr lang="el-GR" sz="3600" i="1" smtClean="0">
                        <a:solidFill>
                          <a:srgbClr val="000000"/>
                        </a:solidFill>
                        <a:latin typeface="Cambria Math" panose="02040503050406030204" pitchFamily="18" charset="0"/>
                      </a:rPr>
                      <m:t>𝛼</m:t>
                    </m:r>
                    <m:r>
                      <a:rPr lang="en-US" sz="3600" b="0" i="1" smtClean="0">
                        <a:solidFill>
                          <a:srgbClr val="000000"/>
                        </a:solidFill>
                        <a:latin typeface="Cambria Math" panose="02040503050406030204" pitchFamily="18" charset="0"/>
                      </a:rPr>
                      <m:t> </m:t>
                    </m:r>
                    <m:d>
                      <m:dPr>
                        <m:ctrlPr>
                          <a:rPr lang="el-GR" sz="360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0</m:t>
                        </m:r>
                        <m:r>
                          <a:rPr lang="el-GR" sz="3600" i="1" smtClean="0">
                            <a:solidFill>
                              <a:srgbClr val="000000"/>
                            </a:solidFill>
                            <a:latin typeface="Cambria Math" panose="02040503050406030204" pitchFamily="18" charset="0"/>
                            <a:ea typeface="Cambria Math" panose="02040503050406030204" pitchFamily="18" charset="0"/>
                          </a:rPr>
                          <m:t>°≤</m:t>
                        </m:r>
                        <m:r>
                          <a:rPr lang="el-GR" sz="3600" i="1">
                            <a:solidFill>
                              <a:srgbClr val="000000"/>
                            </a:solidFill>
                            <a:latin typeface="Cambria Math" panose="02040503050406030204" pitchFamily="18" charset="0"/>
                          </a:rPr>
                          <m:t>𝛼</m:t>
                        </m:r>
                        <m:r>
                          <a:rPr lang="el-GR" sz="3600" i="1" smtClean="0">
                            <a:solidFill>
                              <a:srgbClr val="000000"/>
                            </a:solidFill>
                            <a:latin typeface="Cambria Math" panose="02040503050406030204" pitchFamily="18" charset="0"/>
                            <a:ea typeface="Cambria Math" panose="02040503050406030204" pitchFamily="18" charset="0"/>
                          </a:rPr>
                          <m:t>≤</m:t>
                        </m:r>
                        <m:r>
                          <a:rPr lang="en-US" sz="3600" b="0" i="1" smtClean="0">
                            <a:solidFill>
                              <a:srgbClr val="000000"/>
                            </a:solidFill>
                            <a:latin typeface="Cambria Math" panose="02040503050406030204" pitchFamily="18" charset="0"/>
                            <a:ea typeface="Cambria Math" panose="02040503050406030204" pitchFamily="18" charset="0"/>
                          </a:rPr>
                          <m:t>360°</m:t>
                        </m:r>
                      </m:e>
                    </m:d>
                  </m:oMath>
                </a14:m>
                <a:r>
                  <a:rPr lang="en-US" sz="3600" smtClean="0">
                    <a:solidFill>
                      <a:srgbClr val="000000"/>
                    </a:solidFill>
                  </a:rPr>
                  <a:t> </a:t>
                </a:r>
                <a:r>
                  <a:rPr lang="vi-VN" sz="3600" smtClean="0">
                    <a:solidFill>
                      <a:srgbClr val="000000"/>
                    </a:solidFill>
                  </a:rPr>
                  <a:t>thì </a:t>
                </a:r>
                <a:r>
                  <a:rPr lang="vi-VN" sz="3600">
                    <a:solidFill>
                      <a:srgbClr val="000000"/>
                    </a:solidFill>
                  </a:rPr>
                  <a:t>tỉ lệ </a:t>
                </a:r>
                <a14:m>
                  <m:oMath xmlns:m="http://schemas.openxmlformats.org/officeDocument/2006/math">
                    <m:r>
                      <a:rPr lang="vi-VN" sz="3600" i="1" smtClean="0">
                        <a:solidFill>
                          <a:srgbClr val="000000"/>
                        </a:solidFill>
                        <a:latin typeface="Cambria Math" panose="02040503050406030204" pitchFamily="18" charset="0"/>
                      </a:rPr>
                      <m:t>𝐹</m:t>
                    </m:r>
                  </m:oMath>
                </a14:m>
                <a:r>
                  <a:rPr lang="vi-VN" sz="3600">
                    <a:solidFill>
                      <a:srgbClr val="000000"/>
                    </a:solidFill>
                  </a:rPr>
                  <a:t> của phần Mặt Trăng được chiếu sáng cho bới công thức:</a:t>
                </a:r>
                <a:r>
                  <a:rPr lang="en-US" sz="3600" smtClean="0">
                    <a:solidFill>
                      <a:srgbClr val="000000"/>
                    </a:solidFill>
                  </a:rPr>
                  <a:t> </a:t>
                </a:r>
                <a14:m>
                  <m:oMath xmlns:m="http://schemas.openxmlformats.org/officeDocument/2006/math">
                    <m:r>
                      <a:rPr lang="vi-VN" sz="3600" i="1" smtClean="0">
                        <a:solidFill>
                          <a:srgbClr val="000000"/>
                        </a:solidFill>
                        <a:latin typeface="Cambria Math" panose="02040503050406030204" pitchFamily="18" charset="0"/>
                      </a:rPr>
                      <m:t>𝐹</m:t>
                    </m:r>
                    <m:r>
                      <a:rPr lang="vi-VN" sz="3600" i="1" smtClean="0">
                        <a:solidFill>
                          <a:srgbClr val="000000"/>
                        </a:solidFill>
                        <a:latin typeface="Cambria Math" panose="02040503050406030204" pitchFamily="18" charset="0"/>
                      </a:rPr>
                      <m:t>=</m:t>
                    </m:r>
                    <m:f>
                      <m:fPr>
                        <m:ctrlPr>
                          <a:rPr lang="vi-VN" sz="3600" i="1" smtClean="0">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1</m:t>
                        </m:r>
                      </m:num>
                      <m:den>
                        <m:r>
                          <a:rPr lang="en-US" sz="3600" b="0" i="1" smtClean="0">
                            <a:solidFill>
                              <a:srgbClr val="000000"/>
                            </a:solidFill>
                            <a:latin typeface="Cambria Math" panose="02040503050406030204" pitchFamily="18" charset="0"/>
                          </a:rPr>
                          <m:t>2</m:t>
                        </m:r>
                      </m:den>
                    </m:f>
                    <m:d>
                      <m:dPr>
                        <m:ctrlPr>
                          <a:rPr lang="vi-VN" sz="360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1−</m:t>
                        </m:r>
                        <m:r>
                          <a:rPr lang="en-US" sz="3600" b="0" i="1" smtClean="0">
                            <a:solidFill>
                              <a:srgbClr val="000000"/>
                            </a:solidFill>
                            <a:latin typeface="Cambria Math" panose="02040503050406030204" pitchFamily="18" charset="0"/>
                          </a:rPr>
                          <m:t>𝑐𝑜𝑠</m:t>
                        </m:r>
                        <m:r>
                          <a:rPr lang="el-GR" sz="3600" i="1">
                            <a:solidFill>
                              <a:srgbClr val="000000"/>
                            </a:solidFill>
                            <a:latin typeface="Cambria Math" panose="02040503050406030204" pitchFamily="18" charset="0"/>
                          </a:rPr>
                          <m:t>𝛼</m:t>
                        </m:r>
                      </m:e>
                    </m:d>
                  </m:oMath>
                </a14:m>
                <a:endParaRPr lang="vi-VN" sz="3600">
                  <a:solidFill>
                    <a:srgbClr val="000000"/>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228600" y="1487937"/>
                <a:ext cx="17830800" cy="3758850"/>
              </a:xfrm>
              <a:prstGeom prst="rect">
                <a:avLst/>
              </a:prstGeom>
              <a:blipFill>
                <a:blip r:embed="rId2"/>
                <a:stretch>
                  <a:fillRect l="-1060" r="-10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04800" y="5094387"/>
                <a:ext cx="12039600" cy="2585323"/>
              </a:xfrm>
              <a:prstGeom prst="rect">
                <a:avLst/>
              </a:prstGeom>
            </p:spPr>
            <p:txBody>
              <a:bodyPr wrap="square">
                <a:spAutoFit/>
              </a:bodyPr>
              <a:lstStyle/>
              <a:p>
                <a:pPr>
                  <a:lnSpc>
                    <a:spcPct val="150000"/>
                  </a:lnSpc>
                </a:pPr>
                <a:r>
                  <a:rPr lang="vi-VN" sz="3600" smtClean="0">
                    <a:solidFill>
                      <a:srgbClr val="000000"/>
                    </a:solidFill>
                  </a:rPr>
                  <a:t>Xác định góc</a:t>
                </a:r>
                <a:r>
                  <a:rPr lang="el-GR" sz="3600">
                    <a:solidFill>
                      <a:srgbClr val="000000"/>
                    </a:solidFill>
                  </a:rPr>
                  <a:t> </a:t>
                </a:r>
                <a14:m>
                  <m:oMath xmlns:m="http://schemas.openxmlformats.org/officeDocument/2006/math">
                    <m:r>
                      <a:rPr lang="el-GR" sz="3600" i="1">
                        <a:solidFill>
                          <a:srgbClr val="000000"/>
                        </a:solidFill>
                        <a:latin typeface="Cambria Math" panose="02040503050406030204" pitchFamily="18" charset="0"/>
                      </a:rPr>
                      <m:t>𝛼</m:t>
                    </m:r>
                  </m:oMath>
                </a14:m>
                <a:r>
                  <a:rPr lang="el-GR" sz="3600">
                    <a:solidFill>
                      <a:srgbClr val="000000"/>
                    </a:solidFill>
                  </a:rPr>
                  <a:t> </a:t>
                </a:r>
                <a:r>
                  <a:rPr lang="vi-VN" sz="3600">
                    <a:solidFill>
                      <a:srgbClr val="000000"/>
                    </a:solidFill>
                  </a:rPr>
                  <a:t>tương ứng với các pha sau của Mặt Trăng.</a:t>
                </a:r>
              </a:p>
              <a:p>
                <a:pPr>
                  <a:lnSpc>
                    <a:spcPct val="150000"/>
                  </a:lnSpc>
                </a:pPr>
                <a:r>
                  <a:rPr lang="vi-VN" sz="3600">
                    <a:solidFill>
                      <a:srgbClr val="000000"/>
                    </a:solidFill>
                  </a:rPr>
                  <a:t>a) </a:t>
                </a:r>
                <a14:m>
                  <m:oMath xmlns:m="http://schemas.openxmlformats.org/officeDocument/2006/math">
                    <m:r>
                      <a:rPr lang="vi-VN" sz="3600" i="1">
                        <a:solidFill>
                          <a:srgbClr val="000000"/>
                        </a:solidFill>
                        <a:latin typeface="Cambria Math" panose="02040503050406030204" pitchFamily="18" charset="0"/>
                      </a:rPr>
                      <m:t>𝐹</m:t>
                    </m:r>
                    <m:r>
                      <a:rPr lang="vi-VN" sz="3600" i="1" smtClean="0">
                        <a:solidFill>
                          <a:srgbClr val="000000"/>
                        </a:solidFill>
                        <a:latin typeface="Cambria Math" panose="02040503050406030204" pitchFamily="18" charset="0"/>
                      </a:rPr>
                      <m:t>=0</m:t>
                    </m:r>
                  </m:oMath>
                </a14:m>
                <a:r>
                  <a:rPr lang="en-US" sz="3600" smtClean="0">
                    <a:solidFill>
                      <a:srgbClr val="000000"/>
                    </a:solidFill>
                  </a:rPr>
                  <a:t> </a:t>
                </a:r>
                <a:r>
                  <a:rPr lang="vi-VN" sz="3600">
                    <a:solidFill>
                      <a:srgbClr val="000000"/>
                    </a:solidFill>
                  </a:rPr>
                  <a:t> (trăng mới)</a:t>
                </a:r>
              </a:p>
              <a:p>
                <a:pPr>
                  <a:lnSpc>
                    <a:spcPct val="150000"/>
                  </a:lnSpc>
                </a:pPr>
                <a:r>
                  <a:rPr lang="vi-VN" sz="3600">
                    <a:solidFill>
                      <a:srgbClr val="000000"/>
                    </a:solidFill>
                  </a:rPr>
                  <a:t>b) </a:t>
                </a:r>
                <a14:m>
                  <m:oMath xmlns:m="http://schemas.openxmlformats.org/officeDocument/2006/math">
                    <m:r>
                      <a:rPr lang="vi-VN" sz="3600" i="1" smtClean="0">
                        <a:solidFill>
                          <a:srgbClr val="000000"/>
                        </a:solidFill>
                        <a:latin typeface="Cambria Math" panose="02040503050406030204" pitchFamily="18" charset="0"/>
                      </a:rPr>
                      <m:t>𝐹</m:t>
                    </m:r>
                    <m:r>
                      <a:rPr lang="vi-VN" sz="3600" i="1" smtClean="0">
                        <a:solidFill>
                          <a:srgbClr val="000000"/>
                        </a:solidFill>
                        <a:latin typeface="Cambria Math" panose="02040503050406030204" pitchFamily="18" charset="0"/>
                      </a:rPr>
                      <m:t>=0,25 </m:t>
                    </m:r>
                  </m:oMath>
                </a14:m>
                <a:r>
                  <a:rPr lang="vi-VN" sz="3600" smtClean="0">
                    <a:solidFill>
                      <a:srgbClr val="000000"/>
                    </a:solidFill>
                  </a:rPr>
                  <a:t>(</a:t>
                </a:r>
                <a:r>
                  <a:rPr lang="vi-VN" sz="3600">
                    <a:solidFill>
                      <a:srgbClr val="000000"/>
                    </a:solidFill>
                  </a:rPr>
                  <a:t>trăng lưỡi liềm</a:t>
                </a:r>
                <a:r>
                  <a:rPr lang="vi-VN" sz="3600" smtClean="0">
                    <a:solidFill>
                      <a:srgbClr val="000000"/>
                    </a:solidFill>
                  </a:rPr>
                  <a:t>)</a:t>
                </a:r>
                <a:endParaRPr lang="vi-VN" sz="3600">
                  <a:solidFill>
                    <a:srgbClr val="000000"/>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304800" y="5094387"/>
                <a:ext cx="12039600" cy="2585323"/>
              </a:xfrm>
              <a:prstGeom prst="rect">
                <a:avLst/>
              </a:prstGeom>
              <a:blipFill>
                <a:blip r:embed="rId3"/>
                <a:stretch>
                  <a:fillRect l="-1519" r="-1367" b="-4009"/>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9679731" y="6387048"/>
            <a:ext cx="7570320" cy="2836878"/>
          </a:xfrm>
          <a:prstGeom prst="rect">
            <a:avLst/>
          </a:prstGeom>
        </p:spPr>
      </p:pic>
      <p:pic>
        <p:nvPicPr>
          <p:cNvPr id="12" name="Picture 11"/>
          <p:cNvPicPr>
            <a:picLocks noChangeAspect="1"/>
          </p:cNvPicPr>
          <p:nvPr/>
        </p:nvPicPr>
        <p:blipFill>
          <a:blip r:embed="rId6"/>
          <a:stretch>
            <a:fillRect/>
          </a:stretch>
        </p:blipFill>
        <p:spPr>
          <a:xfrm>
            <a:off x="152400" y="146384"/>
            <a:ext cx="1199981" cy="1162106"/>
          </a:xfrm>
          <a:prstGeom prst="rect">
            <a:avLst/>
          </a:prstGeom>
        </p:spPr>
      </p:pic>
      <p:pic>
        <p:nvPicPr>
          <p:cNvPr id="13" name="Picture 12"/>
          <p:cNvPicPr>
            <a:picLocks noChangeAspect="1"/>
          </p:cNvPicPr>
          <p:nvPr/>
        </p:nvPicPr>
        <p:blipFill>
          <a:blip r:embed="rId7"/>
          <a:stretch>
            <a:fillRect/>
          </a:stretch>
        </p:blipFill>
        <p:spPr>
          <a:xfrm>
            <a:off x="17235649" y="9315887"/>
            <a:ext cx="832282" cy="834755"/>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304800" y="7589721"/>
                <a:ext cx="8686800" cy="2585323"/>
              </a:xfrm>
              <a:prstGeom prst="rect">
                <a:avLst/>
              </a:prstGeom>
            </p:spPr>
            <p:txBody>
              <a:bodyPr wrap="square">
                <a:spAutoFit/>
              </a:bodyPr>
              <a:lstStyle/>
              <a:p>
                <a:pPr lvl="0">
                  <a:lnSpc>
                    <a:spcPct val="150000"/>
                  </a:lnSpc>
                </a:pPr>
                <a:r>
                  <a:rPr lang="vi-VN" sz="3600">
                    <a:solidFill>
                      <a:srgbClr val="000000"/>
                    </a:solidFill>
                  </a:rPr>
                  <a:t>c) </a:t>
                </a:r>
                <a14:m>
                  <m:oMath xmlns:m="http://schemas.openxmlformats.org/officeDocument/2006/math">
                    <m:r>
                      <a:rPr lang="vi-VN" sz="3600" i="1">
                        <a:solidFill>
                          <a:srgbClr val="000000"/>
                        </a:solidFill>
                        <a:latin typeface="Cambria Math" panose="02040503050406030204" pitchFamily="18" charset="0"/>
                      </a:rPr>
                      <m:t>𝐹</m:t>
                    </m:r>
                    <m:r>
                      <a:rPr lang="vi-VN" sz="3600" i="1">
                        <a:solidFill>
                          <a:srgbClr val="000000"/>
                        </a:solidFill>
                        <a:latin typeface="Cambria Math" panose="02040503050406030204" pitchFamily="18" charset="0"/>
                      </a:rPr>
                      <m:t>=0,5 </m:t>
                    </m:r>
                  </m:oMath>
                </a14:m>
                <a:r>
                  <a:rPr lang="vi-VN" sz="3600">
                    <a:solidFill>
                      <a:srgbClr val="000000"/>
                    </a:solidFill>
                  </a:rPr>
                  <a:t>(trăng bán nguyệt đầu tháng hoặc trăng bán nguyệt cuối tháng)</a:t>
                </a:r>
              </a:p>
              <a:p>
                <a:pPr lvl="0">
                  <a:lnSpc>
                    <a:spcPct val="150000"/>
                  </a:lnSpc>
                </a:pPr>
                <a:r>
                  <a:rPr lang="vi-VN" sz="3600">
                    <a:solidFill>
                      <a:srgbClr val="000000"/>
                    </a:solidFill>
                  </a:rPr>
                  <a:t>d) </a:t>
                </a:r>
                <a14:m>
                  <m:oMath xmlns:m="http://schemas.openxmlformats.org/officeDocument/2006/math">
                    <m:r>
                      <a:rPr lang="vi-VN" sz="3600" i="1">
                        <a:solidFill>
                          <a:srgbClr val="000000"/>
                        </a:solidFill>
                        <a:latin typeface="Cambria Math" panose="02040503050406030204" pitchFamily="18" charset="0"/>
                      </a:rPr>
                      <m:t>𝐹</m:t>
                    </m:r>
                    <m:r>
                      <a:rPr lang="vi-VN" sz="3600" i="1">
                        <a:solidFill>
                          <a:srgbClr val="000000"/>
                        </a:solidFill>
                        <a:latin typeface="Cambria Math" panose="02040503050406030204" pitchFamily="18" charset="0"/>
                      </a:rPr>
                      <m:t>=1</m:t>
                    </m:r>
                  </m:oMath>
                </a14:m>
                <a:r>
                  <a:rPr lang="en-US" sz="3600">
                    <a:solidFill>
                      <a:srgbClr val="000000"/>
                    </a:solidFill>
                  </a:rPr>
                  <a:t> </a:t>
                </a:r>
                <a:r>
                  <a:rPr lang="vi-VN" sz="3600">
                    <a:solidFill>
                      <a:srgbClr val="000000"/>
                    </a:solidFill>
                  </a:rPr>
                  <a:t>(trăng tròn)</a:t>
                </a:r>
              </a:p>
            </p:txBody>
          </p:sp>
        </mc:Choice>
        <mc:Fallback xmlns="">
          <p:sp>
            <p:nvSpPr>
              <p:cNvPr id="14" name="Rectangle 13"/>
              <p:cNvSpPr>
                <a:spLocks noRot="1" noChangeAspect="1" noMove="1" noResize="1" noEditPoints="1" noAdjustHandles="1" noChangeArrowheads="1" noChangeShapeType="1" noTextEdit="1"/>
              </p:cNvSpPr>
              <p:nvPr/>
            </p:nvSpPr>
            <p:spPr>
              <a:xfrm>
                <a:off x="304800" y="7589721"/>
                <a:ext cx="8686800" cy="2585323"/>
              </a:xfrm>
              <a:prstGeom prst="rect">
                <a:avLst/>
              </a:prstGeom>
              <a:blipFill>
                <a:blip r:embed="rId8"/>
                <a:stretch>
                  <a:fillRect l="-2105" b="-4009"/>
                </a:stretch>
              </a:blipFill>
            </p:spPr>
            <p:txBody>
              <a:bodyPr/>
              <a:lstStyle/>
              <a:p>
                <a:r>
                  <a:rPr lang="en-US">
                    <a:noFill/>
                  </a:rPr>
                  <a:t> </a:t>
                </a:r>
              </a:p>
            </p:txBody>
          </p:sp>
        </mc:Fallback>
      </mc:AlternateContent>
    </p:spTree>
    <p:extLst>
      <p:ext uri="{BB962C8B-B14F-4D97-AF65-F5344CB8AC3E}">
        <p14:creationId xmlns:p14="http://schemas.microsoft.com/office/powerpoint/2010/main" val="193172271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6038047" y="449486"/>
            <a:ext cx="5871410" cy="3384933"/>
            <a:chOff x="5091607" y="2711068"/>
            <a:chExt cx="5871410" cy="3384933"/>
          </a:xfrm>
        </p:grpSpPr>
        <p:grpSp>
          <p:nvGrpSpPr>
            <p:cNvPr id="13" name="Group 5"/>
            <p:cNvGrpSpPr/>
            <p:nvPr/>
          </p:nvGrpSpPr>
          <p:grpSpPr>
            <a:xfrm>
              <a:off x="5091607" y="2865239"/>
              <a:ext cx="5871410" cy="3230762"/>
              <a:chOff x="0" y="-38100"/>
              <a:chExt cx="2020615" cy="850900"/>
            </a:xfrm>
          </p:grpSpPr>
          <p:sp>
            <p:nvSpPr>
              <p:cNvPr id="14" name="Freeform 6"/>
              <p:cNvSpPr/>
              <p:nvPr/>
            </p:nvSpPr>
            <p:spPr>
              <a:xfrm>
                <a:off x="157343" y="13202"/>
                <a:ext cx="1863272" cy="341175"/>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15"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Rectangle 15"/>
            <p:cNvSpPr/>
            <p:nvPr/>
          </p:nvSpPr>
          <p:spPr>
            <a:xfrm>
              <a:off x="6113748" y="2711068"/>
              <a:ext cx="4312398" cy="1493614"/>
            </a:xfrm>
            <a:prstGeom prst="rect">
              <a:avLst/>
            </a:prstGeom>
          </p:spPr>
          <p:txBody>
            <a:bodyPr wrap="none">
              <a:spAutoFit/>
            </a:bodyPr>
            <a:lstStyle/>
            <a:p>
              <a:pPr lvl="0" algn="ctr">
                <a:lnSpc>
                  <a:spcPts val="12880"/>
                </a:lnSpc>
              </a:pPr>
              <a:r>
                <a:rPr lang="en-US" sz="5500" b="1">
                  <a:solidFill>
                    <a:schemeClr val="bg1"/>
                  </a:solidFill>
                  <a:latin typeface="Arial" panose="020B0604020202020204" pitchFamily="34" charset="0"/>
                  <a:cs typeface="Arial" panose="020B0604020202020204" pitchFamily="34" charset="0"/>
                </a:rPr>
                <a:t>KHỞI ĐỘNG</a:t>
              </a:r>
            </a:p>
          </p:txBody>
        </p:sp>
      </p:grpSp>
      <mc:AlternateContent xmlns:mc="http://schemas.openxmlformats.org/markup-compatibility/2006" xmlns:a14="http://schemas.microsoft.com/office/drawing/2010/main">
        <mc:Choice Requires="a14">
          <p:sp>
            <p:nvSpPr>
              <p:cNvPr id="18" name="Rectangle 17"/>
              <p:cNvSpPr/>
              <p:nvPr/>
            </p:nvSpPr>
            <p:spPr>
              <a:xfrm>
                <a:off x="762000" y="2857500"/>
                <a:ext cx="9595753" cy="5909310"/>
              </a:xfrm>
              <a:prstGeom prst="rect">
                <a:avLst/>
              </a:prstGeom>
            </p:spPr>
            <p:txBody>
              <a:bodyPr wrap="square">
                <a:spAutoFit/>
              </a:bodyPr>
              <a:lstStyle/>
              <a:p>
                <a:pPr algn="just">
                  <a:lnSpc>
                    <a:spcPct val="150000"/>
                  </a:lnSpc>
                  <a:spcBef>
                    <a:spcPts val="600"/>
                  </a:spcBef>
                </a:pPr>
                <a:r>
                  <a:rPr lang="en-US" sz="4200">
                    <a:latin typeface="Arial" panose="020B0604020202020204" pitchFamily="34" charset="0"/>
                    <a:ea typeface="Times New Roman" panose="02020603050405020304" pitchFamily="18" charset="0"/>
                    <a:cs typeface="Arial" panose="020B0604020202020204" pitchFamily="34" charset="0"/>
                  </a:rPr>
                  <a:t>Một quả đạn pháo được bắn ra khỏi nòng pháo với vận tốc ban đầu có độ lớn </a:t>
                </a:r>
                <a14:m>
                  <m:oMath xmlns:m="http://schemas.openxmlformats.org/officeDocument/2006/math">
                    <m:sSub>
                      <m:sSubPr>
                        <m:ctrlPr>
                          <a:rPr lang="en-US" sz="42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200" i="1">
                            <a:effectLst/>
                            <a:latin typeface="Cambria Math" panose="02040503050406030204" pitchFamily="18" charset="0"/>
                            <a:ea typeface="Cambria Math" panose="02040503050406030204" pitchFamily="18" charset="0"/>
                            <a:cs typeface="Times New Roman" panose="02020603050405020304" pitchFamily="18" charset="0"/>
                          </a:rPr>
                          <m:t>𝑣</m:t>
                        </m:r>
                      </m:e>
                      <m:sub>
                        <m:r>
                          <a:rPr lang="en-US" sz="4200" i="1">
                            <a:effectLst/>
                            <a:latin typeface="Cambria Math" panose="02040503050406030204" pitchFamily="18" charset="0"/>
                            <a:ea typeface="Cambria Math" panose="02040503050406030204" pitchFamily="18" charset="0"/>
                            <a:cs typeface="Times New Roman" panose="02020603050405020304" pitchFamily="18" charset="0"/>
                          </a:rPr>
                          <m:t>0</m:t>
                        </m:r>
                      </m:sub>
                    </m:sSub>
                  </m:oMath>
                </a14:m>
                <a:r>
                  <a:rPr lang="en-US" sz="4200">
                    <a:effectLst/>
                    <a:latin typeface="Arial" panose="020B0604020202020204" pitchFamily="34" charset="0"/>
                    <a:ea typeface="Times New Roman" panose="02020603050405020304" pitchFamily="18" charset="0"/>
                    <a:cs typeface="Arial" panose="020B0604020202020204" pitchFamily="34" charset="0"/>
                  </a:rPr>
                  <a:t> không đổi. Tìm góc bắn α để quả đạn pháo bay xa nhất, bỏ qua sức cản của không khí và coi quả đạn pháo được bắn ra từ mặt đất.</a:t>
                </a:r>
              </a:p>
            </p:txBody>
          </p:sp>
        </mc:Choice>
        <mc:Fallback xmlns="">
          <p:sp>
            <p:nvSpPr>
              <p:cNvPr id="18" name="Rectangle 17"/>
              <p:cNvSpPr>
                <a:spLocks noRot="1" noChangeAspect="1" noMove="1" noResize="1" noEditPoints="1" noAdjustHandles="1" noChangeArrowheads="1" noChangeShapeType="1" noTextEdit="1"/>
              </p:cNvSpPr>
              <p:nvPr/>
            </p:nvSpPr>
            <p:spPr>
              <a:xfrm>
                <a:off x="762000" y="2857500"/>
                <a:ext cx="9595753" cy="5909310"/>
              </a:xfrm>
              <a:prstGeom prst="rect">
                <a:avLst/>
              </a:prstGeom>
              <a:blipFill>
                <a:blip r:embed="rId2"/>
                <a:stretch>
                  <a:fillRect l="-2414" r="-2414" b="-1858"/>
                </a:stretch>
              </a:blipFill>
            </p:spPr>
            <p:txBody>
              <a:bodyPr/>
              <a:lstStyle/>
              <a:p>
                <a:r>
                  <a:rPr lang="en-US">
                    <a:noFill/>
                  </a:rPr>
                  <a:t> </a:t>
                </a:r>
              </a:p>
            </p:txBody>
          </p:sp>
        </mc:Fallback>
      </mc:AlternateContent>
      <p:pic>
        <p:nvPicPr>
          <p:cNvPr id="22" name="Picture 21"/>
          <p:cNvPicPr>
            <a:picLocks noChangeAspect="1"/>
          </p:cNvPicPr>
          <p:nvPr/>
        </p:nvPicPr>
        <p:blipFill>
          <a:blip r:embed="rId3"/>
          <a:stretch>
            <a:fillRect/>
          </a:stretch>
        </p:blipFill>
        <p:spPr>
          <a:xfrm>
            <a:off x="-228600" y="-225908"/>
            <a:ext cx="2060627" cy="2200847"/>
          </a:xfrm>
          <a:prstGeom prst="rect">
            <a:avLst/>
          </a:prstGeom>
        </p:spPr>
      </p:pic>
      <p:pic>
        <p:nvPicPr>
          <p:cNvPr id="23" name="Picture 22"/>
          <p:cNvPicPr>
            <a:picLocks noChangeAspect="1"/>
          </p:cNvPicPr>
          <p:nvPr/>
        </p:nvPicPr>
        <p:blipFill>
          <a:blip r:embed="rId4"/>
          <a:stretch>
            <a:fillRect/>
          </a:stretch>
        </p:blipFill>
        <p:spPr>
          <a:xfrm>
            <a:off x="16115477" y="724340"/>
            <a:ext cx="1485902" cy="797695"/>
          </a:xfrm>
          <a:prstGeom prst="rect">
            <a:avLst/>
          </a:prstGeom>
        </p:spPr>
      </p:pic>
      <p:pic>
        <p:nvPicPr>
          <p:cNvPr id="24" name="Picture 23"/>
          <p:cNvPicPr>
            <a:picLocks noChangeAspect="1"/>
          </p:cNvPicPr>
          <p:nvPr/>
        </p:nvPicPr>
        <p:blipFill>
          <a:blip r:embed="rId5"/>
          <a:stretch>
            <a:fillRect/>
          </a:stretch>
        </p:blipFill>
        <p:spPr>
          <a:xfrm>
            <a:off x="16163823" y="7969026"/>
            <a:ext cx="1254422" cy="2127474"/>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49000" y="3219536"/>
            <a:ext cx="6530555" cy="4286164"/>
          </a:xfrm>
          <a:prstGeom prst="rect">
            <a:avLst/>
          </a:prstGeom>
        </p:spPr>
      </p:pic>
    </p:spTree>
    <p:extLst>
      <p:ext uri="{BB962C8B-B14F-4D97-AF65-F5344CB8AC3E}">
        <p14:creationId xmlns:p14="http://schemas.microsoft.com/office/powerpoint/2010/main" val="279993116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5" name="Rectangle 4"/>
          <p:cNvSpPr/>
          <p:nvPr/>
        </p:nvSpPr>
        <p:spPr>
          <a:xfrm>
            <a:off x="152400" y="146384"/>
            <a:ext cx="17983200" cy="998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p:cNvPicPr>
            <a:picLocks noChangeAspect="1"/>
          </p:cNvPicPr>
          <p:nvPr/>
        </p:nvPicPr>
        <p:blipFill>
          <a:blip r:embed="rId2"/>
          <a:stretch>
            <a:fillRect/>
          </a:stretch>
        </p:blipFill>
        <p:spPr>
          <a:xfrm flipH="1">
            <a:off x="16383000" y="145228"/>
            <a:ext cx="1699101" cy="1645472"/>
          </a:xfrm>
          <a:prstGeom prst="rect">
            <a:avLst/>
          </a:prstGeom>
        </p:spPr>
      </p:pic>
      <p:pic>
        <p:nvPicPr>
          <p:cNvPr id="13" name="Picture 12"/>
          <p:cNvPicPr>
            <a:picLocks noChangeAspect="1"/>
          </p:cNvPicPr>
          <p:nvPr/>
        </p:nvPicPr>
        <p:blipFill>
          <a:blip r:embed="rId3"/>
          <a:stretch>
            <a:fillRect/>
          </a:stretch>
        </p:blipFill>
        <p:spPr>
          <a:xfrm>
            <a:off x="-296911" y="1223425"/>
            <a:ext cx="832282" cy="834755"/>
          </a:xfrm>
          <a:prstGeom prst="rect">
            <a:avLst/>
          </a:prstGeom>
        </p:spPr>
      </p:pic>
      <p:sp>
        <p:nvSpPr>
          <p:cNvPr id="18" name="Oval Callout 17"/>
          <p:cNvSpPr/>
          <p:nvPr/>
        </p:nvSpPr>
        <p:spPr>
          <a:xfrm>
            <a:off x="8249411" y="573485"/>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5" name="Rectangle 14"/>
              <p:cNvSpPr/>
              <p:nvPr/>
            </p:nvSpPr>
            <p:spPr>
              <a:xfrm>
                <a:off x="1122947" y="1866900"/>
                <a:ext cx="9265938" cy="3796617"/>
              </a:xfrm>
              <a:prstGeom prst="rect">
                <a:avLst/>
              </a:prstGeom>
            </p:spPr>
            <p:txBody>
              <a:bodyPr wrap="square">
                <a:spAutoFit/>
              </a:bodyPr>
              <a:lstStyle/>
              <a:p>
                <a:pPr>
                  <a:lnSpc>
                    <a:spcPct val="150000"/>
                  </a:lnSpc>
                  <a:spcAft>
                    <a:spcPts val="800"/>
                  </a:spcAft>
                </a:pPr>
                <a:r>
                  <a:rPr lang="en-US" sz="3800" smtClean="0">
                    <a:latin typeface="Arial" panose="020B0604020202020204" pitchFamily="34" charset="0"/>
                    <a:ea typeface="Dotum" panose="020B0600000101010101" pitchFamily="34" charset="-127"/>
                    <a:cs typeface="Arial" panose="020B0604020202020204" pitchFamily="34" charset="0"/>
                  </a:rPr>
                  <a:t>a) Với </a:t>
                </a:r>
                <a:r>
                  <a:rPr lang="en-US" sz="3800">
                    <a:latin typeface="Arial" panose="020B0604020202020204" pitchFamily="34" charset="0"/>
                    <a:ea typeface="Dotum" panose="020B0600000101010101" pitchFamily="34" charset="-127"/>
                    <a:cs typeface="Arial" panose="020B0604020202020204" pitchFamily="34" charset="0"/>
                  </a:rPr>
                  <a:t>F = 0, ta có: </a:t>
                </a:r>
                <a:endParaRPr lang="en-US" sz="3800" smtClean="0">
                  <a:latin typeface="Arial" panose="020B0604020202020204" pitchFamily="34" charset="0"/>
                  <a:ea typeface="Dotum" panose="020B0600000101010101" pitchFamily="34" charset="-127"/>
                  <a:cs typeface="Arial" panose="020B0604020202020204" pitchFamily="34"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800" i="1">
                              <a:effectLst/>
                              <a:latin typeface="Cambria Math" panose="02040503050406030204" pitchFamily="18" charset="0"/>
                              <a:ea typeface="Dotum" panose="020B0600000101010101" pitchFamily="34" charset="-127"/>
                            </a:rPr>
                          </m:ctrlPr>
                        </m:fPr>
                        <m:num>
                          <m:r>
                            <a:rPr lang="en-US" sz="3800">
                              <a:effectLst/>
                              <a:latin typeface="Cambria Math" panose="02040503050406030204" pitchFamily="18" charset="0"/>
                              <a:ea typeface="Dotum" panose="020B0600000101010101" pitchFamily="34" charset="-127"/>
                            </a:rPr>
                            <m:t>1</m:t>
                          </m:r>
                        </m:num>
                        <m:den>
                          <m:r>
                            <a:rPr lang="en-US" sz="3800">
                              <a:effectLst/>
                              <a:latin typeface="Cambria Math" panose="02040503050406030204" pitchFamily="18" charset="0"/>
                              <a:ea typeface="Dotum" panose="020B0600000101010101" pitchFamily="34" charset="-127"/>
                            </a:rPr>
                            <m:t>2</m:t>
                          </m:r>
                        </m:den>
                      </m:f>
                      <m:r>
                        <a:rPr lang="en-US" sz="3800">
                          <a:effectLst/>
                          <a:latin typeface="Cambria Math" panose="02040503050406030204" pitchFamily="18" charset="0"/>
                          <a:ea typeface="Dotum" panose="020B0600000101010101" pitchFamily="34" charset="-127"/>
                        </a:rPr>
                        <m:t>(1</m:t>
                      </m:r>
                      <m:r>
                        <a:rPr lang="en-US" sz="3800" i="1">
                          <a:effectLst/>
                          <a:latin typeface="Cambria Math" panose="02040503050406030204" pitchFamily="18" charset="0"/>
                          <a:ea typeface="Dotum" panose="020B0600000101010101" pitchFamily="34" charset="-127"/>
                        </a:rPr>
                        <m:t>−</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cos</m:t>
                          </m:r>
                        </m:fName>
                        <m:e>
                          <m:r>
                            <m:rPr>
                              <m:sty m:val="p"/>
                            </m:rPr>
                            <a:rPr lang="nl-NL" sz="3800">
                              <a:effectLst/>
                              <a:latin typeface="Cambria Math" panose="02040503050406030204" pitchFamily="18" charset="0"/>
                              <a:ea typeface="Dotum" panose="020B0600000101010101" pitchFamily="34" charset="-127"/>
                            </a:rPr>
                            <m:t>α</m:t>
                          </m:r>
                          <m:r>
                            <a:rPr lang="en-US" sz="3800">
                              <a:effectLst/>
                              <a:latin typeface="Cambria Math" panose="02040503050406030204" pitchFamily="18" charset="0"/>
                              <a:ea typeface="Dotum" panose="020B0600000101010101" pitchFamily="34" charset="-127"/>
                            </a:rPr>
                            <m:t>)</m:t>
                          </m:r>
                        </m:e>
                      </m:func>
                      <m:r>
                        <a:rPr lang="en-US" sz="3800">
                          <a:effectLst/>
                          <a:latin typeface="Cambria Math" panose="02040503050406030204" pitchFamily="18" charset="0"/>
                          <a:ea typeface="Dotum" panose="020B0600000101010101" pitchFamily="34" charset="-127"/>
                        </a:rPr>
                        <m:t>=0</m:t>
                      </m:r>
                      <m:r>
                        <a:rPr lang="nl-NL" sz="3800">
                          <a:effectLst/>
                          <a:latin typeface="Cambria Math" panose="02040503050406030204" pitchFamily="18" charset="0"/>
                          <a:ea typeface="Dotum" panose="020B0600000101010101" pitchFamily="34" charset="-127"/>
                        </a:rPr>
                        <m:t>⟺</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cos</m:t>
                          </m:r>
                        </m:fName>
                        <m:e>
                          <m:r>
                            <m:rPr>
                              <m:sty m:val="p"/>
                            </m:rPr>
                            <a:rPr lang="nl-NL" sz="3800">
                              <a:effectLst/>
                              <a:latin typeface="Cambria Math" panose="02040503050406030204" pitchFamily="18" charset="0"/>
                              <a:ea typeface="Dotum" panose="020B0600000101010101" pitchFamily="34" charset="-127"/>
                            </a:rPr>
                            <m:t>α</m:t>
                          </m:r>
                        </m:e>
                      </m:func>
                      <m:r>
                        <a:rPr lang="en-US" sz="3800">
                          <a:effectLst/>
                          <a:latin typeface="Cambria Math" panose="02040503050406030204" pitchFamily="18" charset="0"/>
                          <a:ea typeface="Dotum" panose="020B0600000101010101" pitchFamily="34" charset="-127"/>
                        </a:rPr>
                        <m:t>=1</m:t>
                      </m:r>
                    </m:oMath>
                  </m:oMathPara>
                </a14:m>
                <a:endParaRPr lang="en-US" sz="3800" smtClean="0">
                  <a:effectLst/>
                  <a:latin typeface="Cambria Math" panose="02040503050406030204" pitchFamily="18" charset="0"/>
                  <a:ea typeface="Dotum" panose="020B0600000101010101" pitchFamily="34" charset="-127"/>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nl-NL"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a</m:t>
                      </m:r>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k</m:t>
                      </m:r>
                      <m:r>
                        <a:rPr lang="en-US" sz="3800">
                          <a:effectLst/>
                          <a:latin typeface="Cambria Math" panose="02040503050406030204" pitchFamily="18" charset="0"/>
                          <a:ea typeface="Dotum" panose="020B0600000101010101" pitchFamily="34" charset="-127"/>
                        </a:rPr>
                        <m:t>2</m:t>
                      </m:r>
                      <m:r>
                        <m:rPr>
                          <m:sty m:val="p"/>
                        </m:rPr>
                        <a:rPr lang="nl-NL" sz="3800">
                          <a:effectLst/>
                          <a:latin typeface="Cambria Math" panose="02040503050406030204" pitchFamily="18" charset="0"/>
                          <a:ea typeface="Dotum" panose="020B0600000101010101" pitchFamily="34" charset="-127"/>
                        </a:rPr>
                        <m:t>π</m:t>
                      </m:r>
                      <m:r>
                        <a:rPr lang="en-US" sz="3800">
                          <a:effectLst/>
                          <a:latin typeface="Cambria Math" panose="02040503050406030204" pitchFamily="18" charset="0"/>
                          <a:ea typeface="Dotum" panose="020B0600000101010101" pitchFamily="34" charset="-127"/>
                        </a:rPr>
                        <m:t>, </m:t>
                      </m:r>
                      <m:r>
                        <m:rPr>
                          <m:sty m:val="p"/>
                        </m:rPr>
                        <a:rPr lang="en-US" sz="3800">
                          <a:effectLst/>
                          <a:latin typeface="Cambria Math" panose="02040503050406030204" pitchFamily="18" charset="0"/>
                          <a:ea typeface="Dotum" panose="020B0600000101010101" pitchFamily="34" charset="-127"/>
                        </a:rPr>
                        <m:t>k</m:t>
                      </m:r>
                      <m:r>
                        <a:rPr lang="en-US" sz="3800">
                          <a:effectLst/>
                          <a:latin typeface="Cambria Math" panose="02040503050406030204" pitchFamily="18" charset="0"/>
                          <a:ea typeface="Dotum" panose="020B0600000101010101" pitchFamily="34" charset="-127"/>
                        </a:rPr>
                        <m:t>∈</m:t>
                      </m:r>
                      <m:r>
                        <a:rPr lang="en-US" sz="3800" i="1">
                          <a:effectLst/>
                          <a:latin typeface="Cambria Math" panose="02040503050406030204" pitchFamily="18" charset="0"/>
                          <a:ea typeface="Dotum" panose="020B0600000101010101" pitchFamily="34" charset="-127"/>
                        </a:rPr>
                        <m:t>ℤ</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122947" y="1866900"/>
                <a:ext cx="9265938" cy="3796617"/>
              </a:xfrm>
              <a:prstGeom prst="rect">
                <a:avLst/>
              </a:prstGeom>
              <a:blipFill>
                <a:blip r:embed="rId4"/>
                <a:stretch>
                  <a:fillRect l="-2171"/>
                </a:stretch>
              </a:blipFill>
            </p:spPr>
            <p:txBody>
              <a:bodyPr/>
              <a:lstStyle/>
              <a:p>
                <a:r>
                  <a:rPr lang="en-US">
                    <a:noFill/>
                  </a:rPr>
                  <a:t> </a:t>
                </a:r>
              </a:p>
            </p:txBody>
          </p:sp>
        </mc:Fallback>
      </mc:AlternateContent>
      <p:sp>
        <p:nvSpPr>
          <p:cNvPr id="16" name="Rectangle 15"/>
          <p:cNvSpPr/>
          <p:nvPr/>
        </p:nvSpPr>
        <p:spPr>
          <a:xfrm>
            <a:off x="1122947" y="5981700"/>
            <a:ext cx="7511716" cy="969496"/>
          </a:xfrm>
          <a:prstGeom prst="rect">
            <a:avLst/>
          </a:prstGeom>
        </p:spPr>
        <p:txBody>
          <a:bodyPr wrap="square">
            <a:spAutoFit/>
          </a:bodyPr>
          <a:lstStyle/>
          <a:p>
            <a:pPr lvl="0">
              <a:lnSpc>
                <a:spcPct val="150000"/>
              </a:lnSpc>
              <a:spcAft>
                <a:spcPts val="800"/>
              </a:spcAft>
            </a:pPr>
            <a:r>
              <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rPr>
              <a:t>b) Với F = 0,25, ta có</a:t>
            </a: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endParaRPr>
          </a:p>
        </p:txBody>
      </p:sp>
      <p:pic>
        <p:nvPicPr>
          <p:cNvPr id="21" name="Picture 20"/>
          <p:cNvPicPr>
            <a:picLocks noChangeAspect="1"/>
          </p:cNvPicPr>
          <p:nvPr/>
        </p:nvPicPr>
        <p:blipFill>
          <a:blip r:embed="rId5"/>
          <a:stretch>
            <a:fillRect/>
          </a:stretch>
        </p:blipFill>
        <p:spPr>
          <a:xfrm flipH="1">
            <a:off x="15621000" y="6726438"/>
            <a:ext cx="2133600" cy="3217662"/>
          </a:xfrm>
          <a:prstGeom prst="rect">
            <a:avLst/>
          </a:prstGeom>
        </p:spPr>
      </p:pic>
      <p:pic>
        <p:nvPicPr>
          <p:cNvPr id="22" name="Picture 2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tretch>
            <a:fillRect/>
          </a:stretch>
        </p:blipFill>
        <p:spPr>
          <a:xfrm>
            <a:off x="10176259" y="2171700"/>
            <a:ext cx="7570320" cy="2836878"/>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1526993" y="6819900"/>
                <a:ext cx="15488412" cy="1837106"/>
              </a:xfrm>
              <a:prstGeom prst="rect">
                <a:avLst/>
              </a:prstGeom>
            </p:spPr>
            <p:txBody>
              <a:bodyPr wrap="square">
                <a:spAutoFit/>
              </a:bodyPr>
              <a:lstStyle/>
              <a:p>
                <a:pPr lvl="0">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ea typeface="Dotum" panose="020B0600000101010101" pitchFamily="34" charset="-127"/>
                            </a:rPr>
                          </m:ctrlPr>
                        </m:fPr>
                        <m:num>
                          <m:r>
                            <a:rPr lang="en-US" sz="3800">
                              <a:solidFill>
                                <a:prstClr val="black"/>
                              </a:solidFill>
                              <a:latin typeface="Cambria Math" panose="02040503050406030204" pitchFamily="18" charset="0"/>
                              <a:ea typeface="Dotum" panose="020B0600000101010101" pitchFamily="34" charset="-127"/>
                            </a:rPr>
                            <m:t>1</m:t>
                          </m:r>
                        </m:num>
                        <m:den>
                          <m:r>
                            <a:rPr lang="en-US" sz="3800">
                              <a:solidFill>
                                <a:prstClr val="black"/>
                              </a:solidFill>
                              <a:latin typeface="Cambria Math" panose="02040503050406030204" pitchFamily="18" charset="0"/>
                              <a:ea typeface="Dotum" panose="020B0600000101010101" pitchFamily="34" charset="-127"/>
                            </a:rPr>
                            <m:t>2</m:t>
                          </m:r>
                        </m:den>
                      </m:f>
                      <m:d>
                        <m:dPr>
                          <m:ctrlPr>
                            <a:rPr lang="en-US" sz="3800" i="1">
                              <a:solidFill>
                                <a:prstClr val="black"/>
                              </a:solidFill>
                              <a:latin typeface="Cambria Math" panose="02040503050406030204" pitchFamily="18" charset="0"/>
                              <a:ea typeface="Dotum" panose="020B0600000101010101" pitchFamily="34" charset="-127"/>
                            </a:rPr>
                          </m:ctrlPr>
                        </m:dPr>
                        <m:e>
                          <m:r>
                            <a:rPr lang="en-US" sz="3800">
                              <a:solidFill>
                                <a:prstClr val="black"/>
                              </a:solidFill>
                              <a:latin typeface="Cambria Math" panose="02040503050406030204" pitchFamily="18" charset="0"/>
                              <a:ea typeface="Dotum" panose="020B0600000101010101" pitchFamily="34" charset="-127"/>
                            </a:rPr>
                            <m:t>1</m:t>
                          </m:r>
                          <m:r>
                            <a:rPr lang="en-US" sz="3800" i="1">
                              <a:solidFill>
                                <a:prstClr val="black"/>
                              </a:solidFill>
                              <a:latin typeface="Cambria Math" panose="02040503050406030204" pitchFamily="18" charset="0"/>
                              <a:ea typeface="Dotum" panose="020B0600000101010101" pitchFamily="34" charset="-127"/>
                            </a:rPr>
                            <m:t>−</m:t>
                          </m:r>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en-US" sz="3800">
                                  <a:solidFill>
                                    <a:prstClr val="black"/>
                                  </a:solidFill>
                                  <a:latin typeface="Cambria Math" panose="02040503050406030204" pitchFamily="18" charset="0"/>
                                  <a:ea typeface="Dotum" panose="020B0600000101010101" pitchFamily="34" charset="-127"/>
                                </a:rPr>
                                <m:t>cos</m:t>
                              </m:r>
                            </m:fName>
                            <m:e>
                              <m:r>
                                <m:rPr>
                                  <m:sty m:val="p"/>
                                </m:rPr>
                                <a:rPr lang="nl-NL" sz="3800">
                                  <a:solidFill>
                                    <a:prstClr val="black"/>
                                  </a:solidFill>
                                  <a:latin typeface="Cambria Math" panose="02040503050406030204" pitchFamily="18" charset="0"/>
                                  <a:ea typeface="Dotum" panose="020B0600000101010101" pitchFamily="34" charset="-127"/>
                                </a:rPr>
                                <m:t>α</m:t>
                              </m:r>
                            </m:e>
                          </m:func>
                        </m:e>
                      </m:d>
                      <m:r>
                        <a:rPr lang="en-US" sz="3800">
                          <a:solidFill>
                            <a:prstClr val="black"/>
                          </a:solidFill>
                          <a:latin typeface="Cambria Math" panose="02040503050406030204" pitchFamily="18" charset="0"/>
                          <a:ea typeface="Dotum" panose="020B0600000101010101" pitchFamily="34" charset="-127"/>
                        </a:rPr>
                        <m:t>=0,25</m:t>
                      </m:r>
                      <m:r>
                        <a:rPr lang="nl-NL" sz="3800">
                          <a:solidFill>
                            <a:prstClr val="black"/>
                          </a:solidFill>
                          <a:latin typeface="Cambria Math" panose="02040503050406030204" pitchFamily="18" charset="0"/>
                          <a:ea typeface="Dotum" panose="020B0600000101010101" pitchFamily="34" charset="-127"/>
                        </a:rPr>
                        <m:t>⟺</m:t>
                      </m:r>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en-US" sz="3800">
                              <a:solidFill>
                                <a:prstClr val="black"/>
                              </a:solidFill>
                              <a:latin typeface="Cambria Math" panose="02040503050406030204" pitchFamily="18" charset="0"/>
                              <a:ea typeface="Dotum" panose="020B0600000101010101" pitchFamily="34" charset="-127"/>
                            </a:rPr>
                            <m:t>cos</m:t>
                          </m:r>
                        </m:fName>
                        <m:e>
                          <m:r>
                            <m:rPr>
                              <m:sty m:val="p"/>
                            </m:rPr>
                            <a:rPr lang="nl-NL" sz="3800">
                              <a:solidFill>
                                <a:prstClr val="black"/>
                              </a:solidFill>
                              <a:latin typeface="Cambria Math" panose="02040503050406030204" pitchFamily="18" charset="0"/>
                              <a:ea typeface="Dotum" panose="020B0600000101010101" pitchFamily="34" charset="-127"/>
                            </a:rPr>
                            <m:t>α</m:t>
                          </m:r>
                        </m:e>
                      </m:func>
                      <m:r>
                        <a:rPr lang="en-US" sz="3800">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Dotum" panose="020B0600000101010101" pitchFamily="34" charset="-127"/>
                            </a:rPr>
                          </m:ctrlPr>
                        </m:fPr>
                        <m:num>
                          <m:r>
                            <a:rPr lang="en-US" sz="3800">
                              <a:solidFill>
                                <a:prstClr val="black"/>
                              </a:solidFill>
                              <a:latin typeface="Cambria Math" panose="02040503050406030204" pitchFamily="18" charset="0"/>
                              <a:ea typeface="Dotum" panose="020B0600000101010101" pitchFamily="34" charset="-127"/>
                            </a:rPr>
                            <m:t>1</m:t>
                          </m:r>
                        </m:num>
                        <m:den>
                          <m:r>
                            <a:rPr lang="en-US" sz="3800">
                              <a:solidFill>
                                <a:prstClr val="black"/>
                              </a:solidFill>
                              <a:latin typeface="Cambria Math" panose="02040503050406030204" pitchFamily="18" charset="0"/>
                              <a:ea typeface="Dotum" panose="020B0600000101010101" pitchFamily="34" charset="-127"/>
                            </a:rPr>
                            <m:t>2</m:t>
                          </m:r>
                        </m:den>
                      </m:f>
                    </m:oMath>
                  </m:oMathPara>
                </a14:m>
                <a:endParaRPr lang="en-US" sz="3800" i="1">
                  <a:solidFill>
                    <a:prstClr val="black"/>
                  </a:solidFill>
                  <a:latin typeface="Cambria Math" panose="02040503050406030204" pitchFamily="18" charset="0"/>
                  <a:ea typeface="Dotum" panose="020B0600000101010101" pitchFamily="34" charset="-127"/>
                </a:endParaRPr>
              </a:p>
            </p:txBody>
          </p:sp>
        </mc:Choice>
        <mc:Fallback xmlns="">
          <p:sp>
            <p:nvSpPr>
              <p:cNvPr id="17" name="Rectangle 16"/>
              <p:cNvSpPr>
                <a:spLocks noRot="1" noChangeAspect="1" noMove="1" noResize="1" noEditPoints="1" noAdjustHandles="1" noChangeArrowheads="1" noChangeShapeType="1" noTextEdit="1"/>
              </p:cNvSpPr>
              <p:nvPr/>
            </p:nvSpPr>
            <p:spPr>
              <a:xfrm>
                <a:off x="-1526993" y="6819900"/>
                <a:ext cx="15488412" cy="183710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3546214" y="8420100"/>
                <a:ext cx="10896600" cy="1691104"/>
              </a:xfrm>
              <a:prstGeom prst="rect">
                <a:avLst/>
              </a:prstGeom>
            </p:spPr>
            <p:txBody>
              <a:bodyPr wrap="square">
                <a:spAutoFit/>
              </a:bodyPr>
              <a:lstStyle/>
              <a:p>
                <a:pPr lvl="0">
                  <a:lnSpc>
                    <a:spcPct val="150000"/>
                  </a:lnSpc>
                  <a:spcAft>
                    <a:spcPts val="800"/>
                  </a:spcAft>
                </a:pPr>
                <a14:m>
                  <m:oMathPara xmlns:m="http://schemas.openxmlformats.org/officeDocument/2006/math">
                    <m:oMathParaPr>
                      <m:jc m:val="left"/>
                    </m:oMathParaPr>
                    <m:oMath xmlns:m="http://schemas.openxmlformats.org/officeDocument/2006/math">
                      <m:r>
                        <a:rPr lang="nl-NL" sz="3800">
                          <a:solidFill>
                            <a:prstClr val="black"/>
                          </a:solidFill>
                          <a:latin typeface="Cambria Math" panose="02040503050406030204" pitchFamily="18" charset="0"/>
                          <a:ea typeface="Dotum" panose="020B0600000101010101" pitchFamily="34" charset="-127"/>
                        </a:rPr>
                        <m:t>⟺</m:t>
                      </m:r>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en-US" sz="3800">
                              <a:solidFill>
                                <a:prstClr val="black"/>
                              </a:solidFill>
                              <a:latin typeface="Cambria Math" panose="02040503050406030204" pitchFamily="18" charset="0"/>
                              <a:ea typeface="Dotum" panose="020B0600000101010101" pitchFamily="34" charset="-127"/>
                            </a:rPr>
                            <m:t>cos</m:t>
                          </m:r>
                        </m:fName>
                        <m:e>
                          <m:r>
                            <m:rPr>
                              <m:sty m:val="p"/>
                            </m:rPr>
                            <a:rPr lang="nl-NL" sz="3800">
                              <a:solidFill>
                                <a:prstClr val="black"/>
                              </a:solidFill>
                              <a:latin typeface="Cambria Math" panose="02040503050406030204" pitchFamily="18" charset="0"/>
                              <a:ea typeface="Dotum" panose="020B0600000101010101" pitchFamily="34" charset="-127"/>
                            </a:rPr>
                            <m:t>α</m:t>
                          </m:r>
                        </m:e>
                      </m:func>
                      <m:r>
                        <a:rPr lang="en-US" sz="3800">
                          <a:solidFill>
                            <a:prstClr val="black"/>
                          </a:solidFill>
                          <a:latin typeface="Cambria Math" panose="02040503050406030204" pitchFamily="18" charset="0"/>
                          <a:ea typeface="Dotum" panose="020B0600000101010101" pitchFamily="34" charset="-127"/>
                        </a:rPr>
                        <m:t>=</m:t>
                      </m:r>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en-US" sz="3800">
                              <a:solidFill>
                                <a:prstClr val="black"/>
                              </a:solidFill>
                              <a:latin typeface="Cambria Math" panose="02040503050406030204" pitchFamily="18" charset="0"/>
                              <a:ea typeface="Dotum" panose="020B0600000101010101" pitchFamily="34" charset="-127"/>
                            </a:rPr>
                            <m:t>cos</m:t>
                          </m:r>
                        </m:fName>
                        <m:e>
                          <m:f>
                            <m:fPr>
                              <m:ctrlPr>
                                <a:rPr lang="en-US" sz="3800" i="1">
                                  <a:solidFill>
                                    <a:prstClr val="black"/>
                                  </a:solidFill>
                                  <a:latin typeface="Cambria Math" panose="02040503050406030204" pitchFamily="18" charset="0"/>
                                  <a:ea typeface="Dotum" panose="020B0600000101010101" pitchFamily="34" charset="-127"/>
                                </a:rPr>
                              </m:ctrlPr>
                            </m:fPr>
                            <m:num>
                              <m:r>
                                <m:rPr>
                                  <m:sty m:val="p"/>
                                </m:rPr>
                                <a:rPr lang="nl-NL" sz="3800">
                                  <a:solidFill>
                                    <a:prstClr val="black"/>
                                  </a:solidFill>
                                  <a:latin typeface="Cambria Math" panose="02040503050406030204" pitchFamily="18" charset="0"/>
                                  <a:ea typeface="Dotum" panose="020B0600000101010101" pitchFamily="34" charset="-127"/>
                                </a:rPr>
                                <m:t>π</m:t>
                              </m:r>
                            </m:num>
                            <m:den>
                              <m:r>
                                <a:rPr lang="en-US" sz="3800">
                                  <a:solidFill>
                                    <a:prstClr val="black"/>
                                  </a:solidFill>
                                  <a:latin typeface="Cambria Math" panose="02040503050406030204" pitchFamily="18" charset="0"/>
                                  <a:ea typeface="Dotum" panose="020B0600000101010101" pitchFamily="34" charset="-127"/>
                                </a:rPr>
                                <m:t>3</m:t>
                              </m:r>
                            </m:den>
                          </m:f>
                        </m:e>
                      </m:func>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α</m:t>
                      </m:r>
                      <m:r>
                        <a:rPr lang="en-US" sz="3800">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Dotum" panose="020B0600000101010101" pitchFamily="34" charset="-127"/>
                            </a:rPr>
                          </m:ctrlPr>
                        </m:fPr>
                        <m:num>
                          <m:r>
                            <m:rPr>
                              <m:sty m:val="p"/>
                            </m:rPr>
                            <a:rPr lang="nl-NL" sz="3800">
                              <a:solidFill>
                                <a:prstClr val="black"/>
                              </a:solidFill>
                              <a:latin typeface="Cambria Math" panose="02040503050406030204" pitchFamily="18" charset="0"/>
                              <a:ea typeface="Dotum" panose="020B0600000101010101" pitchFamily="34" charset="-127"/>
                            </a:rPr>
                            <m:t>π</m:t>
                          </m:r>
                        </m:num>
                        <m:den>
                          <m:r>
                            <a:rPr lang="en-US" sz="3800">
                              <a:solidFill>
                                <a:prstClr val="black"/>
                              </a:solidFill>
                              <a:latin typeface="Cambria Math" panose="02040503050406030204" pitchFamily="18" charset="0"/>
                              <a:ea typeface="Dotum" panose="020B0600000101010101" pitchFamily="34" charset="-127"/>
                            </a:rPr>
                            <m:t>3</m:t>
                          </m:r>
                        </m:den>
                      </m:f>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r>
                        <a:rPr lang="en-US" sz="3800">
                          <a:solidFill>
                            <a:prstClr val="black"/>
                          </a:solidFill>
                          <a:latin typeface="Cambria Math" panose="02040503050406030204" pitchFamily="18" charset="0"/>
                          <a:ea typeface="Dotum" panose="020B0600000101010101" pitchFamily="34" charset="-127"/>
                        </a:rPr>
                        <m:t>, (</m:t>
                      </m:r>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ℤ</m:t>
                      </m:r>
                      <m:r>
                        <a:rPr lang="en-US" sz="3800" smtClean="0">
                          <a:solidFill>
                            <a:prstClr val="black"/>
                          </a:solidFill>
                          <a:latin typeface="Cambria Math" panose="02040503050406030204" pitchFamily="18" charset="0"/>
                          <a:ea typeface="Dotum" panose="020B0600000101010101" pitchFamily="34" charset="-127"/>
                        </a:rPr>
                        <m:t>)</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3546214" y="8420100"/>
                <a:ext cx="10896600" cy="1691104"/>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5024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anim calcmode="lin" valueType="num">
                                      <p:cBhvr>
                                        <p:cTn id="22" dur="500" fill="hold"/>
                                        <p:tgtEl>
                                          <p:spTgt spid="16"/>
                                        </p:tgtEl>
                                        <p:attrNameLst>
                                          <p:attrName>ppt_x</p:attrName>
                                        </p:attrNameLst>
                                      </p:cBhvr>
                                      <p:tavLst>
                                        <p:tav tm="0">
                                          <p:val>
                                            <p:strVal val="#ppt_x"/>
                                          </p:val>
                                        </p:tav>
                                        <p:tav tm="100000">
                                          <p:val>
                                            <p:strVal val="#ppt_x"/>
                                          </p:val>
                                        </p:tav>
                                      </p:tavLst>
                                    </p:anim>
                                    <p:anim calcmode="lin" valueType="num">
                                      <p:cBhvr>
                                        <p:cTn id="23" dur="5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anim calcmode="lin" valueType="num">
                                      <p:cBhvr>
                                        <p:cTn id="32" dur="500" fill="hold"/>
                                        <p:tgtEl>
                                          <p:spTgt spid="19"/>
                                        </p:tgtEl>
                                        <p:attrNameLst>
                                          <p:attrName>ppt_x</p:attrName>
                                        </p:attrNameLst>
                                      </p:cBhvr>
                                      <p:tavLst>
                                        <p:tav tm="0">
                                          <p:val>
                                            <p:strVal val="#ppt_x"/>
                                          </p:val>
                                        </p:tav>
                                        <p:tav tm="100000">
                                          <p:val>
                                            <p:strVal val="#ppt_x"/>
                                          </p:val>
                                        </p:tav>
                                      </p:tavLst>
                                    </p:anim>
                                    <p:anim calcmode="lin" valueType="num">
                                      <p:cBhvr>
                                        <p:cTn id="3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p:bldP spid="16" grpId="0"/>
      <p:bldP spid="17"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5" name="Rectangle 4"/>
          <p:cNvSpPr/>
          <p:nvPr/>
        </p:nvSpPr>
        <p:spPr>
          <a:xfrm>
            <a:off x="152400" y="146384"/>
            <a:ext cx="17983200" cy="998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10176259" y="2306622"/>
            <a:ext cx="7570320" cy="2836878"/>
          </a:xfrm>
          <a:prstGeom prst="rect">
            <a:avLst/>
          </a:prstGeom>
        </p:spPr>
      </p:pic>
      <p:pic>
        <p:nvPicPr>
          <p:cNvPr id="12" name="Picture 11"/>
          <p:cNvPicPr>
            <a:picLocks noChangeAspect="1"/>
          </p:cNvPicPr>
          <p:nvPr/>
        </p:nvPicPr>
        <p:blipFill>
          <a:blip r:embed="rId4"/>
          <a:stretch>
            <a:fillRect/>
          </a:stretch>
        </p:blipFill>
        <p:spPr>
          <a:xfrm flipH="1">
            <a:off x="16383000" y="145228"/>
            <a:ext cx="1699101" cy="1645472"/>
          </a:xfrm>
          <a:prstGeom prst="rect">
            <a:avLst/>
          </a:prstGeom>
        </p:spPr>
      </p:pic>
      <p:pic>
        <p:nvPicPr>
          <p:cNvPr id="13" name="Picture 12"/>
          <p:cNvPicPr>
            <a:picLocks noChangeAspect="1"/>
          </p:cNvPicPr>
          <p:nvPr/>
        </p:nvPicPr>
        <p:blipFill>
          <a:blip r:embed="rId5"/>
          <a:stretch>
            <a:fillRect/>
          </a:stretch>
        </p:blipFill>
        <p:spPr>
          <a:xfrm>
            <a:off x="-296911" y="1223425"/>
            <a:ext cx="832282" cy="834755"/>
          </a:xfrm>
          <a:prstGeom prst="rect">
            <a:avLst/>
          </a:prstGeom>
        </p:spPr>
      </p:pic>
      <p:sp>
        <p:nvSpPr>
          <p:cNvPr id="18" name="Oval Callout 17"/>
          <p:cNvSpPr/>
          <p:nvPr/>
        </p:nvSpPr>
        <p:spPr>
          <a:xfrm>
            <a:off x="8249411" y="573485"/>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5" name="Rectangle 14"/>
              <p:cNvSpPr/>
              <p:nvPr/>
            </p:nvSpPr>
            <p:spPr>
              <a:xfrm>
                <a:off x="1066800" y="1714500"/>
                <a:ext cx="9265938" cy="4409990"/>
              </a:xfrm>
              <a:prstGeom prst="rect">
                <a:avLst/>
              </a:prstGeom>
            </p:spPr>
            <p:txBody>
              <a:bodyPr wrap="square">
                <a:spAutoFit/>
              </a:bodyPr>
              <a:lstStyle/>
              <a:p>
                <a:pPr lvl="0">
                  <a:lnSpc>
                    <a:spcPct val="150000"/>
                  </a:lnSpc>
                  <a:spcAft>
                    <a:spcPts val="800"/>
                  </a:spcAft>
                  <a:defRPr/>
                </a:pPr>
                <a:r>
                  <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rPr>
                  <a:t>c</a:t>
                </a: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Với F = 0,5, ta có: </a:t>
                </a:r>
                <a:endPar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endParaRPr>
              </a:p>
              <a:p>
                <a:pPr lvl="0">
                  <a:lnSpc>
                    <a:spcPct val="150000"/>
                  </a:lnSpc>
                  <a:spcAft>
                    <a:spcPts val="800"/>
                  </a:spcAft>
                  <a:defRPr/>
                </a:pPr>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ea typeface="Dotum" panose="020B0600000101010101" pitchFamily="34" charset="-127"/>
                            </a:rPr>
                          </m:ctrlPr>
                        </m:fPr>
                        <m:num>
                          <m:r>
                            <a:rPr lang="en-US" sz="3800">
                              <a:solidFill>
                                <a:prstClr val="black"/>
                              </a:solidFill>
                              <a:latin typeface="Cambria Math" panose="02040503050406030204" pitchFamily="18" charset="0"/>
                              <a:ea typeface="Dotum" panose="020B0600000101010101" pitchFamily="34" charset="-127"/>
                            </a:rPr>
                            <m:t>1</m:t>
                          </m:r>
                        </m:num>
                        <m:den>
                          <m:r>
                            <a:rPr lang="en-US" sz="3800">
                              <a:solidFill>
                                <a:prstClr val="black"/>
                              </a:solidFill>
                              <a:latin typeface="Cambria Math" panose="02040503050406030204" pitchFamily="18" charset="0"/>
                              <a:ea typeface="Dotum" panose="020B0600000101010101" pitchFamily="34" charset="-127"/>
                            </a:rPr>
                            <m:t>2</m:t>
                          </m:r>
                        </m:den>
                      </m:f>
                      <m:d>
                        <m:dPr>
                          <m:ctrlPr>
                            <a:rPr lang="en-US" sz="3800" i="1">
                              <a:solidFill>
                                <a:prstClr val="black"/>
                              </a:solidFill>
                              <a:latin typeface="Cambria Math" panose="02040503050406030204" pitchFamily="18" charset="0"/>
                              <a:ea typeface="Dotum" panose="020B0600000101010101" pitchFamily="34" charset="-127"/>
                            </a:rPr>
                          </m:ctrlPr>
                        </m:dPr>
                        <m:e>
                          <m:r>
                            <a:rPr lang="en-US" sz="3800">
                              <a:solidFill>
                                <a:prstClr val="black"/>
                              </a:solidFill>
                              <a:latin typeface="Cambria Math" panose="02040503050406030204" pitchFamily="18" charset="0"/>
                              <a:ea typeface="Dotum" panose="020B0600000101010101" pitchFamily="34" charset="-127"/>
                            </a:rPr>
                            <m:t>1</m:t>
                          </m:r>
                          <m:r>
                            <a:rPr lang="en-US" sz="3800" i="1">
                              <a:solidFill>
                                <a:prstClr val="black"/>
                              </a:solidFill>
                              <a:latin typeface="Cambria Math" panose="02040503050406030204" pitchFamily="18" charset="0"/>
                              <a:ea typeface="Dotum" panose="020B0600000101010101" pitchFamily="34" charset="-127"/>
                            </a:rPr>
                            <m:t>−</m:t>
                          </m:r>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en-US" sz="3800">
                                  <a:solidFill>
                                    <a:prstClr val="black"/>
                                  </a:solidFill>
                                  <a:latin typeface="Cambria Math" panose="02040503050406030204" pitchFamily="18" charset="0"/>
                                  <a:ea typeface="Dotum" panose="020B0600000101010101" pitchFamily="34" charset="-127"/>
                                </a:rPr>
                                <m:t>cos</m:t>
                              </m:r>
                            </m:fName>
                            <m:e>
                              <m:r>
                                <m:rPr>
                                  <m:sty m:val="p"/>
                                </m:rPr>
                                <a:rPr lang="nl-NL" sz="3800">
                                  <a:solidFill>
                                    <a:prstClr val="black"/>
                                  </a:solidFill>
                                  <a:latin typeface="Cambria Math" panose="02040503050406030204" pitchFamily="18" charset="0"/>
                                  <a:ea typeface="Dotum" panose="020B0600000101010101" pitchFamily="34" charset="-127"/>
                                </a:rPr>
                                <m:t>α</m:t>
                              </m:r>
                            </m:e>
                          </m:func>
                        </m:e>
                      </m:d>
                      <m:r>
                        <a:rPr lang="en-US" sz="3800">
                          <a:solidFill>
                            <a:prstClr val="black"/>
                          </a:solidFill>
                          <a:latin typeface="Cambria Math" panose="02040503050406030204" pitchFamily="18" charset="0"/>
                          <a:ea typeface="Dotum" panose="020B0600000101010101" pitchFamily="34" charset="-127"/>
                        </a:rPr>
                        <m:t>=0,5</m:t>
                      </m:r>
                      <m:r>
                        <a:rPr lang="nl-NL" sz="3800">
                          <a:solidFill>
                            <a:prstClr val="black"/>
                          </a:solidFill>
                          <a:latin typeface="Cambria Math" panose="02040503050406030204" pitchFamily="18" charset="0"/>
                          <a:ea typeface="Dotum" panose="020B0600000101010101" pitchFamily="34" charset="-127"/>
                        </a:rPr>
                        <m:t>⟺</m:t>
                      </m:r>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en-US" sz="3800">
                              <a:solidFill>
                                <a:prstClr val="black"/>
                              </a:solidFill>
                              <a:latin typeface="Cambria Math" panose="02040503050406030204" pitchFamily="18" charset="0"/>
                              <a:ea typeface="Dotum" panose="020B0600000101010101" pitchFamily="34" charset="-127"/>
                            </a:rPr>
                            <m:t>cos</m:t>
                          </m:r>
                        </m:fName>
                        <m:e>
                          <m:r>
                            <m:rPr>
                              <m:sty m:val="p"/>
                            </m:rPr>
                            <a:rPr lang="nl-NL" sz="3800">
                              <a:solidFill>
                                <a:prstClr val="black"/>
                              </a:solidFill>
                              <a:latin typeface="Cambria Math" panose="02040503050406030204" pitchFamily="18" charset="0"/>
                              <a:ea typeface="Dotum" panose="020B0600000101010101" pitchFamily="34" charset="-127"/>
                            </a:rPr>
                            <m:t>α</m:t>
                          </m:r>
                        </m:e>
                      </m:func>
                      <m:r>
                        <a:rPr lang="en-US" sz="3800">
                          <a:solidFill>
                            <a:prstClr val="black"/>
                          </a:solidFill>
                          <a:latin typeface="Cambria Math" panose="02040503050406030204" pitchFamily="18" charset="0"/>
                          <a:ea typeface="Dotum" panose="020B0600000101010101" pitchFamily="34" charset="-127"/>
                        </a:rPr>
                        <m:t>=0</m:t>
                      </m:r>
                    </m:oMath>
                  </m:oMathPara>
                </a14:m>
                <a:endParaRPr lang="en-US" sz="3800" smtClean="0">
                  <a:solidFill>
                    <a:prstClr val="black"/>
                  </a:solidFill>
                  <a:latin typeface="Cambria Math" panose="02040503050406030204" pitchFamily="18" charset="0"/>
                  <a:ea typeface="Dotum" panose="020B0600000101010101" pitchFamily="34" charset="-127"/>
                </a:endParaRPr>
              </a:p>
              <a:p>
                <a:pPr lvl="0">
                  <a:lnSpc>
                    <a:spcPct val="150000"/>
                  </a:lnSpc>
                  <a:spcAft>
                    <a:spcPts val="800"/>
                  </a:spcAft>
                  <a:defRPr/>
                </a:pPr>
                <a14:m>
                  <m:oMathPara xmlns:m="http://schemas.openxmlformats.org/officeDocument/2006/math">
                    <m:oMathParaPr>
                      <m:jc m:val="centerGroup"/>
                    </m:oMathParaPr>
                    <m:oMath xmlns:m="http://schemas.openxmlformats.org/officeDocument/2006/math">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α</m:t>
                      </m:r>
                      <m:r>
                        <a:rPr lang="en-US" sz="3800">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Dotum" panose="020B0600000101010101" pitchFamily="34" charset="-127"/>
                            </a:rPr>
                          </m:ctrlPr>
                        </m:fPr>
                        <m:num>
                          <m:r>
                            <m:rPr>
                              <m:sty m:val="p"/>
                            </m:rPr>
                            <a:rPr lang="nl-NL" sz="3800">
                              <a:solidFill>
                                <a:prstClr val="black"/>
                              </a:solidFill>
                              <a:latin typeface="Cambria Math" panose="02040503050406030204" pitchFamily="18" charset="0"/>
                              <a:ea typeface="Dotum" panose="020B0600000101010101" pitchFamily="34" charset="-127"/>
                            </a:rPr>
                            <m:t>π</m:t>
                          </m:r>
                        </m:num>
                        <m:den>
                          <m:r>
                            <a:rPr lang="en-US" sz="3800">
                              <a:solidFill>
                                <a:prstClr val="black"/>
                              </a:solidFill>
                              <a:latin typeface="Cambria Math" panose="02040503050406030204" pitchFamily="18" charset="0"/>
                              <a:ea typeface="Dotum" panose="020B0600000101010101" pitchFamily="34" charset="-127"/>
                            </a:rPr>
                            <m:t>2</m:t>
                          </m:r>
                        </m:den>
                      </m:f>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kπ</m:t>
                      </m:r>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ℤ</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066800" y="1714500"/>
                <a:ext cx="9265938" cy="4409990"/>
              </a:xfrm>
              <a:prstGeom prst="rect">
                <a:avLst/>
              </a:prstGeom>
              <a:blipFill>
                <a:blip r:embed="rId6"/>
                <a:stretch>
                  <a:fillRect l="-2171"/>
                </a:stretch>
              </a:blipFill>
            </p:spPr>
            <p:txBody>
              <a:bodyPr/>
              <a:lstStyle/>
              <a:p>
                <a:r>
                  <a:rPr lang="en-US">
                    <a:noFill/>
                  </a:rPr>
                  <a:t> </a:t>
                </a:r>
              </a:p>
            </p:txBody>
          </p:sp>
        </mc:Fallback>
      </mc:AlternateContent>
      <p:pic>
        <p:nvPicPr>
          <p:cNvPr id="21" name="Picture 20"/>
          <p:cNvPicPr>
            <a:picLocks noChangeAspect="1"/>
          </p:cNvPicPr>
          <p:nvPr/>
        </p:nvPicPr>
        <p:blipFill>
          <a:blip r:embed="rId7"/>
          <a:stretch>
            <a:fillRect/>
          </a:stretch>
        </p:blipFill>
        <p:spPr>
          <a:xfrm flipH="1">
            <a:off x="15621000" y="6726438"/>
            <a:ext cx="2133600" cy="3217662"/>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066800" y="6134100"/>
                <a:ext cx="11734800" cy="3796617"/>
              </a:xfrm>
              <a:prstGeom prst="rect">
                <a:avLst/>
              </a:prstGeom>
            </p:spPr>
            <p:txBody>
              <a:bodyPr wrap="square">
                <a:spAutoFit/>
              </a:bodyPr>
              <a:lstStyle/>
              <a:p>
                <a:pPr lvl="0">
                  <a:lnSpc>
                    <a:spcPct val="150000"/>
                  </a:lnSpc>
                  <a:spcAft>
                    <a:spcPts val="800"/>
                  </a:spcAft>
                  <a:defRPr/>
                </a:pPr>
                <a:r>
                  <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rPr>
                  <a:t>d</a:t>
                </a: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Với F = 1, ta có: </a:t>
                </a:r>
                <a:endPar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endParaRPr>
              </a:p>
              <a:p>
                <a:pPr lvl="0">
                  <a:lnSpc>
                    <a:spcPct val="150000"/>
                  </a:lnSpc>
                  <a:spcAft>
                    <a:spcPts val="800"/>
                  </a:spcAft>
                  <a:defRPr/>
                </a:pPr>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ea typeface="Dotum" panose="020B0600000101010101" pitchFamily="34" charset="-127"/>
                            </a:rPr>
                          </m:ctrlPr>
                        </m:fPr>
                        <m:num>
                          <m:r>
                            <a:rPr lang="en-US" sz="3800">
                              <a:solidFill>
                                <a:prstClr val="black"/>
                              </a:solidFill>
                              <a:latin typeface="Cambria Math" panose="02040503050406030204" pitchFamily="18" charset="0"/>
                              <a:ea typeface="Dotum" panose="020B0600000101010101" pitchFamily="34" charset="-127"/>
                            </a:rPr>
                            <m:t>1</m:t>
                          </m:r>
                        </m:num>
                        <m:den>
                          <m:r>
                            <a:rPr lang="en-US" sz="3800">
                              <a:solidFill>
                                <a:prstClr val="black"/>
                              </a:solidFill>
                              <a:latin typeface="Cambria Math" panose="02040503050406030204" pitchFamily="18" charset="0"/>
                              <a:ea typeface="Dotum" panose="020B0600000101010101" pitchFamily="34" charset="-127"/>
                            </a:rPr>
                            <m:t>2</m:t>
                          </m:r>
                        </m:den>
                      </m:f>
                      <m:d>
                        <m:dPr>
                          <m:ctrlPr>
                            <a:rPr lang="en-US" sz="3800" i="1">
                              <a:solidFill>
                                <a:prstClr val="black"/>
                              </a:solidFill>
                              <a:latin typeface="Cambria Math" panose="02040503050406030204" pitchFamily="18" charset="0"/>
                              <a:ea typeface="Dotum" panose="020B0600000101010101" pitchFamily="34" charset="-127"/>
                            </a:rPr>
                          </m:ctrlPr>
                        </m:dPr>
                        <m:e>
                          <m:r>
                            <a:rPr lang="en-US" sz="3800">
                              <a:solidFill>
                                <a:prstClr val="black"/>
                              </a:solidFill>
                              <a:latin typeface="Cambria Math" panose="02040503050406030204" pitchFamily="18" charset="0"/>
                              <a:ea typeface="Dotum" panose="020B0600000101010101" pitchFamily="34" charset="-127"/>
                            </a:rPr>
                            <m:t>1</m:t>
                          </m:r>
                          <m:r>
                            <a:rPr lang="en-US" sz="3800" i="1">
                              <a:solidFill>
                                <a:prstClr val="black"/>
                              </a:solidFill>
                              <a:latin typeface="Cambria Math" panose="02040503050406030204" pitchFamily="18" charset="0"/>
                              <a:ea typeface="Dotum" panose="020B0600000101010101" pitchFamily="34" charset="-127"/>
                            </a:rPr>
                            <m:t>−</m:t>
                          </m:r>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en-US" sz="3800">
                                  <a:solidFill>
                                    <a:prstClr val="black"/>
                                  </a:solidFill>
                                  <a:latin typeface="Cambria Math" panose="02040503050406030204" pitchFamily="18" charset="0"/>
                                  <a:ea typeface="Dotum" panose="020B0600000101010101" pitchFamily="34" charset="-127"/>
                                </a:rPr>
                                <m:t>cos</m:t>
                              </m:r>
                            </m:fName>
                            <m:e>
                              <m:r>
                                <m:rPr>
                                  <m:sty m:val="p"/>
                                </m:rPr>
                                <a:rPr lang="nl-NL" sz="3800">
                                  <a:solidFill>
                                    <a:prstClr val="black"/>
                                  </a:solidFill>
                                  <a:latin typeface="Cambria Math" panose="02040503050406030204" pitchFamily="18" charset="0"/>
                                  <a:ea typeface="Dotum" panose="020B0600000101010101" pitchFamily="34" charset="-127"/>
                                </a:rPr>
                                <m:t>α</m:t>
                              </m:r>
                            </m:e>
                          </m:func>
                        </m:e>
                      </m:d>
                      <m:r>
                        <a:rPr lang="en-US" sz="3800">
                          <a:solidFill>
                            <a:prstClr val="black"/>
                          </a:solidFill>
                          <a:latin typeface="Cambria Math" panose="02040503050406030204" pitchFamily="18" charset="0"/>
                          <a:ea typeface="Dotum" panose="020B0600000101010101" pitchFamily="34" charset="-127"/>
                        </a:rPr>
                        <m:t>=1</m:t>
                      </m:r>
                      <m:r>
                        <a:rPr lang="nl-NL" sz="3800">
                          <a:solidFill>
                            <a:prstClr val="black"/>
                          </a:solidFill>
                          <a:latin typeface="Cambria Math" panose="02040503050406030204" pitchFamily="18" charset="0"/>
                          <a:ea typeface="Dotum" panose="020B0600000101010101" pitchFamily="34" charset="-127"/>
                        </a:rPr>
                        <m:t>⟺</m:t>
                      </m:r>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en-US" sz="3800">
                              <a:solidFill>
                                <a:prstClr val="black"/>
                              </a:solidFill>
                              <a:latin typeface="Cambria Math" panose="02040503050406030204" pitchFamily="18" charset="0"/>
                              <a:ea typeface="Dotum" panose="020B0600000101010101" pitchFamily="34" charset="-127"/>
                            </a:rPr>
                            <m:t>cos</m:t>
                          </m:r>
                        </m:fName>
                        <m:e>
                          <m:r>
                            <m:rPr>
                              <m:sty m:val="p"/>
                            </m:rPr>
                            <a:rPr lang="nl-NL" sz="3800">
                              <a:solidFill>
                                <a:prstClr val="black"/>
                              </a:solidFill>
                              <a:latin typeface="Cambria Math" panose="02040503050406030204" pitchFamily="18" charset="0"/>
                              <a:ea typeface="Dotum" panose="020B0600000101010101" pitchFamily="34" charset="-127"/>
                            </a:rPr>
                            <m:t>α</m:t>
                          </m:r>
                        </m:e>
                      </m:func>
                      <m:r>
                        <a:rPr lang="en-US"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m:t>
                      </m:r>
                      <m:r>
                        <a:rPr lang="en-US" sz="3800">
                          <a:solidFill>
                            <a:prstClr val="black"/>
                          </a:solidFill>
                          <a:latin typeface="Cambria Math" panose="02040503050406030204" pitchFamily="18" charset="0"/>
                          <a:ea typeface="Dotum" panose="020B0600000101010101" pitchFamily="34" charset="-127"/>
                        </a:rPr>
                        <m:t>1</m:t>
                      </m:r>
                    </m:oMath>
                  </m:oMathPara>
                </a14:m>
                <a:endParaRPr lang="en-US" sz="3800" smtClean="0">
                  <a:solidFill>
                    <a:prstClr val="black"/>
                  </a:solidFill>
                  <a:latin typeface="Cambria Math" panose="02040503050406030204" pitchFamily="18" charset="0"/>
                  <a:ea typeface="Dotum" panose="020B0600000101010101" pitchFamily="34" charset="-127"/>
                </a:endParaRPr>
              </a:p>
              <a:p>
                <a:pPr lvl="0">
                  <a:lnSpc>
                    <a:spcPct val="150000"/>
                  </a:lnSpc>
                  <a:spcAft>
                    <a:spcPts val="800"/>
                  </a:spcAft>
                  <a:defRPr/>
                </a:pPr>
                <a14:m>
                  <m:oMathPara xmlns:m="http://schemas.openxmlformats.org/officeDocument/2006/math">
                    <m:oMathParaPr>
                      <m:jc m:val="centerGroup"/>
                    </m:oMathParaPr>
                    <m:oMath xmlns:m="http://schemas.openxmlformats.org/officeDocument/2006/math">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α</m:t>
                      </m:r>
                      <m:r>
                        <a:rPr lang="en-US"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π</m:t>
                      </m:r>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r>
                        <a:rPr lang="en-US" sz="3800">
                          <a:solidFill>
                            <a:prstClr val="black"/>
                          </a:solidFill>
                          <a:latin typeface="Cambria Math" panose="02040503050406030204" pitchFamily="18" charset="0"/>
                          <a:ea typeface="Dotum" panose="020B0600000101010101" pitchFamily="34" charset="-127"/>
                        </a:rPr>
                        <m:t>, </m:t>
                      </m:r>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ℤ</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066800" y="6134100"/>
                <a:ext cx="11734800" cy="3796617"/>
              </a:xfrm>
              <a:prstGeom prst="rect">
                <a:avLst/>
              </a:prstGeom>
              <a:blipFill>
                <a:blip r:embed="rId8"/>
                <a:stretch>
                  <a:fillRect l="-1714"/>
                </a:stretch>
              </a:blipFill>
            </p:spPr>
            <p:txBody>
              <a:bodyPr/>
              <a:lstStyle/>
              <a:p>
                <a:r>
                  <a:rPr lang="en-US">
                    <a:noFill/>
                  </a:rPr>
                  <a:t> </a:t>
                </a:r>
              </a:p>
            </p:txBody>
          </p:sp>
        </mc:Fallback>
      </mc:AlternateContent>
    </p:spTree>
    <p:extLst>
      <p:ext uri="{BB962C8B-B14F-4D97-AF65-F5344CB8AC3E}">
        <p14:creationId xmlns:p14="http://schemas.microsoft.com/office/powerpoint/2010/main" val="118682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55970" y="393821"/>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7922571">
            <a:off x="-1528753" y="7702854"/>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6">
              <a:extLst>
                <a:ext uri="{96DAC541-7B7A-43D3-8B79-37D633B846F1}">
                  <asvg:svgBlip xmlns:asvg="http://schemas.microsoft.com/office/drawing/2016/SVG/main" xmlns="" r:embed="rId11"/>
                </a:ext>
              </a:extLst>
            </a:blip>
            <a:stretch>
              <a:fillRect/>
            </a:stretch>
          </a:blipFill>
        </p:spPr>
      </p:sp>
      <p:pic>
        <p:nvPicPr>
          <p:cNvPr id="28" name="Picture 27"/>
          <p:cNvPicPr>
            <a:picLocks noChangeAspect="1"/>
          </p:cNvPicPr>
          <p:nvPr/>
        </p:nvPicPr>
        <p:blipFill>
          <a:blip r:embed="rId12"/>
          <a:stretch>
            <a:fillRect/>
          </a:stretch>
        </p:blipFill>
        <p:spPr>
          <a:xfrm>
            <a:off x="15233315" y="8755951"/>
            <a:ext cx="3462828" cy="1859441"/>
          </a:xfrm>
          <a:prstGeom prst="rect">
            <a:avLst/>
          </a:prstGeom>
        </p:spPr>
      </p:pic>
      <p:grpSp>
        <p:nvGrpSpPr>
          <p:cNvPr id="31" name="Group 30"/>
          <p:cNvGrpSpPr/>
          <p:nvPr/>
        </p:nvGrpSpPr>
        <p:grpSpPr>
          <a:xfrm>
            <a:off x="1803451" y="2095500"/>
            <a:ext cx="14655749" cy="10144833"/>
            <a:chOff x="2308980" y="2327727"/>
            <a:chExt cx="14655749" cy="10144833"/>
          </a:xfrm>
        </p:grpSpPr>
        <p:grpSp>
          <p:nvGrpSpPr>
            <p:cNvPr id="27" name="Group 26"/>
            <p:cNvGrpSpPr/>
            <p:nvPr/>
          </p:nvGrpSpPr>
          <p:grpSpPr>
            <a:xfrm>
              <a:off x="2308980" y="2663413"/>
              <a:ext cx="14655749" cy="9809147"/>
              <a:chOff x="2308980" y="2663413"/>
              <a:chExt cx="13670039" cy="3507296"/>
            </a:xfrm>
          </p:grpSpPr>
          <p:grpSp>
            <p:nvGrpSpPr>
              <p:cNvPr id="6" name="Group 6"/>
              <p:cNvGrpSpPr/>
              <p:nvPr/>
            </p:nvGrpSpPr>
            <p:grpSpPr>
              <a:xfrm>
                <a:off x="2743687" y="2877032"/>
                <a:ext cx="13235332" cy="3293677"/>
                <a:chOff x="0" y="-38100"/>
                <a:chExt cx="2602724" cy="647700"/>
              </a:xfrm>
            </p:grpSpPr>
            <p:sp>
              <p:nvSpPr>
                <p:cNvPr id="7" name="Freeform 7"/>
                <p:cNvSpPr/>
                <p:nvPr/>
              </p:nvSpPr>
              <p:spPr>
                <a:xfrm>
                  <a:off x="0" y="-28956"/>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663413"/>
                <a:ext cx="13235332" cy="1771044"/>
                <a:chOff x="0" y="0"/>
                <a:chExt cx="2602724" cy="348275"/>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Freeform 12"/>
            <p:cNvSpPr/>
            <p:nvPr/>
          </p:nvSpPr>
          <p:spPr>
            <a:xfrm flipH="1">
              <a:off x="3328942" y="2327727"/>
              <a:ext cx="1071204" cy="814730"/>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asvg="http://schemas.microsoft.com/office/drawing/2016/SVG/main" xmlns="" r:embed="rId9"/>
                  </a:ext>
                </a:extLst>
              </a:blip>
              <a:stretch>
                <a:fillRect/>
              </a:stretch>
            </a:blipFill>
          </p:spPr>
        </p:sp>
        <p:sp>
          <p:nvSpPr>
            <p:cNvPr id="25" name="Freeform 25"/>
            <p:cNvSpPr/>
            <p:nvPr/>
          </p:nvSpPr>
          <p:spPr>
            <a:xfrm>
              <a:off x="14273467" y="6711172"/>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asvg="http://schemas.microsoft.com/office/drawing/2016/SVG/main" xmlns="" r:embed="rId9"/>
                  </a:ext>
                </a:extLst>
              </a:blip>
              <a:stretch>
                <a:fillRect/>
              </a:stretch>
            </a:blipFill>
          </p:spPr>
        </p:sp>
        <mc:AlternateContent xmlns:mc="http://schemas.openxmlformats.org/markup-compatibility/2006" xmlns:a14="http://schemas.microsoft.com/office/drawing/2010/main">
          <mc:Choice Requires="a14">
            <p:sp>
              <p:nvSpPr>
                <p:cNvPr id="29" name="Rectangle 28"/>
                <p:cNvSpPr/>
                <p:nvPr/>
              </p:nvSpPr>
              <p:spPr>
                <a:xfrm>
                  <a:off x="5673722" y="3535679"/>
                  <a:ext cx="7931980" cy="3093154"/>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65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4. PHƯƠNG TRÌNH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6500" b="1" u="none" strike="noStrike" kern="1200" cap="none" spc="0" normalizeH="0" baseline="0" noProof="0" dirty="0" smtClean="0">
                      <a:ln>
                        <a:noFill/>
                      </a:ln>
                      <a:solidFill>
                        <a:prstClr val="black"/>
                      </a:solidFill>
                      <a:effectLst/>
                      <a:uLnTx/>
                      <a:uFillTx/>
                      <a:ea typeface="Calibri" panose="020F0502020204030204" pitchFamily="34" charset="0"/>
                      <a:cs typeface="Arial" panose="020B0604020202020204" pitchFamily="34" charset="0"/>
                    </a:rPr>
                    <a:t>tan</a:t>
                  </a:r>
                  <a:r>
                    <a:rPr kumimoji="0" lang="nl-NL" sz="6500" b="1" u="none" strike="noStrike" kern="1200" cap="none" spc="0" normalizeH="0" noProof="0" dirty="0" smtClean="0">
                      <a:ln>
                        <a:noFill/>
                      </a:ln>
                      <a:solidFill>
                        <a:prstClr val="black"/>
                      </a:solidFill>
                      <a:effectLst/>
                      <a:uLnTx/>
                      <a:uFillTx/>
                      <a:ea typeface="Calibri" panose="020F0502020204030204" pitchFamily="34" charset="0"/>
                      <a:cs typeface="Arial" panose="020B0604020202020204" pitchFamily="34" charset="0"/>
                    </a:rPr>
                    <a:t> </a:t>
                  </a:r>
                  <a:r>
                    <a:rPr lang="nl-NL" sz="6500" b="1" i="1" dirty="0">
                      <a:solidFill>
                        <a:prstClr val="black"/>
                      </a:solidFill>
                      <a:ea typeface="Calibri" panose="020F0502020204030204" pitchFamily="34" charset="0"/>
                      <a:cs typeface="Arial" panose="020B0604020202020204" pitchFamily="34" charset="0"/>
                    </a:rPr>
                    <a:t>x</a:t>
                  </a:r>
                  <a14:m>
                    <m:oMath xmlns:m="http://schemas.openxmlformats.org/officeDocument/2006/math">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𝒎</m:t>
                      </m:r>
                    </m:oMath>
                  </a14:m>
                  <a:endParaRPr kumimoji="0" lang="en-US" sz="65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5673722" y="3535679"/>
                  <a:ext cx="7931980" cy="3093154"/>
                </a:xfrm>
                <a:prstGeom prst="rect">
                  <a:avLst/>
                </a:prstGeom>
                <a:blipFill>
                  <a:blip r:embed="rId14"/>
                  <a:stretch>
                    <a:fillRect l="-4689" r="-4612" b="-8679"/>
                  </a:stretch>
                </a:blipFill>
              </p:spPr>
              <p:txBody>
                <a:bodyPr/>
                <a:lstStyle/>
                <a:p>
                  <a:r>
                    <a:rPr lang="en-US">
                      <a:noFill/>
                    </a:rPr>
                    <a:t> </a:t>
                  </a:r>
                </a:p>
              </p:txBody>
            </p:sp>
          </mc:Fallback>
        </mc:AlternateContent>
      </p:grpSp>
      <p:grpSp>
        <p:nvGrpSpPr>
          <p:cNvPr id="35" name="Group 34"/>
          <p:cNvGrpSpPr/>
          <p:nvPr/>
        </p:nvGrpSpPr>
        <p:grpSpPr>
          <a:xfrm>
            <a:off x="16306800" y="304123"/>
            <a:ext cx="1671687" cy="1628744"/>
            <a:chOff x="16640814" y="304123"/>
            <a:chExt cx="1451143" cy="1422565"/>
          </a:xfrm>
        </p:grpSpPr>
        <p:sp>
          <p:nvSpPr>
            <p:cNvPr id="33" name="Cross 32"/>
            <p:cNvSpPr/>
            <p:nvPr/>
          </p:nvSpPr>
          <p:spPr>
            <a:xfrm>
              <a:off x="17177557" y="304123"/>
              <a:ext cx="914400" cy="914400"/>
            </a:xfrm>
            <a:prstGeom prst="plus">
              <a:avLst>
                <a:gd name="adj" fmla="val 375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16640814" y="1421888"/>
              <a:ext cx="1073485"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587841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3" name="Rectangle 2"/>
          <p:cNvSpPr/>
          <p:nvPr/>
        </p:nvSpPr>
        <p:spPr>
          <a:xfrm>
            <a:off x="662547" y="647700"/>
            <a:ext cx="16982333" cy="906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AutoShape 8"/>
          <p:cNvSpPr/>
          <p:nvPr/>
        </p:nvSpPr>
        <p:spPr>
          <a:xfrm>
            <a:off x="5917502" y="10096500"/>
            <a:ext cx="6492240" cy="0"/>
          </a:xfrm>
          <a:prstGeom prst="line">
            <a:avLst/>
          </a:prstGeom>
          <a:ln w="19050" cap="flat">
            <a:solidFill>
              <a:srgbClr val="000000"/>
            </a:solidFill>
            <a:prstDash val="solid"/>
            <a:headEnd type="none" w="sm" len="sm"/>
            <a:tailEnd type="none" w="sm" len="sm"/>
          </a:ln>
        </p:spPr>
      </p:sp>
      <p:sp>
        <p:nvSpPr>
          <p:cNvPr id="16" name="TextBox 15"/>
          <p:cNvSpPr txBox="1"/>
          <p:nvPr/>
        </p:nvSpPr>
        <p:spPr>
          <a:xfrm>
            <a:off x="1981200" y="804112"/>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4:</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2">
            <a:duotone>
              <a:schemeClr val="accent2">
                <a:shade val="45000"/>
                <a:satMod val="135000"/>
              </a:schemeClr>
              <a:prstClr val="white"/>
            </a:duotone>
          </a:blip>
          <a:stretch>
            <a:fillRect/>
          </a:stretch>
        </p:blipFill>
        <p:spPr>
          <a:xfrm>
            <a:off x="1005755" y="647700"/>
            <a:ext cx="975445" cy="914479"/>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985703" y="1485900"/>
                <a:ext cx="16311698" cy="2172903"/>
              </a:xfrm>
              <a:prstGeom prst="rect">
                <a:avLst/>
              </a:prstGeom>
            </p:spPr>
            <p:txBody>
              <a:bodyPr wrap="square">
                <a:spAutoFit/>
              </a:bodyPr>
              <a:lstStyle/>
              <a:p>
                <a:pPr lvl="0" algn="just">
                  <a:lnSpc>
                    <a:spcPct val="150000"/>
                  </a:lnSpc>
                </a:pPr>
                <a:r>
                  <a:rPr kumimoji="0" lang="vi-VN" sz="3800" b="0" i="0" u="none" strike="noStrike" kern="1200" cap="none" spc="0" normalizeH="0" baseline="0" noProof="0" smtClean="0">
                    <a:ln>
                      <a:noFill/>
                    </a:ln>
                    <a:solidFill>
                      <a:srgbClr val="000000"/>
                    </a:solidFill>
                    <a:effectLst/>
                    <a:uLnTx/>
                    <a:uFillTx/>
                    <a:latin typeface="Arial" panose="020B0604020202020204" pitchFamily="34" charset="0"/>
                  </a:rPr>
                  <a:t>a) Quan sát Hình 1.</a:t>
                </a: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rPr>
                  <a:t>24</a:t>
                </a:r>
                <a:r>
                  <a:rPr kumimoji="0" lang="vi-VN" sz="3800" b="0" i="0" u="none" strike="noStrike" kern="1200" cap="none" spc="0" normalizeH="0" baseline="0" noProof="0" smtClean="0">
                    <a:ln>
                      <a:noFill/>
                    </a:ln>
                    <a:solidFill>
                      <a:srgbClr val="000000"/>
                    </a:solidFill>
                    <a:effectLst/>
                    <a:uLnTx/>
                    <a:uFillTx/>
                    <a:latin typeface="Arial" panose="020B0604020202020204" pitchFamily="34" charset="0"/>
                  </a:rPr>
                  <a:t>, </a:t>
                </a: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rPr>
                  <a:t>hãy</a:t>
                </a:r>
                <a:r>
                  <a:rPr kumimoji="0" lang="en-US" sz="3800" b="0" i="0" u="none" strike="noStrike" kern="1200" cap="none" spc="0" normalizeH="0" noProof="0" smtClean="0">
                    <a:ln>
                      <a:noFill/>
                    </a:ln>
                    <a:solidFill>
                      <a:srgbClr val="000000"/>
                    </a:solidFill>
                    <a:effectLst/>
                    <a:uLnTx/>
                    <a:uFillTx/>
                    <a:latin typeface="Arial" panose="020B0604020202020204" pitchFamily="34" charset="0"/>
                  </a:rPr>
                  <a:t> cho biết đường thẳng </a:t>
                </a:r>
                <a14:m>
                  <m:oMath xmlns:m="http://schemas.openxmlformats.org/officeDocument/2006/math">
                    <m:r>
                      <a:rPr kumimoji="0" lang="en-US" sz="3800" b="0" i="1" u="none" strike="noStrike" kern="1200" cap="none" spc="0" normalizeH="0" noProof="0" smtClean="0">
                        <a:ln>
                          <a:noFill/>
                        </a:ln>
                        <a:solidFill>
                          <a:srgbClr val="000000"/>
                        </a:solidFill>
                        <a:effectLst/>
                        <a:uLnTx/>
                        <a:uFillTx/>
                        <a:latin typeface="Cambria Math" panose="02040503050406030204" pitchFamily="18" charset="0"/>
                      </a:rPr>
                      <m:t>𝑦</m:t>
                    </m:r>
                    <m:r>
                      <a:rPr kumimoji="0" lang="en-US" sz="3800" b="0" i="1" u="none" strike="noStrike" kern="1200" cap="none" spc="0" normalizeH="0" noProof="0" smtClean="0">
                        <a:ln>
                          <a:noFill/>
                        </a:ln>
                        <a:solidFill>
                          <a:srgbClr val="000000"/>
                        </a:solidFill>
                        <a:effectLst/>
                        <a:uLnTx/>
                        <a:uFillTx/>
                        <a:latin typeface="Cambria Math" panose="02040503050406030204" pitchFamily="18" charset="0"/>
                      </a:rPr>
                      <m:t>=1</m:t>
                    </m:r>
                  </m:oMath>
                </a14:m>
                <a:r>
                  <a:rPr kumimoji="0" lang="en-US" sz="3800" b="0" i="0" u="none" strike="noStrike" kern="1200" cap="none" spc="0" normalizeH="0" noProof="0" smtClean="0">
                    <a:ln>
                      <a:noFill/>
                    </a:ln>
                    <a:solidFill>
                      <a:srgbClr val="000000"/>
                    </a:solidFill>
                    <a:effectLst/>
                    <a:uLnTx/>
                    <a:uFillTx/>
                    <a:latin typeface="Arial" panose="020B0604020202020204" pitchFamily="34" charset="0"/>
                  </a:rPr>
                  <a:t> cắt đồ thị hàm số </a:t>
                </a:r>
                <a14:m>
                  <m:oMath xmlns:m="http://schemas.openxmlformats.org/officeDocument/2006/math">
                    <m:r>
                      <a:rPr kumimoji="0" lang="en-US" sz="3800" b="0" i="1" u="none" strike="noStrike" kern="1200" cap="none" spc="0" normalizeH="0" noProof="0" smtClean="0">
                        <a:ln>
                          <a:noFill/>
                        </a:ln>
                        <a:solidFill>
                          <a:srgbClr val="000000"/>
                        </a:solidFill>
                        <a:effectLst/>
                        <a:uLnTx/>
                        <a:uFillTx/>
                        <a:latin typeface="Cambria Math" panose="02040503050406030204" pitchFamily="18" charset="0"/>
                      </a:rPr>
                      <m:t>𝑦</m:t>
                    </m:r>
                    <m:r>
                      <a:rPr kumimoji="0" lang="en-US" sz="3800" b="0" i="1" u="none" strike="noStrike" kern="1200" cap="none" spc="0" normalizeH="0" noProof="0" smtClean="0">
                        <a:ln>
                          <a:noFill/>
                        </a:ln>
                        <a:solidFill>
                          <a:srgbClr val="000000"/>
                        </a:solidFill>
                        <a:effectLst/>
                        <a:uLnTx/>
                        <a:uFillTx/>
                        <a:latin typeface="Cambria Math" panose="02040503050406030204" pitchFamily="18" charset="0"/>
                      </a:rPr>
                      <m:t>=</m:t>
                    </m:r>
                    <m:r>
                      <a:rPr kumimoji="0" lang="en-US" sz="3800" b="0" i="1" u="none" strike="noStrike" kern="1200" cap="none" spc="0" normalizeH="0" noProof="0" smtClean="0">
                        <a:ln>
                          <a:noFill/>
                        </a:ln>
                        <a:solidFill>
                          <a:srgbClr val="000000"/>
                        </a:solidFill>
                        <a:effectLst/>
                        <a:uLnTx/>
                        <a:uFillTx/>
                        <a:latin typeface="Cambria Math" panose="02040503050406030204" pitchFamily="18" charset="0"/>
                      </a:rPr>
                      <m:t>𝑡𝑎𝑛𝑥</m:t>
                    </m:r>
                  </m:oMath>
                </a14:m>
                <a:r>
                  <a:rPr kumimoji="0" lang="en-US" sz="3800" b="0" i="0" u="none" strike="noStrike" kern="1200" cap="none" spc="0" normalizeH="0" noProof="0" smtClean="0">
                    <a:ln>
                      <a:noFill/>
                    </a:ln>
                    <a:solidFill>
                      <a:srgbClr val="000000"/>
                    </a:solidFill>
                    <a:effectLst/>
                    <a:uLnTx/>
                    <a:uFillTx/>
                    <a:latin typeface="Arial" panose="020B0604020202020204" pitchFamily="34" charset="0"/>
                  </a:rPr>
                  <a:t> tại mấy điểm có hoành độ trong khoảng </a:t>
                </a:r>
                <a14:m>
                  <m:oMath xmlns:m="http://schemas.openxmlformats.org/officeDocument/2006/math">
                    <m:d>
                      <m:dPr>
                        <m:ctrlPr>
                          <a:rPr kumimoji="0" lang="en-US" sz="3800" b="0" i="1" u="none" strike="noStrike" kern="1200" cap="none" spc="0" normalizeH="0" noProof="0" smtClean="0">
                            <a:ln>
                              <a:noFill/>
                            </a:ln>
                            <a:solidFill>
                              <a:srgbClr val="000000"/>
                            </a:solidFill>
                            <a:effectLst/>
                            <a:uLnTx/>
                            <a:uFillTx/>
                            <a:latin typeface="Cambria Math" panose="02040503050406030204" pitchFamily="18" charset="0"/>
                          </a:rPr>
                        </m:ctrlPr>
                      </m:dPr>
                      <m:e>
                        <m:r>
                          <a:rPr kumimoji="0" lang="en-US" sz="3800" b="0" i="1" u="none" strike="noStrike" kern="1200" cap="none" spc="0" normalizeH="0" noProof="0" smtClean="0">
                            <a:ln>
                              <a:noFill/>
                            </a:ln>
                            <a:solidFill>
                              <a:srgbClr val="000000"/>
                            </a:solidFill>
                            <a:effectLst/>
                            <a:uLnTx/>
                            <a:uFillTx/>
                            <a:latin typeface="Cambria Math" panose="02040503050406030204" pitchFamily="18" charset="0"/>
                          </a:rPr>
                          <m:t>−</m:t>
                        </m:r>
                        <m:f>
                          <m:fPr>
                            <m:ctrlPr>
                              <a:rPr kumimoji="0" lang="el-GR" sz="3800" b="0" i="1" u="none" strike="noStrike" kern="1200" cap="none" spc="0" normalizeH="0" noProof="0" smtClean="0">
                                <a:ln>
                                  <a:noFill/>
                                </a:ln>
                                <a:solidFill>
                                  <a:srgbClr val="000000"/>
                                </a:solidFill>
                                <a:effectLst/>
                                <a:uLnTx/>
                                <a:uFillTx/>
                                <a:latin typeface="Cambria Math" panose="02040503050406030204" pitchFamily="18" charset="0"/>
                              </a:rPr>
                            </m:ctrlPr>
                          </m:fPr>
                          <m:num>
                            <m:r>
                              <a:rPr kumimoji="0" lang="el-GR" sz="3800" b="0" i="1" u="none" strike="noStrike" kern="1200" cap="none" spc="0" normalizeH="0" noProof="0" smtClean="0">
                                <a:ln>
                                  <a:noFill/>
                                </a:ln>
                                <a:solidFill>
                                  <a:srgbClr val="000000"/>
                                </a:solidFill>
                                <a:effectLst/>
                                <a:uLnTx/>
                                <a:uFillTx/>
                                <a:latin typeface="Cambria Math" panose="02040503050406030204" pitchFamily="18" charset="0"/>
                              </a:rPr>
                              <m:t>𝜋</m:t>
                            </m:r>
                          </m:num>
                          <m:den>
                            <m:r>
                              <a:rPr kumimoji="0" lang="el-GR" sz="3800" b="0" i="1" u="none" strike="noStrike" kern="1200" cap="none" spc="0" normalizeH="0" noProof="0" smtClean="0">
                                <a:ln>
                                  <a:noFill/>
                                </a:ln>
                                <a:solidFill>
                                  <a:srgbClr val="000000"/>
                                </a:solidFill>
                                <a:effectLst/>
                                <a:uLnTx/>
                                <a:uFillTx/>
                                <a:latin typeface="Cambria Math" panose="02040503050406030204" pitchFamily="18" charset="0"/>
                              </a:rPr>
                              <m:t>2</m:t>
                            </m:r>
                          </m:den>
                        </m:f>
                        <m:r>
                          <a:rPr kumimoji="0" lang="en-US" sz="3800" b="0" i="1" u="none" strike="noStrike" kern="1200" cap="none" spc="0" normalizeH="0" noProof="0" smtClean="0">
                            <a:ln>
                              <a:noFill/>
                            </a:ln>
                            <a:solidFill>
                              <a:srgbClr val="000000"/>
                            </a:solidFill>
                            <a:effectLst/>
                            <a:uLnTx/>
                            <a:uFillTx/>
                            <a:latin typeface="Cambria Math" panose="02040503050406030204" pitchFamily="18" charset="0"/>
                          </a:rPr>
                          <m:t>;</m:t>
                        </m:r>
                        <m:f>
                          <m:fPr>
                            <m:ctrlPr>
                              <a:rPr lang="el-GR" sz="3800" i="1">
                                <a:solidFill>
                                  <a:srgbClr val="000000"/>
                                </a:solidFill>
                                <a:latin typeface="Cambria Math" panose="02040503050406030204" pitchFamily="18" charset="0"/>
                              </a:rPr>
                            </m:ctrlPr>
                          </m:fPr>
                          <m:num>
                            <m:r>
                              <a:rPr lang="el-GR" sz="3800" i="1">
                                <a:solidFill>
                                  <a:srgbClr val="000000"/>
                                </a:solidFill>
                                <a:latin typeface="Cambria Math" panose="02040503050406030204" pitchFamily="18" charset="0"/>
                              </a:rPr>
                              <m:t>𝜋</m:t>
                            </m:r>
                          </m:num>
                          <m:den>
                            <m:r>
                              <a:rPr lang="el-GR" sz="3800" i="1">
                                <a:solidFill>
                                  <a:srgbClr val="000000"/>
                                </a:solidFill>
                                <a:latin typeface="Cambria Math" panose="02040503050406030204" pitchFamily="18" charset="0"/>
                              </a:rPr>
                              <m:t>2</m:t>
                            </m:r>
                          </m:den>
                        </m:f>
                      </m:e>
                    </m:d>
                  </m:oMath>
                </a14:m>
                <a:endParaRPr kumimoji="0" lang="el-GR" sz="3800" b="0" i="0" u="none" strike="noStrike" kern="1200" cap="none" spc="0" normalizeH="0" baseline="0" noProof="0">
                  <a:ln>
                    <a:noFill/>
                  </a:ln>
                  <a:solidFill>
                    <a:srgbClr val="000000"/>
                  </a:solidFill>
                  <a:effectLst/>
                  <a:uLnTx/>
                  <a:uFillTx/>
                  <a:latin typeface="Calibri"/>
                </a:endParaRPr>
              </a:p>
            </p:txBody>
          </p:sp>
        </mc:Choice>
        <mc:Fallback xmlns="">
          <p:sp>
            <p:nvSpPr>
              <p:cNvPr id="19" name="Rectangle 18"/>
              <p:cNvSpPr>
                <a:spLocks noRot="1" noChangeAspect="1" noMove="1" noResize="1" noEditPoints="1" noAdjustHandles="1" noChangeArrowheads="1" noChangeShapeType="1" noTextEdit="1"/>
              </p:cNvSpPr>
              <p:nvPr/>
            </p:nvSpPr>
            <p:spPr>
              <a:xfrm>
                <a:off x="985703" y="1485900"/>
                <a:ext cx="16311698" cy="2172903"/>
              </a:xfrm>
              <a:prstGeom prst="rect">
                <a:avLst/>
              </a:prstGeom>
              <a:blipFill>
                <a:blip r:embed="rId3"/>
                <a:stretch>
                  <a:fillRect l="-1233" r="-1233" b="-3371"/>
                </a:stretch>
              </a:blipFill>
            </p:spPr>
            <p:txBody>
              <a:bodyPr/>
              <a:lstStyle/>
              <a:p>
                <a:r>
                  <a:rPr lang="en-US">
                    <a:noFill/>
                  </a:rPr>
                  <a:t> </a:t>
                </a:r>
              </a:p>
            </p:txBody>
          </p:sp>
        </mc:Fallback>
      </mc:AlternateContent>
      <p:pic>
        <p:nvPicPr>
          <p:cNvPr id="23" name="Picture 22"/>
          <p:cNvPicPr>
            <a:picLocks noChangeAspect="1"/>
          </p:cNvPicPr>
          <p:nvPr/>
        </p:nvPicPr>
        <p:blipFill>
          <a:blip r:embed="rId4"/>
          <a:stretch>
            <a:fillRect/>
          </a:stretch>
        </p:blipFill>
        <p:spPr>
          <a:xfrm>
            <a:off x="15754468" y="8586131"/>
            <a:ext cx="2158913" cy="2106337"/>
          </a:xfrm>
          <a:prstGeom prst="rect">
            <a:avLst/>
          </a:prstGeom>
        </p:spPr>
      </p:pic>
      <p:pic>
        <p:nvPicPr>
          <p:cNvPr id="5" name="Picture 4"/>
          <p:cNvPicPr>
            <a:picLocks noChangeAspect="1"/>
          </p:cNvPicPr>
          <p:nvPr/>
        </p:nvPicPr>
        <p:blipFill>
          <a:blip r:embed="rId5"/>
          <a:stretch>
            <a:fillRect/>
          </a:stretch>
        </p:blipFill>
        <p:spPr>
          <a:xfrm>
            <a:off x="1569822" y="5226424"/>
            <a:ext cx="971068" cy="971068"/>
          </a:xfrm>
          <a:prstGeom prst="rect">
            <a:avLst/>
          </a:prstGeom>
        </p:spPr>
      </p:pic>
      <p:sp>
        <p:nvSpPr>
          <p:cNvPr id="7" name="Rectangle 6"/>
          <p:cNvSpPr/>
          <p:nvPr/>
        </p:nvSpPr>
        <p:spPr>
          <a:xfrm>
            <a:off x="1005755" y="7824804"/>
            <a:ext cx="16275604" cy="1738296"/>
          </a:xfrm>
          <a:prstGeom prst="rect">
            <a:avLst/>
          </a:prstGeom>
        </p:spPr>
        <p:txBody>
          <a:bodyPr wrap="square">
            <a:spAutoFit/>
          </a:bodyPr>
          <a:lstStyle/>
          <a:p>
            <a:pPr algn="just">
              <a:lnSpc>
                <a:spcPct val="150000"/>
              </a:lnSpc>
            </a:pPr>
            <a:r>
              <a:rPr lang="en-US" sz="3800" smtClean="0">
                <a:solidFill>
                  <a:srgbClr val="000000"/>
                </a:solidFill>
                <a:latin typeface="Arial" panose="020B0604020202020204" pitchFamily="34" charset="0"/>
                <a:cs typeface="Arial" panose="020B0604020202020204" pitchFamily="34" charset="0"/>
              </a:rPr>
              <a:t>b) Dựa vào tính tuần hoàn của hàm số tang, hãy viết côgn thức nghiệm của phương trình đã cho. </a:t>
            </a:r>
            <a:endParaRPr lang="en-US" sz="38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733800" y="3771900"/>
            <a:ext cx="11125200" cy="3946826"/>
          </a:xfrm>
          <a:prstGeom prst="rect">
            <a:avLst/>
          </a:prstGeom>
        </p:spPr>
      </p:pic>
      <p:pic>
        <p:nvPicPr>
          <p:cNvPr id="18" name="Picture 17"/>
          <p:cNvPicPr>
            <a:picLocks noChangeAspect="1"/>
          </p:cNvPicPr>
          <p:nvPr/>
        </p:nvPicPr>
        <p:blipFill>
          <a:blip r:embed="rId8"/>
          <a:stretch>
            <a:fillRect/>
          </a:stretch>
        </p:blipFill>
        <p:spPr>
          <a:xfrm>
            <a:off x="16656549" y="305483"/>
            <a:ext cx="1220737" cy="1069327"/>
          </a:xfrm>
          <a:prstGeom prst="rect">
            <a:avLst/>
          </a:prstGeom>
        </p:spPr>
      </p:pic>
    </p:spTree>
    <p:extLst>
      <p:ext uri="{BB962C8B-B14F-4D97-AF65-F5344CB8AC3E}">
        <p14:creationId xmlns:p14="http://schemas.microsoft.com/office/powerpoint/2010/main" val="272963902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anim calcmode="lin" valueType="num">
                                      <p:cBhvr>
                                        <p:cTn id="30" dur="500" fill="hold"/>
                                        <p:tgtEl>
                                          <p:spTgt spid="7"/>
                                        </p:tgtEl>
                                        <p:attrNameLst>
                                          <p:attrName>ppt_x</p:attrName>
                                        </p:attrNameLst>
                                      </p:cBhvr>
                                      <p:tavLst>
                                        <p:tav tm="0">
                                          <p:val>
                                            <p:strVal val="#ppt_x"/>
                                          </p:val>
                                        </p:tav>
                                        <p:tav tm="100000">
                                          <p:val>
                                            <p:strVal val="#ppt_x"/>
                                          </p:val>
                                        </p:tav>
                                      </p:tavLst>
                                    </p:anim>
                                    <p:anim calcmode="lin" valueType="num">
                                      <p:cBhvr>
                                        <p:cTn id="3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3" name="Rectangle 2"/>
          <p:cNvSpPr/>
          <p:nvPr/>
        </p:nvSpPr>
        <p:spPr>
          <a:xfrm>
            <a:off x="662547" y="571500"/>
            <a:ext cx="16982333" cy="906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AutoShape 8"/>
          <p:cNvSpPr/>
          <p:nvPr/>
        </p:nvSpPr>
        <p:spPr>
          <a:xfrm>
            <a:off x="5917502" y="9639300"/>
            <a:ext cx="6492240" cy="0"/>
          </a:xfrm>
          <a:prstGeom prst="line">
            <a:avLst/>
          </a:prstGeom>
          <a:ln w="19050" cap="flat">
            <a:solidFill>
              <a:srgbClr val="000000"/>
            </a:solidFill>
            <a:prstDash val="solid"/>
            <a:headEnd type="none" w="sm" len="sm"/>
            <a:tailEnd type="none" w="sm" len="sm"/>
          </a:ln>
        </p:spPr>
      </p:sp>
      <p:pic>
        <p:nvPicPr>
          <p:cNvPr id="23" name="Picture 22"/>
          <p:cNvPicPr>
            <a:picLocks noChangeAspect="1"/>
          </p:cNvPicPr>
          <p:nvPr/>
        </p:nvPicPr>
        <p:blipFill>
          <a:blip r:embed="rId2"/>
          <a:stretch>
            <a:fillRect/>
          </a:stretch>
        </p:blipFill>
        <p:spPr>
          <a:xfrm>
            <a:off x="15846487" y="8658661"/>
            <a:ext cx="2010233" cy="1961278"/>
          </a:xfrm>
          <a:prstGeom prst="rect">
            <a:avLst/>
          </a:prstGeom>
        </p:spPr>
      </p:pic>
      <p:sp>
        <p:nvSpPr>
          <p:cNvPr id="12" name="Oval Callout 11"/>
          <p:cNvSpPr/>
          <p:nvPr/>
        </p:nvSpPr>
        <p:spPr>
          <a:xfrm>
            <a:off x="2286000" y="952500"/>
            <a:ext cx="1600199" cy="1018885"/>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1143000" y="2171700"/>
                <a:ext cx="16078200" cy="6988708"/>
              </a:xfrm>
              <a:prstGeom prst="rect">
                <a:avLst/>
              </a:prstGeom>
            </p:spPr>
            <p:txBody>
              <a:bodyPr wrap="square">
                <a:spAutoFit/>
              </a:bodyPr>
              <a:lstStyle/>
              <a:p>
                <a:pPr algn="just">
                  <a:lnSpc>
                    <a:spcPct val="150000"/>
                  </a:lnSpc>
                </a:pPr>
                <a:r>
                  <a:rPr lang="nl-NL" sz="3800" smtClean="0">
                    <a:latin typeface="Arial" panose="020B0604020202020204" pitchFamily="34" charset="0"/>
                    <a:ea typeface="Times New Roman" panose="02020603050405020304" pitchFamily="18" charset="0"/>
                    <a:cs typeface="Arial" panose="020B0604020202020204" pitchFamily="34" charset="0"/>
                  </a:rPr>
                  <a:t>a) Quan sát Hình 1.24, ta thấy trên khoảng </a:t>
                </a:r>
                <a14:m>
                  <m:oMath xmlns:m="http://schemas.openxmlformats.org/officeDocument/2006/math">
                    <m:d>
                      <m:dPr>
                        <m:ctrlPr>
                          <a:rPr lang="en-US" sz="3800" i="1">
                            <a:effectLst/>
                            <a:latin typeface="Cambria Math" panose="02040503050406030204" pitchFamily="18" charset="0"/>
                            <a:ea typeface="Times New Roman" panose="02020603050405020304" pitchFamily="18" charset="0"/>
                          </a:rPr>
                        </m:ctrlPr>
                      </m:dPr>
                      <m:e>
                        <m:r>
                          <a:rPr lang="nl-NL" sz="3800" i="1">
                            <a:effectLst/>
                            <a:latin typeface="Cambria Math" panose="02040503050406030204" pitchFamily="18" charset="0"/>
                            <a:ea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rPr>
                              <m:t>𝜋</m:t>
                            </m:r>
                          </m:num>
                          <m:den>
                            <m:r>
                              <a:rPr lang="nl-NL" sz="3800" i="1">
                                <a:effectLst/>
                                <a:latin typeface="Cambria Math" panose="02040503050406030204" pitchFamily="18" charset="0"/>
                                <a:ea typeface="Times New Roman" panose="02020603050405020304" pitchFamily="18" charset="0"/>
                              </a:rPr>
                              <m:t>2</m:t>
                            </m:r>
                          </m:den>
                        </m:f>
                        <m:r>
                          <a:rPr lang="nl-NL" sz="3800" i="1">
                            <a:effectLst/>
                            <a:latin typeface="Cambria Math" panose="02040503050406030204" pitchFamily="18" charset="0"/>
                            <a:ea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rPr>
                              <m:t>𝜋</m:t>
                            </m:r>
                          </m:num>
                          <m:den>
                            <m:r>
                              <a:rPr lang="nl-NL" sz="3800" i="1">
                                <a:effectLst/>
                                <a:latin typeface="Cambria Math" panose="02040503050406030204" pitchFamily="18" charset="0"/>
                                <a:ea typeface="Times New Roman" panose="02020603050405020304" pitchFamily="18" charset="0"/>
                              </a:rPr>
                              <m:t>2</m:t>
                            </m:r>
                          </m:den>
                        </m:f>
                      </m:e>
                    </m:d>
                    <m:r>
                      <a:rPr lang="nl-NL" sz="3800" i="1">
                        <a:effectLst/>
                        <a:latin typeface="Cambria Math" panose="02040503050406030204" pitchFamily="18" charset="0"/>
                        <a:ea typeface="Times New Roman" panose="02020603050405020304" pitchFamily="18" charset="0"/>
                      </a:rPr>
                      <m:t>,</m:t>
                    </m:r>
                  </m:oMath>
                </a14:m>
                <a:r>
                  <a:rPr lang="nl-NL" sz="3800">
                    <a:effectLst/>
                    <a:latin typeface="Arial" panose="020B0604020202020204" pitchFamily="34" charset="0"/>
                    <a:ea typeface="Dotum" panose="020B0600000101010101" pitchFamily="34" charset="-127"/>
                    <a:cs typeface="Arial" panose="020B0604020202020204" pitchFamily="34" charset="0"/>
                  </a:rPr>
                  <a:t> đường thẳng y = 1 cắt đồ thị hàm số </a:t>
                </a:r>
                <a14:m>
                  <m:oMath xmlns:m="http://schemas.openxmlformats.org/officeDocument/2006/math">
                    <m:r>
                      <a:rPr lang="en-US" sz="3800" i="1">
                        <a:effectLst/>
                        <a:latin typeface="Cambria Math" panose="02040503050406030204" pitchFamily="18" charset="0"/>
                        <a:ea typeface="Dotum" panose="020B0600000101010101" pitchFamily="34" charset="-127"/>
                      </a:rPr>
                      <m:t>𝑦</m:t>
                    </m:r>
                    <m:r>
                      <a:rPr lang="nl-NL" sz="3800" i="1">
                        <a:effectLst/>
                        <a:latin typeface="Cambria Math" panose="02040503050406030204" pitchFamily="18" charset="0"/>
                        <a:ea typeface="Dotum" panose="020B0600000101010101" pitchFamily="34" charset="-127"/>
                      </a:rPr>
                      <m:t>=</m:t>
                    </m:r>
                    <m:func>
                      <m:funcPr>
                        <m:ctrlPr>
                          <a:rPr lang="en-US" sz="3800" i="1">
                            <a:effectLst/>
                            <a:latin typeface="Cambria Math" panose="02040503050406030204" pitchFamily="18" charset="0"/>
                            <a:ea typeface="Dotum" panose="020B0600000101010101" pitchFamily="34" charset="-127"/>
                          </a:rPr>
                        </m:ctrlPr>
                      </m:funcPr>
                      <m:fName>
                        <m:r>
                          <m:rPr>
                            <m:sty m:val="p"/>
                          </m:rPr>
                          <a:rPr lang="nl-NL" sz="3800">
                            <a:effectLst/>
                            <a:latin typeface="Cambria Math" panose="02040503050406030204" pitchFamily="18" charset="0"/>
                            <a:ea typeface="Dotum" panose="020B0600000101010101" pitchFamily="34" charset="-127"/>
                          </a:rPr>
                          <m:t>tan</m:t>
                        </m:r>
                      </m:fName>
                      <m:e>
                        <m:r>
                          <a:rPr lang="en-US" sz="3800" i="1">
                            <a:effectLst/>
                            <a:latin typeface="Cambria Math" panose="02040503050406030204" pitchFamily="18" charset="0"/>
                            <a:ea typeface="Dotum" panose="020B0600000101010101" pitchFamily="34" charset="-127"/>
                          </a:rPr>
                          <m:t>𝑥</m:t>
                        </m:r>
                      </m:e>
                    </m:func>
                  </m:oMath>
                </a14:m>
                <a:r>
                  <a:rPr lang="nl-NL" sz="3800">
                    <a:effectLst/>
                    <a:latin typeface="Arial" panose="020B0604020202020204" pitchFamily="34" charset="0"/>
                    <a:ea typeface="Dotum" panose="020B0600000101010101" pitchFamily="34" charset="-127"/>
                    <a:cs typeface="Arial" panose="020B0604020202020204" pitchFamily="34" charset="0"/>
                  </a:rPr>
                  <a:t> tại 1 điểm, điểm này có hoành độ </a:t>
                </a:r>
                <a14:m>
                  <m:oMath xmlns:m="http://schemas.openxmlformats.org/officeDocument/2006/math">
                    <m:r>
                      <a:rPr lang="en-US" sz="3800" i="1">
                        <a:effectLst/>
                        <a:latin typeface="Cambria Math" panose="02040503050406030204" pitchFamily="18" charset="0"/>
                        <a:ea typeface="Dotum" panose="020B0600000101010101" pitchFamily="34" charset="-127"/>
                      </a:rPr>
                      <m:t>𝑥</m:t>
                    </m:r>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en-US" sz="3800" i="1">
                            <a:effectLst/>
                            <a:latin typeface="Cambria Math" panose="02040503050406030204" pitchFamily="18" charset="0"/>
                            <a:ea typeface="Dotum" panose="020B0600000101010101" pitchFamily="34" charset="-127"/>
                          </a:rPr>
                          <m:t>𝜋</m:t>
                        </m:r>
                      </m:num>
                      <m:den>
                        <m:r>
                          <a:rPr lang="nl-NL" sz="3800" i="1">
                            <a:effectLst/>
                            <a:latin typeface="Cambria Math" panose="02040503050406030204" pitchFamily="18" charset="0"/>
                            <a:ea typeface="Dotum" panose="020B0600000101010101" pitchFamily="34" charset="-127"/>
                          </a:rPr>
                          <m:t>4</m:t>
                        </m:r>
                      </m:den>
                    </m:f>
                  </m:oMath>
                </a14:m>
                <a:r>
                  <a:rPr lang="nl-NL"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a:effectLst/>
                    <a:latin typeface="Arial" panose="020B0604020202020204" pitchFamily="34" charset="0"/>
                    <a:ea typeface="Dotum" panose="020B0600000101010101" pitchFamily="34" charset="-127"/>
                    <a:cs typeface="Arial" panose="020B0604020202020204" pitchFamily="34" charset="0"/>
                  </a:rPr>
                  <a:t>b) Từ câu a, ta suy ra phương trình tan x = 1 có nghiệm là </a:t>
                </a:r>
                <a14:m>
                  <m:oMath xmlns:m="http://schemas.openxmlformats.org/officeDocument/2006/math">
                    <m:r>
                      <a:rPr lang="en-US" sz="3800" i="1">
                        <a:effectLst/>
                        <a:latin typeface="Cambria Math" panose="02040503050406030204" pitchFamily="18" charset="0"/>
                        <a:ea typeface="Dotum" panose="020B0600000101010101" pitchFamily="34" charset="-127"/>
                      </a:rPr>
                      <m:t>𝑥</m:t>
                    </m:r>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en-US" sz="3800" i="1">
                            <a:effectLst/>
                            <a:latin typeface="Cambria Math" panose="02040503050406030204" pitchFamily="18" charset="0"/>
                            <a:ea typeface="Dotum" panose="020B0600000101010101" pitchFamily="34" charset="-127"/>
                          </a:rPr>
                          <m:t>𝜋</m:t>
                        </m:r>
                      </m:num>
                      <m:den>
                        <m:r>
                          <a:rPr lang="nl-NL" sz="3800" i="1">
                            <a:effectLst/>
                            <a:latin typeface="Cambria Math" panose="02040503050406030204" pitchFamily="18" charset="0"/>
                            <a:ea typeface="Dotum" panose="020B0600000101010101" pitchFamily="34" charset="-127"/>
                          </a:rPr>
                          <m:t>4</m:t>
                        </m:r>
                      </m:den>
                    </m:f>
                  </m:oMath>
                </a14:m>
                <a:r>
                  <a:rPr lang="nl-NL" sz="3800">
                    <a:effectLst/>
                    <a:latin typeface="Arial" panose="020B0604020202020204" pitchFamily="34" charset="0"/>
                    <a:ea typeface="Dotum" panose="020B0600000101010101" pitchFamily="34" charset="-127"/>
                    <a:cs typeface="Arial" panose="020B0604020202020204" pitchFamily="34" charset="0"/>
                  </a:rPr>
                  <a:t> </a:t>
                </a:r>
                <a:r>
                  <a:rPr lang="nl-NL" sz="3800" smtClean="0">
                    <a:effectLst/>
                    <a:latin typeface="Arial" panose="020B0604020202020204" pitchFamily="34" charset="0"/>
                    <a:ea typeface="Dotum" panose="020B0600000101010101" pitchFamily="34" charset="-127"/>
                    <a:cs typeface="Arial" panose="020B0604020202020204" pitchFamily="34" charset="0"/>
                  </a:rPr>
                  <a:t>trên </a:t>
                </a:r>
                <a:r>
                  <a:rPr lang="nl-NL" sz="3800">
                    <a:effectLst/>
                    <a:latin typeface="Arial" panose="020B0604020202020204" pitchFamily="34" charset="0"/>
                    <a:ea typeface="Dotum" panose="020B0600000101010101" pitchFamily="34" charset="-127"/>
                    <a:cs typeface="Arial" panose="020B0604020202020204" pitchFamily="34" charset="0"/>
                  </a:rPr>
                  <a:t>khoảng </a:t>
                </a:r>
                <a14:m>
                  <m:oMath xmlns:m="http://schemas.openxmlformats.org/officeDocument/2006/math">
                    <m:d>
                      <m:dPr>
                        <m:ctrlPr>
                          <a:rPr lang="en-US" sz="3800" i="1">
                            <a:effectLst/>
                            <a:latin typeface="Cambria Math" panose="02040503050406030204" pitchFamily="18" charset="0"/>
                            <a:ea typeface="Dotum" panose="020B0600000101010101" pitchFamily="34" charset="-127"/>
                          </a:rPr>
                        </m:ctrlPr>
                      </m:dPr>
                      <m:e>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en-US" sz="3800" i="1">
                                <a:effectLst/>
                                <a:latin typeface="Cambria Math" panose="02040503050406030204" pitchFamily="18" charset="0"/>
                                <a:ea typeface="Dotum" panose="020B0600000101010101" pitchFamily="34" charset="-127"/>
                              </a:rPr>
                              <m:t>𝜋</m:t>
                            </m:r>
                          </m:num>
                          <m:den>
                            <m:r>
                              <a:rPr lang="nl-NL" sz="3800" i="1">
                                <a:effectLst/>
                                <a:latin typeface="Cambria Math" panose="02040503050406030204" pitchFamily="18" charset="0"/>
                                <a:ea typeface="Dotum" panose="020B0600000101010101" pitchFamily="34" charset="-127"/>
                              </a:rPr>
                              <m:t>2</m:t>
                            </m:r>
                          </m:den>
                        </m:f>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en-US" sz="3800" i="1">
                                <a:effectLst/>
                                <a:latin typeface="Cambria Math" panose="02040503050406030204" pitchFamily="18" charset="0"/>
                                <a:ea typeface="Dotum" panose="020B0600000101010101" pitchFamily="34" charset="-127"/>
                              </a:rPr>
                              <m:t>𝜋</m:t>
                            </m:r>
                          </m:num>
                          <m:den>
                            <m:r>
                              <a:rPr lang="nl-NL" sz="3800" i="1">
                                <a:effectLst/>
                                <a:latin typeface="Cambria Math" panose="02040503050406030204" pitchFamily="18" charset="0"/>
                                <a:ea typeface="Dotum" panose="020B0600000101010101" pitchFamily="34" charset="-127"/>
                              </a:rPr>
                              <m:t>2</m:t>
                            </m:r>
                          </m:den>
                        </m:f>
                      </m:e>
                    </m:d>
                  </m:oMath>
                </a14:m>
                <a:r>
                  <a:rPr lang="nl-NL"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a:effectLst/>
                    <a:latin typeface="Arial" panose="020B0604020202020204" pitchFamily="34" charset="0"/>
                    <a:ea typeface="Dotum" panose="020B0600000101010101" pitchFamily="34" charset="-127"/>
                    <a:cs typeface="Arial" panose="020B0604020202020204" pitchFamily="34" charset="0"/>
                  </a:rPr>
                  <a:t>Do hàm số tang có chu kì là </a:t>
                </a:r>
                <a14:m>
                  <m:oMath xmlns:m="http://schemas.openxmlformats.org/officeDocument/2006/math">
                    <m:r>
                      <a:rPr lang="en-US" sz="3800" i="1">
                        <a:effectLst/>
                        <a:latin typeface="Cambria Math" panose="02040503050406030204" pitchFamily="18" charset="0"/>
                        <a:ea typeface="Dotum" panose="020B0600000101010101" pitchFamily="34" charset="-127"/>
                      </a:rPr>
                      <m:t>𝜋</m:t>
                    </m:r>
                  </m:oMath>
                </a14:m>
                <a:r>
                  <a:rPr lang="nl-NL" sz="3800">
                    <a:effectLst/>
                    <a:latin typeface="Arial" panose="020B0604020202020204" pitchFamily="34" charset="0"/>
                    <a:ea typeface="Dotum" panose="020B0600000101010101" pitchFamily="34" charset="-127"/>
                    <a:cs typeface="Arial" panose="020B0604020202020204" pitchFamily="34" charset="0"/>
                  </a:rPr>
                  <a:t> nên công thức nghiệm của phương trình </a:t>
                </a:r>
                <a14:m>
                  <m:oMath xmlns:m="http://schemas.openxmlformats.org/officeDocument/2006/math">
                    <m:func>
                      <m:funcPr>
                        <m:ctrlPr>
                          <a:rPr lang="en-US" sz="3800" i="1">
                            <a:effectLst/>
                            <a:latin typeface="Cambria Math" panose="02040503050406030204" pitchFamily="18" charset="0"/>
                            <a:ea typeface="Dotum" panose="020B0600000101010101" pitchFamily="34" charset="-127"/>
                          </a:rPr>
                        </m:ctrlPr>
                      </m:funcPr>
                      <m:fName>
                        <m:r>
                          <m:rPr>
                            <m:sty m:val="p"/>
                          </m:rPr>
                          <a:rPr lang="nl-NL" sz="3800">
                            <a:effectLst/>
                            <a:latin typeface="Cambria Math" panose="02040503050406030204" pitchFamily="18" charset="0"/>
                            <a:ea typeface="Dotum" panose="020B0600000101010101" pitchFamily="34" charset="-127"/>
                          </a:rPr>
                          <m:t>tan</m:t>
                        </m:r>
                      </m:fName>
                      <m:e>
                        <m:r>
                          <a:rPr lang="en-US" sz="3800" i="1">
                            <a:effectLst/>
                            <a:latin typeface="Cambria Math" panose="02040503050406030204" pitchFamily="18" charset="0"/>
                            <a:ea typeface="Dotum" panose="020B0600000101010101" pitchFamily="34" charset="-127"/>
                          </a:rPr>
                          <m:t>𝑥</m:t>
                        </m:r>
                      </m:e>
                    </m:func>
                    <m:r>
                      <a:rPr lang="nl-NL" sz="3800" i="1">
                        <a:effectLst/>
                        <a:latin typeface="Cambria Math" panose="02040503050406030204" pitchFamily="18" charset="0"/>
                        <a:ea typeface="Dotum" panose="020B0600000101010101" pitchFamily="34" charset="-127"/>
                      </a:rPr>
                      <m:t>=1</m:t>
                    </m:r>
                  </m:oMath>
                </a14:m>
                <a:r>
                  <a:rPr lang="nl-NL" sz="3800">
                    <a:effectLst/>
                    <a:latin typeface="Arial" panose="020B0604020202020204" pitchFamily="34" charset="0"/>
                    <a:ea typeface="Dotum" panose="020B0600000101010101" pitchFamily="34" charset="-127"/>
                    <a:cs typeface="Arial" panose="020B0604020202020204" pitchFamily="34" charset="0"/>
                  </a:rPr>
                  <a:t> là: </a:t>
                </a:r>
                <a:r>
                  <a:rPr lang="en-US" sz="38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nl-NL" sz="3800" i="1">
                        <a:effectLst/>
                        <a:latin typeface="Cambria Math" panose="02040503050406030204" pitchFamily="18" charset="0"/>
                        <a:ea typeface="Times New Roman" panose="02020603050405020304" pitchFamily="18" charset="0"/>
                      </a:rPr>
                      <m:t>𝑥</m:t>
                    </m:r>
                    <m:r>
                      <a:rPr lang="nl-NL" sz="3800" i="1">
                        <a:effectLst/>
                        <a:latin typeface="Cambria Math" panose="02040503050406030204" pitchFamily="18" charset="0"/>
                        <a:ea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rPr>
                        </m:ctrlPr>
                      </m:fPr>
                      <m:num>
                        <m:r>
                          <a:rPr lang="nl-NL" sz="3800" i="1">
                            <a:effectLst/>
                            <a:latin typeface="Cambria Math" panose="02040503050406030204" pitchFamily="18" charset="0"/>
                            <a:ea typeface="Times New Roman" panose="02020603050405020304" pitchFamily="18" charset="0"/>
                          </a:rPr>
                          <m:t>𝜋</m:t>
                        </m:r>
                      </m:num>
                      <m:den>
                        <m:r>
                          <a:rPr lang="nl-NL" sz="3800" i="1">
                            <a:effectLst/>
                            <a:latin typeface="Cambria Math" panose="02040503050406030204" pitchFamily="18" charset="0"/>
                            <a:ea typeface="Times New Roman" panose="02020603050405020304" pitchFamily="18" charset="0"/>
                          </a:rPr>
                          <m:t>4</m:t>
                        </m:r>
                      </m:den>
                    </m:f>
                    <m:r>
                      <a:rPr lang="nl-NL" sz="3800" i="1">
                        <a:effectLst/>
                        <a:latin typeface="Cambria Math" panose="02040503050406030204" pitchFamily="18" charset="0"/>
                        <a:ea typeface="Times New Roman" panose="02020603050405020304" pitchFamily="18" charset="0"/>
                      </a:rPr>
                      <m:t>+</m:t>
                    </m:r>
                    <m:r>
                      <a:rPr lang="nl-NL" sz="3800" i="1">
                        <a:effectLst/>
                        <a:latin typeface="Cambria Math" panose="02040503050406030204" pitchFamily="18" charset="0"/>
                        <a:ea typeface="Times New Roman" panose="02020603050405020304" pitchFamily="18" charset="0"/>
                      </a:rPr>
                      <m:t>𝑘</m:t>
                    </m:r>
                    <m:r>
                      <a:rPr lang="nl-NL" sz="3800" i="1">
                        <a:effectLst/>
                        <a:latin typeface="Cambria Math" panose="02040503050406030204" pitchFamily="18" charset="0"/>
                        <a:ea typeface="Times New Roman" panose="02020603050405020304" pitchFamily="18" charset="0"/>
                      </a:rPr>
                      <m:t>𝜋</m:t>
                    </m:r>
                    <m:r>
                      <a:rPr lang="nl-NL" sz="3800" i="1">
                        <a:effectLst/>
                        <a:latin typeface="Cambria Math" panose="02040503050406030204" pitchFamily="18" charset="0"/>
                        <a:ea typeface="Times New Roman" panose="02020603050405020304" pitchFamily="18" charset="0"/>
                      </a:rPr>
                      <m:t>, </m:t>
                    </m:r>
                    <m:r>
                      <a:rPr lang="nl-NL" sz="3800" i="1">
                        <a:effectLst/>
                        <a:latin typeface="Cambria Math" panose="02040503050406030204" pitchFamily="18" charset="0"/>
                        <a:ea typeface="Times New Roman" panose="02020603050405020304" pitchFamily="18" charset="0"/>
                      </a:rPr>
                      <m:t>𝑘</m:t>
                    </m:r>
                    <m:r>
                      <a:rPr lang="nl-NL" sz="3800" i="1">
                        <a:effectLst/>
                        <a:latin typeface="Cambria Math" panose="02040503050406030204" pitchFamily="18" charset="0"/>
                        <a:ea typeface="Times New Roman" panose="02020603050405020304" pitchFamily="18" charset="0"/>
                      </a:rPr>
                      <m:t>∈</m:t>
                    </m:r>
                    <m:r>
                      <a:rPr lang="nl-NL" sz="3800" i="1">
                        <a:effectLst/>
                        <a:latin typeface="Cambria Math" panose="02040503050406030204" pitchFamily="18" charset="0"/>
                        <a:ea typeface="Times New Roman" panose="02020603050405020304" pitchFamily="18" charset="0"/>
                      </a:rPr>
                      <m:t>ℤ</m:t>
                    </m:r>
                  </m:oMath>
                </a14:m>
                <a:r>
                  <a:rPr lang="nl-NL"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43000" y="2171700"/>
                <a:ext cx="16078200" cy="6988708"/>
              </a:xfrm>
              <a:prstGeom prst="rect">
                <a:avLst/>
              </a:prstGeom>
              <a:blipFill>
                <a:blip r:embed="rId3"/>
                <a:stretch>
                  <a:fillRect l="-1251" r="-1214" b="-697"/>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15997854" y="249165"/>
            <a:ext cx="1707498" cy="1495715"/>
          </a:xfrm>
          <a:prstGeom prst="rect">
            <a:avLst/>
          </a:prstGeom>
        </p:spPr>
      </p:pic>
    </p:spTree>
    <p:extLst>
      <p:ext uri="{BB962C8B-B14F-4D97-AF65-F5344CB8AC3E}">
        <p14:creationId xmlns:p14="http://schemas.microsoft.com/office/powerpoint/2010/main" val="378694453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anim calcmode="lin" valueType="num">
                                      <p:cBhvr>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anim calcmode="lin" valueType="num">
                                      <p:cBhvr>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800100" y="1714500"/>
            <a:ext cx="16649700" cy="5257800"/>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5013372" y="893847"/>
            <a:ext cx="8261255" cy="1430253"/>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AutoShape 8"/>
          <p:cNvSpPr/>
          <p:nvPr/>
        </p:nvSpPr>
        <p:spPr>
          <a:xfrm rot="-5400000">
            <a:off x="-1148899" y="4423895"/>
            <a:ext cx="4287052" cy="8054"/>
          </a:xfrm>
          <a:prstGeom prst="line">
            <a:avLst/>
          </a:prstGeom>
          <a:ln w="19050" cap="flat">
            <a:solidFill>
              <a:srgbClr val="000000"/>
            </a:solidFill>
            <a:prstDash val="lgDash"/>
            <a:headEnd type="none" w="sm" len="sm"/>
            <a:tailEnd type="none" w="sm" len="sm"/>
          </a:ln>
        </p:spPr>
      </p:sp>
      <p:sp>
        <p:nvSpPr>
          <p:cNvPr id="12" name="TextBox 12"/>
          <p:cNvSpPr txBox="1"/>
          <p:nvPr/>
        </p:nvSpPr>
        <p:spPr>
          <a:xfrm>
            <a:off x="5638800" y="665247"/>
            <a:ext cx="6850802" cy="1415900"/>
          </a:xfrm>
          <a:prstGeom prst="rect">
            <a:avLst/>
          </a:prstGeom>
        </p:spPr>
        <p:txBody>
          <a:bodyPr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KẾT LUẬN</a:t>
            </a:r>
          </a:p>
        </p:txBody>
      </p:sp>
      <mc:AlternateContent xmlns:mc="http://schemas.openxmlformats.org/markup-compatibility/2006" xmlns:a14="http://schemas.microsoft.com/office/drawing/2010/main">
        <mc:Choice Requires="a14">
          <p:sp>
            <p:nvSpPr>
              <p:cNvPr id="15" name="Rectangle 14"/>
              <p:cNvSpPr/>
              <p:nvPr/>
            </p:nvSpPr>
            <p:spPr>
              <a:xfrm>
                <a:off x="1265355" y="2863062"/>
                <a:ext cx="15803445" cy="3423438"/>
              </a:xfrm>
              <a:prstGeom prst="rect">
                <a:avLst/>
              </a:prstGeom>
            </p:spPr>
            <p:txBody>
              <a:bodyPr wrap="square">
                <a:spAutoFit/>
              </a:bodyPr>
              <a:lstStyle/>
              <a:p>
                <a:pPr marL="571500" indent="-571500">
                  <a:lnSpc>
                    <a:spcPct val="150000"/>
                  </a:lnSpc>
                  <a:spcAft>
                    <a:spcPts val="800"/>
                  </a:spcAft>
                  <a:buFont typeface="Arial" panose="020B0604020202020204" pitchFamily="34" charset="0"/>
                  <a:buChar char="•"/>
                </a:pPr>
                <a:r>
                  <a:rPr lang="nl-NL" sz="4100">
                    <a:latin typeface="Arial" panose="020B0604020202020204" pitchFamily="34" charset="0"/>
                    <a:ea typeface="Times New Roman" panose="02020603050405020304" pitchFamily="18" charset="0"/>
                    <a:cs typeface="Arial" panose="020B0604020202020204" pitchFamily="34" charset="0"/>
                  </a:rPr>
                  <a:t>P</a:t>
                </a:r>
                <a:r>
                  <a:rPr lang="nl-NL" sz="4100" smtClean="0">
                    <a:latin typeface="Arial" panose="020B0604020202020204" pitchFamily="34" charset="0"/>
                    <a:ea typeface="Times New Roman" panose="02020603050405020304" pitchFamily="18" charset="0"/>
                    <a:cs typeface="Arial" panose="020B0604020202020204" pitchFamily="34" charset="0"/>
                  </a:rPr>
                  <a:t>hương </a:t>
                </a:r>
                <a:r>
                  <a:rPr lang="nl-NL" sz="4100">
                    <a:latin typeface="Arial" panose="020B0604020202020204" pitchFamily="34" charset="0"/>
                    <a:ea typeface="Times New Roman" panose="02020603050405020304" pitchFamily="18" charset="0"/>
                    <a:cs typeface="Arial" panose="020B0604020202020204" pitchFamily="34" charset="0"/>
                  </a:rPr>
                  <a:t>trình </a:t>
                </a:r>
                <a14:m>
                  <m:oMath xmlns:m="http://schemas.openxmlformats.org/officeDocument/2006/math">
                    <m:func>
                      <m:funcPr>
                        <m:ctrlPr>
                          <a:rPr lang="en-US" sz="4100" i="1">
                            <a:effectLst/>
                            <a:latin typeface="Cambria Math" panose="02040503050406030204" pitchFamily="18" charset="0"/>
                            <a:ea typeface="Times New Roman" panose="02020603050405020304" pitchFamily="18" charset="0"/>
                          </a:rPr>
                        </m:ctrlPr>
                      </m:funcPr>
                      <m:fName>
                        <m:r>
                          <m:rPr>
                            <m:sty m:val="p"/>
                          </m:rPr>
                          <a:rPr lang="nl-NL" sz="4100" i="0">
                            <a:effectLst/>
                            <a:latin typeface="Cambria Math" panose="02040503050406030204" pitchFamily="18" charset="0"/>
                            <a:ea typeface="Times New Roman" panose="02020603050405020304" pitchFamily="18" charset="0"/>
                          </a:rPr>
                          <m:t>tan</m:t>
                        </m:r>
                      </m:fName>
                      <m:e>
                        <m:r>
                          <m:rPr>
                            <m:sty m:val="p"/>
                          </m:rPr>
                          <a:rPr lang="nl-NL" sz="4100" i="0">
                            <a:effectLst/>
                            <a:latin typeface="Cambria Math" panose="02040503050406030204" pitchFamily="18" charset="0"/>
                            <a:ea typeface="Times New Roman" panose="02020603050405020304" pitchFamily="18" charset="0"/>
                          </a:rPr>
                          <m:t>x</m:t>
                        </m:r>
                      </m:e>
                    </m:func>
                    <m:r>
                      <a:rPr lang="nl-NL" sz="4100" i="0">
                        <a:effectLst/>
                        <a:latin typeface="Cambria Math" panose="02040503050406030204" pitchFamily="18" charset="0"/>
                        <a:ea typeface="Times New Roman" panose="02020603050405020304" pitchFamily="18" charset="0"/>
                      </a:rPr>
                      <m:t>=</m:t>
                    </m:r>
                    <m:r>
                      <m:rPr>
                        <m:sty m:val="p"/>
                      </m:rPr>
                      <a:rPr lang="nl-NL" sz="4100" i="0">
                        <a:effectLst/>
                        <a:latin typeface="Cambria Math" panose="02040503050406030204" pitchFamily="18" charset="0"/>
                        <a:ea typeface="Times New Roman" panose="02020603050405020304" pitchFamily="18" charset="0"/>
                      </a:rPr>
                      <m:t>m</m:t>
                    </m:r>
                  </m:oMath>
                </a14:m>
                <a:r>
                  <a:rPr lang="nl-NL" sz="4100">
                    <a:effectLst/>
                    <a:latin typeface="Arial" panose="020B0604020202020204" pitchFamily="34" charset="0"/>
                    <a:ea typeface="Dotum" panose="020B0600000101010101" pitchFamily="34" charset="-127"/>
                    <a:cs typeface="Arial" panose="020B0604020202020204" pitchFamily="34" charset="0"/>
                  </a:rPr>
                  <a:t> có nghiệm với mọi m.</a:t>
                </a:r>
                <a:endParaRPr lang="en-US" sz="41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50000"/>
                  </a:lnSpc>
                  <a:spcAft>
                    <a:spcPts val="800"/>
                  </a:spcAft>
                  <a:buFont typeface="Arial" panose="020B0604020202020204" pitchFamily="34" charset="0"/>
                  <a:buChar char="•"/>
                </a:pPr>
                <a:r>
                  <a:rPr lang="nl-NL" sz="4100" smtClean="0">
                    <a:effectLst/>
                    <a:latin typeface="Arial" panose="020B0604020202020204" pitchFamily="34" charset="0"/>
                    <a:ea typeface="Dotum" panose="020B0600000101010101" pitchFamily="34" charset="-127"/>
                    <a:cs typeface="Arial" panose="020B0604020202020204" pitchFamily="34" charset="0"/>
                  </a:rPr>
                  <a:t>Với </a:t>
                </a:r>
                <a:r>
                  <a:rPr lang="nl-NL" sz="4100">
                    <a:effectLst/>
                    <a:latin typeface="Arial" panose="020B0604020202020204" pitchFamily="34" charset="0"/>
                    <a:ea typeface="Dotum" panose="020B0600000101010101" pitchFamily="34" charset="-127"/>
                    <a:cs typeface="Arial" panose="020B0604020202020204" pitchFamily="34" charset="0"/>
                  </a:rPr>
                  <a:t>mọi </a:t>
                </a:r>
                <a14:m>
                  <m:oMath xmlns:m="http://schemas.openxmlformats.org/officeDocument/2006/math">
                    <m:r>
                      <m:rPr>
                        <m:sty m:val="p"/>
                      </m:rPr>
                      <a:rPr lang="nl-NL" sz="4100" i="0">
                        <a:effectLst/>
                        <a:latin typeface="Cambria Math" panose="02040503050406030204" pitchFamily="18" charset="0"/>
                        <a:ea typeface="Dotum" panose="020B0600000101010101" pitchFamily="34" charset="-127"/>
                      </a:rPr>
                      <m:t>m</m:t>
                    </m:r>
                    <m:r>
                      <a:rPr lang="nl-NL" sz="4100" i="0">
                        <a:effectLst/>
                        <a:latin typeface="Cambria Math" panose="02040503050406030204" pitchFamily="18" charset="0"/>
                        <a:ea typeface="Dotum" panose="020B0600000101010101" pitchFamily="34" charset="-127"/>
                      </a:rPr>
                      <m:t>∈</m:t>
                    </m:r>
                    <m:r>
                      <a:rPr lang="nl-NL" sz="4100" i="0">
                        <a:effectLst/>
                        <a:latin typeface="Cambria Math" panose="02040503050406030204" pitchFamily="18" charset="0"/>
                        <a:ea typeface="Dotum" panose="020B0600000101010101" pitchFamily="34" charset="-127"/>
                      </a:rPr>
                      <m:t>ℝ</m:t>
                    </m:r>
                  </m:oMath>
                </a14:m>
                <a:r>
                  <a:rPr lang="nl-NL" sz="4100">
                    <a:effectLst/>
                    <a:latin typeface="Arial" panose="020B0604020202020204" pitchFamily="34" charset="0"/>
                    <a:ea typeface="Dotum" panose="020B0600000101010101" pitchFamily="34" charset="-127"/>
                    <a:cs typeface="Arial" panose="020B0604020202020204" pitchFamily="34" charset="0"/>
                  </a:rPr>
                  <a:t>, tồn tại duy nhất </a:t>
                </a:r>
                <a14:m>
                  <m:oMath xmlns:m="http://schemas.openxmlformats.org/officeDocument/2006/math">
                    <m:r>
                      <m:rPr>
                        <m:sty m:val="p"/>
                      </m:rPr>
                      <a:rPr lang="nl-NL" sz="4100" i="0">
                        <a:effectLst/>
                        <a:latin typeface="Cambria Math" panose="02040503050406030204" pitchFamily="18" charset="0"/>
                        <a:ea typeface="Dotum" panose="020B0600000101010101" pitchFamily="34" charset="-127"/>
                      </a:rPr>
                      <m:t>α</m:t>
                    </m:r>
                    <m:r>
                      <a:rPr lang="nl-NL" sz="4100" i="0">
                        <a:effectLst/>
                        <a:latin typeface="Cambria Math" panose="02040503050406030204" pitchFamily="18" charset="0"/>
                        <a:ea typeface="Dotum" panose="020B0600000101010101" pitchFamily="34" charset="-127"/>
                      </a:rPr>
                      <m:t>∈</m:t>
                    </m:r>
                    <m:d>
                      <m:dPr>
                        <m:ctrlPr>
                          <a:rPr lang="en-US" sz="4100" i="1">
                            <a:effectLst/>
                            <a:latin typeface="Cambria Math" panose="02040503050406030204" pitchFamily="18" charset="0"/>
                            <a:ea typeface="Dotum" panose="020B0600000101010101" pitchFamily="34" charset="-127"/>
                          </a:rPr>
                        </m:ctrlPr>
                      </m:dPr>
                      <m:e>
                        <m:r>
                          <a:rPr lang="nl-NL" sz="4100" i="0">
                            <a:effectLst/>
                            <a:latin typeface="Cambria Math" panose="02040503050406030204" pitchFamily="18" charset="0"/>
                            <a:ea typeface="Dotum" panose="020B0600000101010101" pitchFamily="34" charset="-127"/>
                          </a:rPr>
                          <m:t>−</m:t>
                        </m:r>
                        <m:f>
                          <m:fPr>
                            <m:ctrlPr>
                              <a:rPr lang="en-US" sz="4100" i="1">
                                <a:effectLst/>
                                <a:latin typeface="Cambria Math" panose="02040503050406030204" pitchFamily="18" charset="0"/>
                                <a:ea typeface="Dotum" panose="020B0600000101010101" pitchFamily="34" charset="-127"/>
                              </a:rPr>
                            </m:ctrlPr>
                          </m:fPr>
                          <m:num>
                            <m:r>
                              <m:rPr>
                                <m:sty m:val="p"/>
                              </m:rPr>
                              <a:rPr lang="nl-NL" sz="4100" i="0">
                                <a:effectLst/>
                                <a:latin typeface="Cambria Math" panose="02040503050406030204" pitchFamily="18" charset="0"/>
                                <a:ea typeface="Dotum" panose="020B0600000101010101" pitchFamily="34" charset="-127"/>
                              </a:rPr>
                              <m:t>π</m:t>
                            </m:r>
                          </m:num>
                          <m:den>
                            <m:r>
                              <a:rPr lang="nl-NL" sz="4100" i="0">
                                <a:effectLst/>
                                <a:latin typeface="Cambria Math" panose="02040503050406030204" pitchFamily="18" charset="0"/>
                                <a:ea typeface="Dotum" panose="020B0600000101010101" pitchFamily="34" charset="-127"/>
                              </a:rPr>
                              <m:t>2</m:t>
                            </m:r>
                          </m:den>
                        </m:f>
                        <m:r>
                          <a:rPr lang="nl-NL" sz="4100" i="0">
                            <a:effectLst/>
                            <a:latin typeface="Cambria Math" panose="02040503050406030204" pitchFamily="18" charset="0"/>
                            <a:ea typeface="Dotum" panose="020B0600000101010101" pitchFamily="34" charset="-127"/>
                          </a:rPr>
                          <m:t>;</m:t>
                        </m:r>
                        <m:f>
                          <m:fPr>
                            <m:ctrlPr>
                              <a:rPr lang="en-US" sz="4100" i="1">
                                <a:effectLst/>
                                <a:latin typeface="Cambria Math" panose="02040503050406030204" pitchFamily="18" charset="0"/>
                                <a:ea typeface="Dotum" panose="020B0600000101010101" pitchFamily="34" charset="-127"/>
                              </a:rPr>
                            </m:ctrlPr>
                          </m:fPr>
                          <m:num>
                            <m:r>
                              <m:rPr>
                                <m:sty m:val="p"/>
                              </m:rPr>
                              <a:rPr lang="nl-NL" sz="4100" i="0">
                                <a:effectLst/>
                                <a:latin typeface="Cambria Math" panose="02040503050406030204" pitchFamily="18" charset="0"/>
                                <a:ea typeface="Dotum" panose="020B0600000101010101" pitchFamily="34" charset="-127"/>
                              </a:rPr>
                              <m:t>π</m:t>
                            </m:r>
                          </m:num>
                          <m:den>
                            <m:r>
                              <a:rPr lang="nl-NL" sz="4100" i="0">
                                <a:effectLst/>
                                <a:latin typeface="Cambria Math" panose="02040503050406030204" pitchFamily="18" charset="0"/>
                                <a:ea typeface="Dotum" panose="020B0600000101010101" pitchFamily="34" charset="-127"/>
                              </a:rPr>
                              <m:t>2</m:t>
                            </m:r>
                          </m:den>
                        </m:f>
                      </m:e>
                    </m:d>
                  </m:oMath>
                </a14:m>
                <a:r>
                  <a:rPr lang="nl-NL" sz="4100">
                    <a:effectLst/>
                    <a:latin typeface="Arial" panose="020B0604020202020204" pitchFamily="34" charset="0"/>
                    <a:ea typeface="Dotum" panose="020B0600000101010101" pitchFamily="34" charset="-127"/>
                    <a:cs typeface="Arial" panose="020B0604020202020204" pitchFamily="34" charset="0"/>
                  </a:rPr>
                  <a:t> thỏa mãn </a:t>
                </a:r>
                <a14:m>
                  <m:oMath xmlns:m="http://schemas.openxmlformats.org/officeDocument/2006/math">
                    <m:func>
                      <m:funcPr>
                        <m:ctrlPr>
                          <a:rPr lang="en-US" sz="4100" i="1">
                            <a:effectLst/>
                            <a:latin typeface="Cambria Math" panose="02040503050406030204" pitchFamily="18" charset="0"/>
                            <a:ea typeface="Dotum" panose="020B0600000101010101" pitchFamily="34" charset="-127"/>
                          </a:rPr>
                        </m:ctrlPr>
                      </m:funcPr>
                      <m:fName>
                        <m:r>
                          <m:rPr>
                            <m:sty m:val="p"/>
                          </m:rPr>
                          <a:rPr lang="nl-NL" sz="4100" i="0">
                            <a:effectLst/>
                            <a:latin typeface="Cambria Math" panose="02040503050406030204" pitchFamily="18" charset="0"/>
                            <a:ea typeface="Dotum" panose="020B0600000101010101" pitchFamily="34" charset="-127"/>
                          </a:rPr>
                          <m:t>tan</m:t>
                        </m:r>
                      </m:fName>
                      <m:e>
                        <m:r>
                          <m:rPr>
                            <m:sty m:val="p"/>
                          </m:rPr>
                          <a:rPr lang="nl-NL" sz="4100" i="0">
                            <a:effectLst/>
                            <a:latin typeface="Cambria Math" panose="02040503050406030204" pitchFamily="18" charset="0"/>
                            <a:ea typeface="Dotum" panose="020B0600000101010101" pitchFamily="34" charset="-127"/>
                          </a:rPr>
                          <m:t>α</m:t>
                        </m:r>
                        <m:r>
                          <a:rPr lang="nl-NL" sz="4100" i="0">
                            <a:effectLst/>
                            <a:latin typeface="Cambria Math" panose="02040503050406030204" pitchFamily="18" charset="0"/>
                            <a:ea typeface="Dotum" panose="020B0600000101010101" pitchFamily="34" charset="-127"/>
                          </a:rPr>
                          <m:t>=</m:t>
                        </m:r>
                        <m:r>
                          <m:rPr>
                            <m:sty m:val="p"/>
                          </m:rPr>
                          <a:rPr lang="nl-NL" sz="4100" i="0">
                            <a:effectLst/>
                            <a:latin typeface="Cambria Math" panose="02040503050406030204" pitchFamily="18" charset="0"/>
                            <a:ea typeface="Dotum" panose="020B0600000101010101" pitchFamily="34" charset="-127"/>
                          </a:rPr>
                          <m:t>m</m:t>
                        </m:r>
                      </m:e>
                    </m:func>
                  </m:oMath>
                </a14:m>
                <a:r>
                  <a:rPr lang="nl-NL" sz="4100">
                    <a:effectLst/>
                    <a:latin typeface="Arial" panose="020B0604020202020204" pitchFamily="34" charset="0"/>
                    <a:ea typeface="Dotum" panose="020B0600000101010101" pitchFamily="34" charset="-127"/>
                    <a:cs typeface="Arial" panose="020B0604020202020204" pitchFamily="34" charset="0"/>
                  </a:rPr>
                  <a:t>. Khi đó</a:t>
                </a:r>
                <a:r>
                  <a:rPr lang="nl-NL" sz="4100" smtClean="0">
                    <a:effectLst/>
                    <a:latin typeface="Arial" panose="020B0604020202020204" pitchFamily="34" charset="0"/>
                    <a:ea typeface="Dotum" panose="020B0600000101010101" pitchFamily="34" charset="-127"/>
                    <a:cs typeface="Arial" panose="020B0604020202020204" pitchFamily="34" charset="0"/>
                  </a:rPr>
                  <a:t>:</a:t>
                </a:r>
                <a:r>
                  <a:rPr lang="en-US" sz="41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lang="en-US" sz="4100" i="1">
                            <a:effectLst/>
                            <a:latin typeface="Cambria Math" panose="02040503050406030204" pitchFamily="18" charset="0"/>
                            <a:ea typeface="Times New Roman" panose="02020603050405020304" pitchFamily="18" charset="0"/>
                          </a:rPr>
                        </m:ctrlPr>
                      </m:funcPr>
                      <m:fName>
                        <m:r>
                          <m:rPr>
                            <m:sty m:val="p"/>
                          </m:rPr>
                          <a:rPr lang="nl-NL" sz="4100" i="0">
                            <a:effectLst/>
                            <a:latin typeface="Cambria Math" panose="02040503050406030204" pitchFamily="18" charset="0"/>
                            <a:ea typeface="Times New Roman" panose="02020603050405020304" pitchFamily="18" charset="0"/>
                          </a:rPr>
                          <m:t>tan</m:t>
                        </m:r>
                      </m:fName>
                      <m:e>
                        <m:r>
                          <m:rPr>
                            <m:sty m:val="p"/>
                          </m:rPr>
                          <a:rPr lang="nl-NL" sz="4100" i="0">
                            <a:effectLst/>
                            <a:latin typeface="Cambria Math" panose="02040503050406030204" pitchFamily="18" charset="0"/>
                            <a:ea typeface="Times New Roman" panose="02020603050405020304" pitchFamily="18" charset="0"/>
                          </a:rPr>
                          <m:t>x</m:t>
                        </m:r>
                      </m:e>
                    </m:func>
                    <m:r>
                      <a:rPr lang="nl-NL" sz="4100" i="0">
                        <a:effectLst/>
                        <a:latin typeface="Cambria Math" panose="02040503050406030204" pitchFamily="18" charset="0"/>
                        <a:ea typeface="Times New Roman" panose="02020603050405020304" pitchFamily="18" charset="0"/>
                      </a:rPr>
                      <m:t>=</m:t>
                    </m:r>
                    <m:r>
                      <m:rPr>
                        <m:sty m:val="p"/>
                      </m:rPr>
                      <a:rPr lang="nl-NL" sz="4100" i="0">
                        <a:effectLst/>
                        <a:latin typeface="Cambria Math" panose="02040503050406030204" pitchFamily="18" charset="0"/>
                        <a:ea typeface="Times New Roman" panose="02020603050405020304" pitchFamily="18" charset="0"/>
                      </a:rPr>
                      <m:t>m</m:t>
                    </m:r>
                    <m:r>
                      <a:rPr lang="nl-NL" sz="4100" i="0">
                        <a:effectLst/>
                        <a:latin typeface="Cambria Math" panose="02040503050406030204" pitchFamily="18" charset="0"/>
                        <a:ea typeface="Times New Roman" panose="02020603050405020304" pitchFamily="18" charset="0"/>
                      </a:rPr>
                      <m:t>⟺</m:t>
                    </m:r>
                    <m:func>
                      <m:funcPr>
                        <m:ctrlPr>
                          <a:rPr lang="en-US" sz="4100" i="1">
                            <a:effectLst/>
                            <a:latin typeface="Cambria Math" panose="02040503050406030204" pitchFamily="18" charset="0"/>
                            <a:ea typeface="Times New Roman" panose="02020603050405020304" pitchFamily="18" charset="0"/>
                          </a:rPr>
                        </m:ctrlPr>
                      </m:funcPr>
                      <m:fName>
                        <m:r>
                          <m:rPr>
                            <m:sty m:val="p"/>
                          </m:rPr>
                          <a:rPr lang="nl-NL" sz="4100" i="0">
                            <a:effectLst/>
                            <a:latin typeface="Cambria Math" panose="02040503050406030204" pitchFamily="18" charset="0"/>
                            <a:ea typeface="Times New Roman" panose="02020603050405020304" pitchFamily="18" charset="0"/>
                          </a:rPr>
                          <m:t>tan</m:t>
                        </m:r>
                      </m:fName>
                      <m:e>
                        <m:r>
                          <m:rPr>
                            <m:sty m:val="p"/>
                          </m:rPr>
                          <a:rPr lang="nl-NL" sz="4100" i="0">
                            <a:effectLst/>
                            <a:latin typeface="Cambria Math" panose="02040503050406030204" pitchFamily="18" charset="0"/>
                            <a:ea typeface="Times New Roman" panose="02020603050405020304" pitchFamily="18" charset="0"/>
                          </a:rPr>
                          <m:t>x</m:t>
                        </m:r>
                      </m:e>
                    </m:func>
                    <m:r>
                      <a:rPr lang="nl-NL" sz="4100" i="0">
                        <a:effectLst/>
                        <a:latin typeface="Cambria Math" panose="02040503050406030204" pitchFamily="18" charset="0"/>
                        <a:ea typeface="Times New Roman" panose="02020603050405020304" pitchFamily="18" charset="0"/>
                      </a:rPr>
                      <m:t>=</m:t>
                    </m:r>
                    <m:func>
                      <m:funcPr>
                        <m:ctrlPr>
                          <a:rPr lang="en-US" sz="4100" i="1">
                            <a:effectLst/>
                            <a:latin typeface="Cambria Math" panose="02040503050406030204" pitchFamily="18" charset="0"/>
                            <a:ea typeface="Times New Roman" panose="02020603050405020304" pitchFamily="18" charset="0"/>
                          </a:rPr>
                        </m:ctrlPr>
                      </m:funcPr>
                      <m:fName>
                        <m:r>
                          <m:rPr>
                            <m:sty m:val="p"/>
                          </m:rPr>
                          <a:rPr lang="nl-NL" sz="4100" i="0">
                            <a:effectLst/>
                            <a:latin typeface="Cambria Math" panose="02040503050406030204" pitchFamily="18" charset="0"/>
                            <a:ea typeface="Times New Roman" panose="02020603050405020304" pitchFamily="18" charset="0"/>
                          </a:rPr>
                          <m:t>tan</m:t>
                        </m:r>
                      </m:fName>
                      <m:e>
                        <m:r>
                          <m:rPr>
                            <m:sty m:val="p"/>
                          </m:rPr>
                          <a:rPr lang="nl-NL" sz="4100" i="0">
                            <a:effectLst/>
                            <a:latin typeface="Cambria Math" panose="02040503050406030204" pitchFamily="18" charset="0"/>
                            <a:ea typeface="Times New Roman" panose="02020603050405020304" pitchFamily="18" charset="0"/>
                          </a:rPr>
                          <m:t>α</m:t>
                        </m:r>
                      </m:e>
                    </m:func>
                  </m:oMath>
                </a14:m>
                <a:r>
                  <a:rPr lang="nl-NL" sz="41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nl-NL" sz="4100" i="0">
                        <a:effectLst/>
                        <a:latin typeface="Cambria Math" panose="02040503050406030204" pitchFamily="18" charset="0"/>
                        <a:ea typeface="Times New Roman" panose="02020603050405020304" pitchFamily="18" charset="0"/>
                      </a:rPr>
                      <m:t>⟺</m:t>
                    </m:r>
                    <m:r>
                      <m:rPr>
                        <m:sty m:val="p"/>
                      </m:rPr>
                      <a:rPr lang="nl-NL" sz="4100" i="0">
                        <a:effectLst/>
                        <a:latin typeface="Cambria Math" panose="02040503050406030204" pitchFamily="18" charset="0"/>
                        <a:ea typeface="Times New Roman" panose="02020603050405020304" pitchFamily="18" charset="0"/>
                      </a:rPr>
                      <m:t>x</m:t>
                    </m:r>
                    <m:r>
                      <a:rPr lang="nl-NL" sz="4100" i="0">
                        <a:effectLst/>
                        <a:latin typeface="Cambria Math" panose="02040503050406030204" pitchFamily="18" charset="0"/>
                        <a:ea typeface="Times New Roman" panose="02020603050405020304" pitchFamily="18" charset="0"/>
                      </a:rPr>
                      <m:t>=</m:t>
                    </m:r>
                    <m:r>
                      <m:rPr>
                        <m:sty m:val="p"/>
                      </m:rPr>
                      <a:rPr lang="nl-NL" sz="4100" i="0">
                        <a:effectLst/>
                        <a:latin typeface="Cambria Math" panose="02040503050406030204" pitchFamily="18" charset="0"/>
                        <a:ea typeface="Times New Roman" panose="02020603050405020304" pitchFamily="18" charset="0"/>
                      </a:rPr>
                      <m:t>α</m:t>
                    </m:r>
                    <m:r>
                      <a:rPr lang="nl-NL" sz="4100" i="0">
                        <a:effectLst/>
                        <a:latin typeface="Cambria Math" panose="02040503050406030204" pitchFamily="18" charset="0"/>
                        <a:ea typeface="Times New Roman" panose="02020603050405020304" pitchFamily="18" charset="0"/>
                      </a:rPr>
                      <m:t>+</m:t>
                    </m:r>
                    <m:r>
                      <m:rPr>
                        <m:sty m:val="p"/>
                      </m:rPr>
                      <a:rPr lang="nl-NL" sz="4100" i="0">
                        <a:effectLst/>
                        <a:latin typeface="Cambria Math" panose="02040503050406030204" pitchFamily="18" charset="0"/>
                        <a:ea typeface="Times New Roman" panose="02020603050405020304" pitchFamily="18" charset="0"/>
                      </a:rPr>
                      <m:t>kπ</m:t>
                    </m:r>
                    <m:r>
                      <a:rPr lang="nl-NL" sz="4100" i="0">
                        <a:effectLst/>
                        <a:latin typeface="Cambria Math" panose="02040503050406030204" pitchFamily="18" charset="0"/>
                        <a:ea typeface="Times New Roman" panose="02020603050405020304" pitchFamily="18" charset="0"/>
                      </a:rPr>
                      <m:t> (</m:t>
                    </m:r>
                    <m:r>
                      <m:rPr>
                        <m:sty m:val="p"/>
                      </m:rPr>
                      <a:rPr lang="nl-NL" sz="4100" i="0">
                        <a:effectLst/>
                        <a:latin typeface="Cambria Math" panose="02040503050406030204" pitchFamily="18" charset="0"/>
                        <a:ea typeface="Times New Roman" panose="02020603050405020304" pitchFamily="18" charset="0"/>
                      </a:rPr>
                      <m:t>k</m:t>
                    </m:r>
                    <m:r>
                      <a:rPr lang="nl-NL" sz="4100" i="0">
                        <a:effectLst/>
                        <a:latin typeface="Cambria Math" panose="02040503050406030204" pitchFamily="18" charset="0"/>
                        <a:ea typeface="Times New Roman" panose="02020603050405020304" pitchFamily="18" charset="0"/>
                      </a:rPr>
                      <m:t>∈</m:t>
                    </m:r>
                    <m:r>
                      <a:rPr lang="nl-NL" sz="4100" i="0">
                        <a:effectLst/>
                        <a:latin typeface="Cambria Math" panose="02040503050406030204" pitchFamily="18" charset="0"/>
                        <a:ea typeface="Times New Roman" panose="02020603050405020304" pitchFamily="18" charset="0"/>
                      </a:rPr>
                      <m:t>ℤ</m:t>
                    </m:r>
                    <m:r>
                      <a:rPr lang="nl-NL" sz="4100" i="0">
                        <a:effectLst/>
                        <a:latin typeface="Cambria Math" panose="02040503050406030204" pitchFamily="18" charset="0"/>
                        <a:ea typeface="Times New Roman" panose="02020603050405020304" pitchFamily="18" charset="0"/>
                      </a:rPr>
                      <m:t>)</m:t>
                    </m:r>
                  </m:oMath>
                </a14:m>
                <a:r>
                  <a:rPr lang="nl-NL" sz="4100">
                    <a:effectLst/>
                    <a:latin typeface="Arial" panose="020B0604020202020204" pitchFamily="34" charset="0"/>
                    <a:ea typeface="Dotum" panose="020B0600000101010101" pitchFamily="34" charset="-127"/>
                    <a:cs typeface="Arial" panose="020B0604020202020204" pitchFamily="34" charset="0"/>
                  </a:rPr>
                  <a:t>.</a:t>
                </a:r>
                <a:endParaRPr lang="en-US" sz="41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265355" y="2863062"/>
                <a:ext cx="15803445" cy="3423438"/>
              </a:xfrm>
              <a:prstGeom prst="rect">
                <a:avLst/>
              </a:prstGeom>
              <a:blipFill>
                <a:blip r:embed="rId2"/>
                <a:stretch>
                  <a:fillRect l="-1273" r="-1350" b="-5882"/>
                </a:stretch>
              </a:blipFill>
            </p:spPr>
            <p:txBody>
              <a:bodyPr/>
              <a:lstStyle/>
              <a:p>
                <a:r>
                  <a:rPr lang="en-US">
                    <a:noFill/>
                  </a:rPr>
                  <a:t> </a:t>
                </a:r>
              </a:p>
            </p:txBody>
          </p:sp>
        </mc:Fallback>
      </mc:AlternateContent>
      <p:sp>
        <p:nvSpPr>
          <p:cNvPr id="16" name="AutoShape 8"/>
          <p:cNvSpPr/>
          <p:nvPr/>
        </p:nvSpPr>
        <p:spPr>
          <a:xfrm rot="-5400000">
            <a:off x="15073647" y="4519947"/>
            <a:ext cx="4287052" cy="8054"/>
          </a:xfrm>
          <a:prstGeom prst="line">
            <a:avLst/>
          </a:prstGeom>
          <a:ln w="19050" cap="flat">
            <a:solidFill>
              <a:srgbClr val="000000"/>
            </a:solidFill>
            <a:prstDash val="lgDash"/>
            <a:headEnd type="none" w="sm" len="sm"/>
            <a:tailEnd type="none" w="sm" len="sm"/>
          </a:ln>
        </p:spPr>
      </p:sp>
      <p:pic>
        <p:nvPicPr>
          <p:cNvPr id="17" name="Picture 16"/>
          <p:cNvPicPr>
            <a:picLocks noChangeAspect="1"/>
          </p:cNvPicPr>
          <p:nvPr/>
        </p:nvPicPr>
        <p:blipFill>
          <a:blip r:embed="rId3"/>
          <a:stretch>
            <a:fillRect/>
          </a:stretch>
        </p:blipFill>
        <p:spPr>
          <a:xfrm>
            <a:off x="15584861" y="867497"/>
            <a:ext cx="1884992" cy="1478253"/>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3356791" y="7680866"/>
                <a:ext cx="11985461" cy="2110834"/>
              </a:xfrm>
              <a:prstGeom prst="rect">
                <a:avLst/>
              </a:prstGeom>
            </p:spPr>
            <p:txBody>
              <a:bodyPr wrap="none">
                <a:spAutoFit/>
              </a:bodyPr>
              <a:lstStyle/>
              <a:p>
                <a:pPr>
                  <a:lnSpc>
                    <a:spcPct val="150000"/>
                  </a:lnSpc>
                  <a:spcAft>
                    <a:spcPts val="800"/>
                  </a:spcAft>
                </a:pPr>
                <a:r>
                  <a:rPr lang="nl-NL" sz="4300" b="1">
                    <a:solidFill>
                      <a:schemeClr val="tx2"/>
                    </a:solidFill>
                    <a:latin typeface="Arial" panose="020B0604020202020204" pitchFamily="34" charset="0"/>
                    <a:ea typeface="Dotum" panose="020B0600000101010101" pitchFamily="34" charset="-127"/>
                    <a:cs typeface="Arial" panose="020B0604020202020204" pitchFamily="34" charset="0"/>
                  </a:rPr>
                  <a:t>Chú ý: </a:t>
                </a:r>
                <a:r>
                  <a:rPr lang="nl-NL" sz="4000">
                    <a:latin typeface="Arial" panose="020B0604020202020204" pitchFamily="34" charset="0"/>
                    <a:ea typeface="Dotum" panose="020B0600000101010101" pitchFamily="34" charset="-127"/>
                    <a:cs typeface="Arial" panose="020B0604020202020204" pitchFamily="34" charset="0"/>
                  </a:rPr>
                  <a:t>Nếu số đo của góc </a:t>
                </a:r>
                <a14:m>
                  <m:oMath xmlns:m="http://schemas.openxmlformats.org/officeDocument/2006/math">
                    <m:r>
                      <a:rPr lang="nl-NL" sz="4000" i="1">
                        <a:effectLst/>
                        <a:latin typeface="Cambria Math" panose="02040503050406030204" pitchFamily="18" charset="0"/>
                        <a:ea typeface="Dotum" panose="020B0600000101010101" pitchFamily="34" charset="-127"/>
                      </a:rPr>
                      <m:t>𝛼</m:t>
                    </m:r>
                  </m:oMath>
                </a14:m>
                <a:r>
                  <a:rPr lang="nl-NL" sz="4000">
                    <a:effectLst/>
                    <a:latin typeface="Arial" panose="020B0604020202020204" pitchFamily="34" charset="0"/>
                    <a:ea typeface="Dotum" panose="020B0600000101010101" pitchFamily="34" charset="-127"/>
                    <a:cs typeface="Arial" panose="020B0604020202020204" pitchFamily="34" charset="0"/>
                  </a:rPr>
                  <a:t> được cho bằng độ thì:</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tan</m:t>
                        </m:r>
                      </m:fName>
                      <m:e>
                        <m:r>
                          <a:rPr lang="nl-NL" sz="4000" i="1">
                            <a:effectLst/>
                            <a:latin typeface="Cambria Math" panose="02040503050406030204" pitchFamily="18" charset="0"/>
                            <a:ea typeface="Dotum" panose="020B0600000101010101" pitchFamily="34" charset="-127"/>
                          </a:rPr>
                          <m:t>𝑥</m:t>
                        </m:r>
                        <m:r>
                          <a:rPr lang="nl-NL" sz="4000" i="1">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tan</m:t>
                            </m:r>
                          </m:fName>
                          <m:e>
                            <m:sSup>
                              <m:sSupPr>
                                <m:ctrlPr>
                                  <a:rPr lang="en-US" sz="4000" i="1">
                                    <a:effectLst/>
                                    <a:latin typeface="Cambria Math" panose="02040503050406030204" pitchFamily="18" charset="0"/>
                                    <a:ea typeface="Dotum" panose="020B0600000101010101" pitchFamily="34" charset="-127"/>
                                  </a:rPr>
                                </m:ctrlPr>
                              </m:sSupPr>
                              <m:e>
                                <m:r>
                                  <a:rPr lang="nl-NL" sz="4000" i="1">
                                    <a:effectLst/>
                                    <a:latin typeface="Cambria Math" panose="02040503050406030204" pitchFamily="18" charset="0"/>
                                    <a:ea typeface="Dotum" panose="020B0600000101010101" pitchFamily="34" charset="-127"/>
                                  </a:rPr>
                                  <m:t>𝛼</m:t>
                                </m:r>
                              </m:e>
                              <m:sup>
                                <m:r>
                                  <a:rPr lang="nl-NL" sz="4000" i="1">
                                    <a:effectLst/>
                                    <a:latin typeface="Cambria Math" panose="02040503050406030204" pitchFamily="18" charset="0"/>
                                    <a:ea typeface="Dotum" panose="020B0600000101010101" pitchFamily="34" charset="-127"/>
                                  </a:rPr>
                                  <m:t>𝑜</m:t>
                                </m:r>
                              </m:sup>
                            </m:sSup>
                          </m:e>
                        </m:func>
                      </m:e>
                    </m:func>
                    <m:r>
                      <a:rPr lang="nl-NL" sz="4000" i="1">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𝑥</m:t>
                    </m:r>
                    <m:r>
                      <a:rPr lang="nl-NL" sz="4000" i="1">
                        <a:effectLst/>
                        <a:latin typeface="Cambria Math" panose="02040503050406030204" pitchFamily="18" charset="0"/>
                        <a:ea typeface="Dotum" panose="020B0600000101010101" pitchFamily="34" charset="-127"/>
                      </a:rPr>
                      <m:t>=</m:t>
                    </m:r>
                    <m:sSup>
                      <m:sSupPr>
                        <m:ctrlPr>
                          <a:rPr lang="en-US" sz="4000" i="1">
                            <a:effectLst/>
                            <a:latin typeface="Cambria Math" panose="02040503050406030204" pitchFamily="18" charset="0"/>
                            <a:ea typeface="Dotum" panose="020B0600000101010101" pitchFamily="34" charset="-127"/>
                          </a:rPr>
                        </m:ctrlPr>
                      </m:sSupPr>
                      <m:e>
                        <m:r>
                          <a:rPr lang="nl-NL" sz="4000" i="1">
                            <a:effectLst/>
                            <a:latin typeface="Cambria Math" panose="02040503050406030204" pitchFamily="18" charset="0"/>
                            <a:ea typeface="Dotum" panose="020B0600000101010101" pitchFamily="34" charset="-127"/>
                          </a:rPr>
                          <m:t>𝛼</m:t>
                        </m:r>
                      </m:e>
                      <m:sup>
                        <m:r>
                          <a:rPr lang="nl-NL" sz="4000" i="1">
                            <a:effectLst/>
                            <a:latin typeface="Cambria Math" panose="02040503050406030204" pitchFamily="18" charset="0"/>
                            <a:ea typeface="Dotum" panose="020B0600000101010101" pitchFamily="34" charset="-127"/>
                          </a:rPr>
                          <m:t>𝑜</m:t>
                        </m:r>
                      </m:sup>
                    </m:sSup>
                    <m:r>
                      <a:rPr lang="nl-NL" sz="4000" i="1">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𝑘</m:t>
                    </m:r>
                    <m:sSup>
                      <m:sSupPr>
                        <m:ctrlPr>
                          <a:rPr lang="en-US" sz="4000" i="1">
                            <a:effectLst/>
                            <a:latin typeface="Cambria Math" panose="02040503050406030204" pitchFamily="18" charset="0"/>
                            <a:ea typeface="Dotum" panose="020B0600000101010101" pitchFamily="34" charset="-127"/>
                          </a:rPr>
                        </m:ctrlPr>
                      </m:sSupPr>
                      <m:e>
                        <m:r>
                          <a:rPr lang="nl-NL" sz="4000" i="1">
                            <a:effectLst/>
                            <a:latin typeface="Cambria Math" panose="02040503050406030204" pitchFamily="18" charset="0"/>
                            <a:ea typeface="Dotum" panose="020B0600000101010101" pitchFamily="34" charset="-127"/>
                          </a:rPr>
                          <m:t>180</m:t>
                        </m:r>
                      </m:e>
                      <m:sup>
                        <m:r>
                          <a:rPr lang="nl-NL" sz="4000" i="1">
                            <a:effectLst/>
                            <a:latin typeface="Cambria Math" panose="02040503050406030204" pitchFamily="18" charset="0"/>
                            <a:ea typeface="Dotum" panose="020B0600000101010101" pitchFamily="34" charset="-127"/>
                          </a:rPr>
                          <m:t>𝑜</m:t>
                        </m:r>
                      </m:sup>
                    </m:sSup>
                    <m:r>
                      <a:rPr lang="nl-NL" sz="4000" i="1">
                        <a:effectLst/>
                        <a:latin typeface="Cambria Math" panose="02040503050406030204" pitchFamily="18" charset="0"/>
                        <a:ea typeface="Dotum" panose="020B0600000101010101" pitchFamily="34" charset="-127"/>
                      </a:rPr>
                      <m:t>, (</m:t>
                    </m:r>
                    <m:r>
                      <a:rPr lang="nl-NL" sz="4000" i="1">
                        <a:effectLst/>
                        <a:latin typeface="Cambria Math" panose="02040503050406030204" pitchFamily="18" charset="0"/>
                        <a:ea typeface="Dotum" panose="020B0600000101010101" pitchFamily="34" charset="-127"/>
                      </a:rPr>
                      <m:t>𝑘</m:t>
                    </m:r>
                    <m:r>
                      <a:rPr lang="nl-NL" sz="4000" i="1">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ℤ</m:t>
                    </m:r>
                    <m:r>
                      <a:rPr lang="nl-NL" sz="4000" i="1">
                        <a:effectLst/>
                        <a:latin typeface="Cambria Math" panose="02040503050406030204" pitchFamily="18" charset="0"/>
                        <a:ea typeface="Dotum" panose="020B0600000101010101" pitchFamily="34" charset="-127"/>
                      </a:rPr>
                      <m:t>)</m:t>
                    </m:r>
                  </m:oMath>
                </a14:m>
                <a:r>
                  <a:rPr lang="nl-NL"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3356791" y="7680866"/>
                <a:ext cx="11985461" cy="2110834"/>
              </a:xfrm>
              <a:prstGeom prst="rect">
                <a:avLst/>
              </a:prstGeom>
              <a:blipFill>
                <a:blip r:embed="rId4"/>
                <a:stretch>
                  <a:fillRect l="-2035" r="-814" b="-6069"/>
                </a:stretch>
              </a:blipFill>
            </p:spPr>
            <p:txBody>
              <a:bodyPr/>
              <a:lstStyle/>
              <a:p>
                <a:r>
                  <a:rPr lang="en-US">
                    <a:noFill/>
                  </a:rPr>
                  <a:t> </a:t>
                </a:r>
              </a:p>
            </p:txBody>
          </p:sp>
        </mc:Fallback>
      </mc:AlternateContent>
      <p:pic>
        <p:nvPicPr>
          <p:cNvPr id="19" name="Picture 18"/>
          <p:cNvPicPr>
            <a:picLocks noChangeAspect="1"/>
          </p:cNvPicPr>
          <p:nvPr/>
        </p:nvPicPr>
        <p:blipFill>
          <a:blip r:embed="rId5"/>
          <a:stretch>
            <a:fillRect/>
          </a:stretch>
        </p:blipFill>
        <p:spPr>
          <a:xfrm>
            <a:off x="1776130" y="7793282"/>
            <a:ext cx="1271870" cy="1886001"/>
          </a:xfrm>
          <a:prstGeom prst="rect">
            <a:avLst/>
          </a:prstGeom>
        </p:spPr>
      </p:pic>
    </p:spTree>
    <p:extLst>
      <p:ext uri="{BB962C8B-B14F-4D97-AF65-F5344CB8AC3E}">
        <p14:creationId xmlns:p14="http://schemas.microsoft.com/office/powerpoint/2010/main" val="308008973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5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anim calcmode="lin" valueType="num">
                                      <p:cBhvr>
                                        <p:cTn id="25" dur="500" fill="hold"/>
                                        <p:tgtEl>
                                          <p:spTgt spid="18"/>
                                        </p:tgtEl>
                                        <p:attrNameLst>
                                          <p:attrName>ppt_x</p:attrName>
                                        </p:attrNameLst>
                                      </p:cBhvr>
                                      <p:tavLst>
                                        <p:tav tm="0">
                                          <p:val>
                                            <p:strVal val="#ppt_x"/>
                                          </p:val>
                                        </p:tav>
                                        <p:tav tm="100000">
                                          <p:val>
                                            <p:strVal val="#ppt_x"/>
                                          </p:val>
                                        </p:tav>
                                      </p:tavLst>
                                    </p:anim>
                                    <p:anim calcmode="lin" valueType="num">
                                      <p:cBhvr>
                                        <p:cTn id="2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2536609">
            <a:off x="-475910" y="9114399"/>
            <a:ext cx="2154159" cy="996762"/>
          </a:xfrm>
          <a:prstGeom prst="rect">
            <a:avLst/>
          </a:prstGeom>
        </p:spPr>
      </p:pic>
      <p:grpSp>
        <p:nvGrpSpPr>
          <p:cNvPr id="14" name="Group 13"/>
          <p:cNvGrpSpPr/>
          <p:nvPr/>
        </p:nvGrpSpPr>
        <p:grpSpPr>
          <a:xfrm>
            <a:off x="788585" y="978138"/>
            <a:ext cx="2394284" cy="1053993"/>
            <a:chOff x="609600" y="1498707"/>
            <a:chExt cx="2394284" cy="1053993"/>
          </a:xfrm>
        </p:grpSpPr>
        <p:sp>
          <p:nvSpPr>
            <p:cNvPr id="15" name="Rounded Rectangle 14"/>
            <p:cNvSpPr/>
            <p:nvPr/>
          </p:nvSpPr>
          <p:spPr>
            <a:xfrm>
              <a:off x="609600" y="1548063"/>
              <a:ext cx="239428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838200" y="1498707"/>
              <a:ext cx="1943161" cy="96949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38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7:</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Oval Callout 18"/>
          <p:cNvSpPr/>
          <p:nvPr/>
        </p:nvSpPr>
        <p:spPr>
          <a:xfrm>
            <a:off x="8181956" y="2808019"/>
            <a:ext cx="1553438" cy="88768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2"/>
          <p:cNvPicPr>
            <a:picLocks noChangeAspect="1"/>
          </p:cNvPicPr>
          <p:nvPr/>
        </p:nvPicPr>
        <p:blipFill>
          <a:blip r:embed="rId3"/>
          <a:stretch>
            <a:fillRect/>
          </a:stretch>
        </p:blipFill>
        <p:spPr>
          <a:xfrm flipH="1">
            <a:off x="16455067" y="7635878"/>
            <a:ext cx="1299533" cy="2232022"/>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3387406" y="1043352"/>
                <a:ext cx="13452794" cy="1052148"/>
              </a:xfrm>
              <a:prstGeom prst="rect">
                <a:avLst/>
              </a:prstGeom>
              <a:noFill/>
            </p:spPr>
            <p:txBody>
              <a:bodyPr wrap="square" rtlCol="0">
                <a:spAutoFit/>
              </a:bodyPr>
              <a:lstStyle/>
              <a:p>
                <a:pPr algn="just">
                  <a:lnSpc>
                    <a:spcPct val="150000"/>
                  </a:lnSpc>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Giải các phương trình sau:  a)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800" smtClean="0">
                    <a:solidFill>
                      <a:prstClr val="black"/>
                    </a:solidFill>
                    <a:latin typeface="Arial" panose="020B0604020202020204" pitchFamily="34" charset="0"/>
                    <a:ea typeface="Arial" panose="020B0604020202020204" pitchFamily="34" charset="0"/>
                    <a:cs typeface="Arial" panose="020B0604020202020204" pitchFamily="34" charset="0"/>
                  </a:rPr>
                  <a:t>b</a:t>
                </a:r>
                <a:r>
                  <a:rPr lang="en-US" sz="3800" smtClean="0">
                    <a:solidFill>
                      <a:prstClr val="black"/>
                    </a:solidFill>
                    <a:latin typeface="Arial" panose="020B0604020202020204" pitchFamily="34" charset="0"/>
                    <a:cs typeface="Arial" panose="020B0604020202020204" pitchFamily="34" charset="0"/>
                  </a:rPr>
                  <a:t>)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oMath>
                </a14:m>
                <a:endParaRPr lang="en-US" sz="380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387406" y="1043352"/>
                <a:ext cx="13452794" cy="1052148"/>
              </a:xfrm>
              <a:prstGeom prst="rect">
                <a:avLst/>
              </a:prstGeom>
              <a:blipFill>
                <a:blip r:embed="rId4"/>
                <a:stretch>
                  <a:fillRect l="-1495" b="-10405"/>
                </a:stretch>
              </a:blipFill>
            </p:spPr>
            <p:txBody>
              <a:bodyPr/>
              <a:lstStyle/>
              <a:p>
                <a:r>
                  <a:rPr lang="en-US">
                    <a:noFill/>
                  </a:rPr>
                  <a:t> </a:t>
                </a:r>
              </a:p>
            </p:txBody>
          </p:sp>
        </mc:Fallback>
      </mc:AlternateContent>
      <p:grpSp>
        <p:nvGrpSpPr>
          <p:cNvPr id="10" name="Group 9"/>
          <p:cNvGrpSpPr/>
          <p:nvPr/>
        </p:nvGrpSpPr>
        <p:grpSpPr>
          <a:xfrm>
            <a:off x="1654298" y="6395434"/>
            <a:ext cx="13039275" cy="1034066"/>
            <a:chOff x="1596739" y="6225660"/>
            <a:chExt cx="13039275" cy="1034066"/>
          </a:xfrm>
        </p:grpSpPr>
        <mc:AlternateContent xmlns:mc="http://schemas.openxmlformats.org/markup-compatibility/2006" xmlns:a14="http://schemas.microsoft.com/office/drawing/2010/main">
          <mc:Choice Requires="a14">
            <p:sp>
              <p:nvSpPr>
                <p:cNvPr id="25" name="Rectangle 24"/>
                <p:cNvSpPr/>
                <p:nvPr/>
              </p:nvSpPr>
              <p:spPr>
                <a:xfrm>
                  <a:off x="1596739" y="6403282"/>
                  <a:ext cx="13039275" cy="677108"/>
                </a:xfrm>
                <a:prstGeom prst="rect">
                  <a:avLst/>
                </a:prstGeom>
              </p:spPr>
              <p:txBody>
                <a:bodyPr wrap="none">
                  <a:spAutoFit/>
                </a:bodyPr>
                <a:lstStyle/>
                <a:p>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Gọi                     là góc thoả mãn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rPr>
                        <m:t>𝛼</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Khi đó ta có:</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596739" y="6403282"/>
                  <a:ext cx="13039275" cy="677108"/>
                </a:xfrm>
                <a:prstGeom prst="rect">
                  <a:avLst/>
                </a:prstGeom>
                <a:blipFill>
                  <a:blip r:embed="rId5"/>
                  <a:stretch>
                    <a:fillRect l="-1543" t="-14414" b="-360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142841" y="6225660"/>
                  <a:ext cx="1015146" cy="1034066"/>
                </a:xfrm>
                <a:prstGeom prst="rect">
                  <a:avLst/>
                </a:prstGeom>
                <a:noFill/>
              </p:spPr>
              <p:txBody>
                <a:bodyPr wrap="square" lIns="0" tIns="0" rIns="0" bIns="0" rtlCol="0">
                  <a:spAutoFit/>
                </a:bodyPr>
                <a:lstStyle/>
                <a:p>
                  <a:pPr lvl="0"/>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𝛼</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𝜖</m:t>
                        </m:r>
                        <m:d>
                          <m:d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lang="en-US" sz="3800" i="1">
                                <a:solidFill>
                                  <a:prstClr val="black"/>
                                </a:solidFill>
                                <a:latin typeface="Cambria Math" panose="02040503050406030204" pitchFamily="18" charset="0"/>
                                <a:ea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rPr>
                                </m:ctrlPr>
                              </m:fPr>
                              <m:num>
                                <m:r>
                                  <a:rPr lang="en-US" sz="3800" i="1">
                                    <a:solidFill>
                                      <a:prstClr val="black"/>
                                    </a:solidFill>
                                    <a:latin typeface="Cambria Math" panose="02040503050406030204" pitchFamily="18" charset="0"/>
                                    <a:ea typeface="Cambria Math" panose="02040503050406030204" pitchFamily="18" charset="0"/>
                                  </a:rPr>
                                  <m:t>𝜋</m:t>
                                </m:r>
                              </m:num>
                              <m:den>
                                <m:r>
                                  <a:rPr lang="en-US" sz="3800" i="1">
                                    <a:solidFill>
                                      <a:prstClr val="black"/>
                                    </a:solidFill>
                                    <a:latin typeface="Cambria Math" panose="02040503050406030204" pitchFamily="18" charset="0"/>
                                    <a:ea typeface="Cambria Math" panose="02040503050406030204" pitchFamily="18" charset="0"/>
                                  </a:rPr>
                                  <m:t>2</m:t>
                                </m:r>
                              </m:den>
                            </m:f>
                            <m:r>
                              <a:rPr lang="en-US" sz="3800" i="1">
                                <a:solidFill>
                                  <a:prstClr val="black"/>
                                </a:solidFill>
                                <a:latin typeface="Cambria Math" panose="02040503050406030204" pitchFamily="18" charset="0"/>
                                <a:ea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rPr>
                                </m:ctrlPr>
                              </m:fPr>
                              <m:num>
                                <m:r>
                                  <a:rPr lang="en-US" sz="3800" i="1">
                                    <a:solidFill>
                                      <a:prstClr val="black"/>
                                    </a:solidFill>
                                    <a:latin typeface="Cambria Math" panose="02040503050406030204" pitchFamily="18" charset="0"/>
                                    <a:ea typeface="Cambria Math" panose="02040503050406030204" pitchFamily="18" charset="0"/>
                                  </a:rPr>
                                  <m:t>𝜋</m:t>
                                </m:r>
                              </m:num>
                              <m:den>
                                <m:r>
                                  <a:rPr lang="en-US" sz="3800" i="1">
                                    <a:solidFill>
                                      <a:prstClr val="black"/>
                                    </a:solidFill>
                                    <a:latin typeface="Cambria Math" panose="02040503050406030204" pitchFamily="18" charset="0"/>
                                    <a:ea typeface="Cambria Math" panose="02040503050406030204" pitchFamily="18" charset="0"/>
                                  </a:rPr>
                                  <m:t>2</m:t>
                                </m:r>
                              </m:den>
                            </m:f>
                          </m:e>
                        </m:d>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142841" y="6225660"/>
                  <a:ext cx="1015146" cy="1034066"/>
                </a:xfrm>
                <a:prstGeom prst="rect">
                  <a:avLst/>
                </a:prstGeom>
                <a:blipFill>
                  <a:blip r:embed="rId6"/>
                  <a:stretch>
                    <a:fillRect r="-14491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Rectangle 10"/>
              <p:cNvSpPr/>
              <p:nvPr/>
            </p:nvSpPr>
            <p:spPr>
              <a:xfrm>
                <a:off x="2271775" y="8191500"/>
                <a:ext cx="13008977" cy="677108"/>
              </a:xfrm>
              <a:prstGeom prst="rect">
                <a:avLst/>
              </a:prstGeom>
            </p:spPr>
            <p:txBody>
              <a:bodyPr wrap="square">
                <a:spAutoFit/>
              </a:bodyPr>
              <a:lstStyle/>
              <a:p>
                <a14:m>
                  <m:oMath xmlns:m="http://schemas.openxmlformats.org/officeDocument/2006/math">
                    <m:r>
                      <m:rPr>
                        <m:sty m:val="p"/>
                      </m:rPr>
                      <a:rPr lang="en-US" sz="38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tan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tan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𝛼</m:t>
                        </m:r>
                      </m:e>
                    </m:d>
                  </m:oMath>
                </a14:m>
                <a:r>
                  <a:rPr kumimoji="0" lang="en-US" sz="3800" b="0" i="0" u="none" strike="noStrike" kern="1200" cap="none" spc="0" normalizeH="0" baseline="0" noProof="0" smtClean="0">
                    <a:ln>
                      <a:noFill/>
                    </a:ln>
                    <a:solidFill>
                      <a:prstClr val="black"/>
                    </a:solidFill>
                    <a:effectLst/>
                    <a:uLnTx/>
                    <a:uFillTx/>
                    <a:latin typeface="Calibri"/>
                    <a:ea typeface="+mn-ea"/>
                    <a:cs typeface="+mn-cs"/>
                  </a:rPr>
                  <a:t> </a:t>
                </a:r>
                <a14:m>
                  <m:oMath xmlns:m="http://schemas.openxmlformats.org/officeDocument/2006/math">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Cambria Math" panose="02040503050406030204" pitchFamily="18" charset="0"/>
                      </a:rPr>
                      <m:t>𝛼</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kπ</m:t>
                    </m:r>
                    <m:r>
                      <a:rPr lang="en-US" sz="3800">
                        <a:solidFill>
                          <a:prstClr val="black"/>
                        </a:solidFill>
                        <a:latin typeface="Cambria Math" panose="02040503050406030204" pitchFamily="18" charset="0"/>
                        <a:ea typeface="Dotum" panose="020B0600000101010101" pitchFamily="34" charset="-127"/>
                      </a:rPr>
                      <m:t> </m:t>
                    </m:r>
                    <m:d>
                      <m:dPr>
                        <m:ctrlPr>
                          <a:rPr lang="nl-NL" sz="3800" i="1">
                            <a:solidFill>
                              <a:prstClr val="black"/>
                            </a:solidFill>
                            <a:latin typeface="Cambria Math" panose="02040503050406030204" pitchFamily="18" charset="0"/>
                            <a:ea typeface="Dotum" panose="020B0600000101010101" pitchFamily="34" charset="-127"/>
                          </a:rPr>
                        </m:ctrlPr>
                      </m:dPr>
                      <m:e>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e>
                    </m:d>
                  </m:oMath>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1" name="Rectangle 10"/>
              <p:cNvSpPr>
                <a:spLocks noRot="1" noChangeAspect="1" noMove="1" noResize="1" noEditPoints="1" noAdjustHandles="1" noChangeArrowheads="1" noChangeShapeType="1" noTextEdit="1"/>
              </p:cNvSpPr>
              <p:nvPr/>
            </p:nvSpPr>
            <p:spPr>
              <a:xfrm>
                <a:off x="2271775" y="8191500"/>
                <a:ext cx="13008977" cy="677108"/>
              </a:xfrm>
              <a:prstGeom prst="rect">
                <a:avLst/>
              </a:prstGeom>
              <a:blipFill>
                <a:blip r:embed="rId7"/>
                <a:stretch>
                  <a:fillRect/>
                </a:stretch>
              </a:blipFill>
            </p:spPr>
            <p:txBody>
              <a:bodyPr/>
              <a:lstStyle/>
              <a:p>
                <a:r>
                  <a:rPr lang="en-US">
                    <a:noFill/>
                  </a:rPr>
                  <a:t> </a:t>
                </a:r>
              </a:p>
            </p:txBody>
          </p:sp>
        </mc:Fallback>
      </mc:AlternateContent>
      <p:grpSp>
        <p:nvGrpSpPr>
          <p:cNvPr id="12" name="Group 11"/>
          <p:cNvGrpSpPr/>
          <p:nvPr/>
        </p:nvGrpSpPr>
        <p:grpSpPr>
          <a:xfrm>
            <a:off x="838200" y="4533900"/>
            <a:ext cx="15316200" cy="1126399"/>
            <a:chOff x="609600" y="3619500"/>
            <a:chExt cx="15316200" cy="1126399"/>
          </a:xfrm>
        </p:grpSpPr>
        <p:sp>
          <p:nvSpPr>
            <p:cNvPr id="3" name="Rectangle 2"/>
            <p:cNvSpPr/>
            <p:nvPr/>
          </p:nvSpPr>
          <p:spPr>
            <a:xfrm>
              <a:off x="1399113" y="3847242"/>
              <a:ext cx="617477" cy="677108"/>
            </a:xfrm>
            <a:prstGeom prst="rect">
              <a:avLst/>
            </a:prstGeom>
          </p:spPr>
          <p:txBody>
            <a:bodyPr wrap="none">
              <a:spAutoFit/>
            </a:bodyPr>
            <a:lstStyle/>
            <a:p>
              <a:r>
                <a:rPr lang="en-US" sz="3800" smtClean="0">
                  <a:solidFill>
                    <a:prstClr val="black"/>
                  </a:solidFill>
                  <a:latin typeface="Arial" panose="020B0604020202020204" pitchFamily="34" charset="0"/>
                  <a:ea typeface="Cambria Math" panose="02040503050406030204" pitchFamily="18" charset="0"/>
                  <a:cs typeface="Arial" panose="020B0604020202020204" pitchFamily="34" charset="0"/>
                </a:rPr>
                <a:t>a)</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609600" y="3619500"/>
                  <a:ext cx="15316200" cy="1126399"/>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e>
                        </m:d>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kπ</m:t>
                        </m:r>
                        <m:r>
                          <a:rPr lang="en-US" sz="3800">
                            <a:solidFill>
                              <a:prstClr val="black"/>
                            </a:solidFill>
                            <a:latin typeface="Cambria Math" panose="02040503050406030204" pitchFamily="18" charset="0"/>
                            <a:ea typeface="Dotum" panose="020B0600000101010101" pitchFamily="34" charset="-127"/>
                          </a:rPr>
                          <m:t> </m:t>
                        </m:r>
                        <m:d>
                          <m:dPr>
                            <m:ctrlPr>
                              <a:rPr lang="nl-NL" sz="3800" i="1">
                                <a:solidFill>
                                  <a:prstClr val="black"/>
                                </a:solidFill>
                                <a:latin typeface="Cambria Math" panose="02040503050406030204" pitchFamily="18" charset="0"/>
                                <a:ea typeface="Dotum" panose="020B0600000101010101" pitchFamily="34" charset="-127"/>
                              </a:rPr>
                            </m:ctrlPr>
                          </m:dPr>
                          <m:e>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e>
                        </m:d>
                      </m:oMath>
                    </m:oMathPara>
                  </a14:m>
                  <a:endParaRPr lang="en-US" sz="3800">
                    <a:solidFill>
                      <a:prstClr val="black"/>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609600" y="3619500"/>
                  <a:ext cx="15316200" cy="1126399"/>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10746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anim calcmode="lin" valueType="num">
                                      <p:cBhvr>
                                        <p:cTn id="31" dur="500" fill="hold"/>
                                        <p:tgtEl>
                                          <p:spTgt spid="11"/>
                                        </p:tgtEl>
                                        <p:attrNameLst>
                                          <p:attrName>ppt_x</p:attrName>
                                        </p:attrNameLst>
                                      </p:cBhvr>
                                      <p:tavLst>
                                        <p:tav tm="0">
                                          <p:val>
                                            <p:strVal val="#ppt_x"/>
                                          </p:val>
                                        </p:tav>
                                        <p:tav tm="100000">
                                          <p:val>
                                            <p:strVal val="#ppt_x"/>
                                          </p:val>
                                        </p:tav>
                                      </p:tavLst>
                                    </p:anim>
                                    <p:anim calcmode="lin" valueType="num">
                                      <p:cBhvr>
                                        <p:cTn id="3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2" name="TextBox 11"/>
          <p:cNvSpPr txBox="1"/>
          <p:nvPr/>
        </p:nvSpPr>
        <p:spPr>
          <a:xfrm>
            <a:off x="6324599" y="504704"/>
            <a:ext cx="5257800"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4</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1082068" y="2073537"/>
                <a:ext cx="16579516" cy="969304"/>
              </a:xfrm>
              <a:prstGeom prst="rect">
                <a:avLst/>
              </a:prstGeom>
              <a:noFill/>
            </p:spPr>
            <p:txBody>
              <a:bodyPr wrap="square" rtlCol="0">
                <a:spAutoFit/>
              </a:bodyPr>
              <a:lstStyle/>
              <a:p>
                <a:pPr>
                  <a:lnSpc>
                    <a:spcPct val="150000"/>
                  </a:lnSpc>
                  <a:spcAft>
                    <a:spcPts val="800"/>
                  </a:spcAft>
                </a:pP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Giải các phương trình sau: </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a</a:t>
                </a:r>
                <a:r>
                  <a:rPr lang="en-US" sz="400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ad>
                      <m:radPr>
                        <m:degHide m:val="on"/>
                        <m:ctrlPr>
                          <a:rPr lang="en-US" sz="4000" i="1">
                            <a:effectLst/>
                            <a:latin typeface="Cambria Math" panose="02040503050406030204" pitchFamily="18" charset="0"/>
                          </a:rPr>
                        </m:ctrlPr>
                      </m:radPr>
                      <m:deg/>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e>
                    </m:rad>
                    <m:func>
                      <m:funcPr>
                        <m:ctrlPr>
                          <a:rPr lang="en-US" sz="4000" i="1">
                            <a:effectLst/>
                            <a:latin typeface="Cambria Math" panose="020405030504060302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vi-VN"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lang="en-US" sz="400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tan</m:t>
                        </m:r>
                      </m:fName>
                      <m:e>
                        <m:r>
                          <a:rPr lang="en-US" sz="4000">
                            <a:effectLst/>
                            <a:latin typeface="Cambria Math" panose="02040503050406030204" pitchFamily="18" charset="0"/>
                            <a:ea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rPr>
                          <m:t>x</m:t>
                        </m:r>
                      </m:e>
                    </m:func>
                    <m:r>
                      <a:rPr lang="en-US" sz="4000" b="0" i="1" smtClean="0">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tan</m:t>
                        </m:r>
                      </m:fName>
                      <m:e>
                        <m:r>
                          <a:rPr lang="en-US" sz="4000">
                            <a:effectLst/>
                            <a:latin typeface="Cambria Math" panose="02040503050406030204" pitchFamily="18" charset="0"/>
                            <a:ea typeface="Times New Roman" panose="02020603050405020304" pitchFamily="18" charset="0"/>
                          </a:rPr>
                          <m:t>5</m:t>
                        </m:r>
                        <m:r>
                          <m:rPr>
                            <m:sty m:val="p"/>
                          </m:rPr>
                          <a:rPr lang="en-US" sz="4000">
                            <a:effectLst/>
                            <a:latin typeface="Cambria Math" panose="02040503050406030204" pitchFamily="18" charset="0"/>
                            <a:ea typeface="Times New Roman" panose="02020603050405020304" pitchFamily="18" charset="0"/>
                          </a:rPr>
                          <m:t>x</m:t>
                        </m:r>
                      </m:e>
                    </m:func>
                    <m:r>
                      <a:rPr lang="en-US" sz="4000" b="0" i="1" smtClean="0">
                        <a:effectLst/>
                        <a:latin typeface="Cambria Math" panose="02040503050406030204" pitchFamily="18" charset="0"/>
                        <a:ea typeface="Times New Roman" panose="02020603050405020304" pitchFamily="18" charset="0"/>
                      </a:rPr>
                      <m:t>=0</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082068" y="2073537"/>
                <a:ext cx="16579516" cy="969304"/>
              </a:xfrm>
              <a:prstGeom prst="rect">
                <a:avLst/>
              </a:prstGeom>
              <a:blipFill>
                <a:blip r:embed="rId2"/>
                <a:stretch>
                  <a:fillRect l="-1324" b="-25786"/>
                </a:stretch>
              </a:blipFill>
            </p:spPr>
            <p:txBody>
              <a:bodyPr/>
              <a:lstStyle/>
              <a:p>
                <a:r>
                  <a:rPr lang="en-US">
                    <a:noFill/>
                  </a:rPr>
                  <a:t> </a:t>
                </a:r>
              </a:p>
            </p:txBody>
          </p:sp>
        </mc:Fallback>
      </mc:AlternateContent>
      <p:sp>
        <p:nvSpPr>
          <p:cNvPr id="19" name="Oval Callout 18"/>
          <p:cNvSpPr/>
          <p:nvPr/>
        </p:nvSpPr>
        <p:spPr>
          <a:xfrm>
            <a:off x="8104498" y="3467100"/>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3"/>
          <a:stretch>
            <a:fillRect/>
          </a:stretch>
        </p:blipFill>
        <p:spPr>
          <a:xfrm rot="2133911">
            <a:off x="16199343" y="-228494"/>
            <a:ext cx="2236396" cy="2181932"/>
          </a:xfrm>
          <a:prstGeom prst="rect">
            <a:avLst/>
          </a:prstGeom>
        </p:spPr>
      </p:pic>
      <p:pic>
        <p:nvPicPr>
          <p:cNvPr id="2" name="Picture 1"/>
          <p:cNvPicPr>
            <a:picLocks noChangeAspect="1"/>
          </p:cNvPicPr>
          <p:nvPr/>
        </p:nvPicPr>
        <p:blipFill>
          <a:blip r:embed="rId4"/>
          <a:stretch>
            <a:fillRect/>
          </a:stretch>
        </p:blipFill>
        <p:spPr>
          <a:xfrm>
            <a:off x="-381000" y="23054"/>
            <a:ext cx="1217590" cy="1221208"/>
          </a:xfrm>
          <a:prstGeom prst="rect">
            <a:avLst/>
          </a:prstGeom>
        </p:spPr>
      </p:pic>
      <p:pic>
        <p:nvPicPr>
          <p:cNvPr id="4" name="Picture 3"/>
          <p:cNvPicPr>
            <a:picLocks noChangeAspect="1"/>
          </p:cNvPicPr>
          <p:nvPr/>
        </p:nvPicPr>
        <p:blipFill>
          <a:blip r:embed="rId5"/>
          <a:stretch>
            <a:fillRect/>
          </a:stretch>
        </p:blipFill>
        <p:spPr>
          <a:xfrm>
            <a:off x="9530992" y="6406580"/>
            <a:ext cx="590557" cy="506192"/>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2057400" y="4686300"/>
                <a:ext cx="16559463" cy="5509457"/>
              </a:xfrm>
              <a:prstGeom prst="rect">
                <a:avLst/>
              </a:prstGeom>
            </p:spPr>
            <p:txBody>
              <a:bodyPr wrap="square">
                <a:spAutoFit/>
              </a:bodyPr>
              <a:lstStyle/>
              <a:p>
                <a:pPr>
                  <a:lnSpc>
                    <a:spcPct val="150000"/>
                  </a:lnSpc>
                  <a:spcAft>
                    <a:spcPts val="800"/>
                  </a:spcAft>
                </a:pPr>
                <a14:m>
                  <m:oMathPara xmlns:m="http://schemas.openxmlformats.org/officeDocument/2006/math">
                    <m:oMathParaPr>
                      <m:jc m:val="left"/>
                    </m:oMathParaPr>
                    <m:oMath xmlns:m="http://schemas.openxmlformats.org/officeDocument/2006/math">
                      <m:rad>
                        <m:radPr>
                          <m:degHide m:val="on"/>
                          <m:ctrlPr>
                            <a:rPr lang="en-US" sz="4000" i="1">
                              <a:effectLst/>
                              <a:latin typeface="Cambria Math" panose="02040503050406030204" pitchFamily="18" charset="0"/>
                              <a:ea typeface="Times New Roman" panose="02020603050405020304" pitchFamily="18" charset="0"/>
                            </a:rPr>
                          </m:ctrlPr>
                        </m:radPr>
                        <m:deg/>
                        <m:e>
                          <m:r>
                            <a:rPr lang="en-US" sz="4000">
                              <a:effectLst/>
                              <a:latin typeface="Cambria Math" panose="02040503050406030204" pitchFamily="18" charset="0"/>
                              <a:ea typeface="Times New Roman" panose="02020603050405020304" pitchFamily="18" charset="0"/>
                            </a:rPr>
                            <m:t>3</m:t>
                          </m:r>
                        </m:e>
                      </m:rad>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tan</m:t>
                          </m:r>
                        </m:fName>
                        <m:e>
                          <m:r>
                            <a:rPr lang="en-US" sz="4000">
                              <a:effectLst/>
                              <a:latin typeface="Cambria Math" panose="02040503050406030204" pitchFamily="18" charset="0"/>
                              <a:ea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rPr>
                        <m:t>1</m:t>
                      </m:r>
                      <m:r>
                        <a:rPr lang="nl-NL" sz="4000">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tan</m:t>
                          </m:r>
                        </m:fName>
                        <m:e>
                          <m:r>
                            <a:rPr lang="en-US" sz="4000">
                              <a:effectLst/>
                              <a:latin typeface="Cambria Math" panose="02040503050406030204" pitchFamily="18" charset="0"/>
                              <a:ea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rPr>
                            <m:t>1</m:t>
                          </m:r>
                        </m:num>
                        <m:den>
                          <m:rad>
                            <m:radPr>
                              <m:degHide m:val="on"/>
                              <m:ctrlPr>
                                <a:rPr lang="en-US" sz="4000" i="1">
                                  <a:effectLst/>
                                  <a:latin typeface="Cambria Math" panose="02040503050406030204" pitchFamily="18" charset="0"/>
                                  <a:ea typeface="Times New Roman" panose="02020603050405020304" pitchFamily="18" charset="0"/>
                                </a:rPr>
                              </m:ctrlPr>
                            </m:radPr>
                            <m:deg/>
                            <m:e>
                              <m:r>
                                <a:rPr lang="en-US" sz="4000">
                                  <a:effectLst/>
                                  <a:latin typeface="Cambria Math" panose="02040503050406030204" pitchFamily="18" charset="0"/>
                                  <a:ea typeface="Times New Roman" panose="02020603050405020304" pitchFamily="18" charset="0"/>
                                </a:rPr>
                                <m:t>3</m:t>
                              </m:r>
                            </m:e>
                          </m:rad>
                        </m:den>
                      </m:f>
                    </m:oMath>
                  </m:oMathPara>
                </a14:m>
                <a:endParaRPr lang="en-US" sz="4000" i="1" smtClean="0">
                  <a:effectLst/>
                  <a:latin typeface="Cambria Math" panose="02040503050406030204" pitchFamily="18" charset="0"/>
                  <a:ea typeface="Times New Roman" panose="02020603050405020304" pitchFamily="18" charset="0"/>
                </a:endParaRPr>
              </a:p>
              <a:p>
                <a:pPr>
                  <a:lnSpc>
                    <a:spcPct val="150000"/>
                  </a:lnSpc>
                  <a:spcAft>
                    <a:spcPts val="800"/>
                  </a:spcAft>
                </a:pPr>
                <a14:m>
                  <m:oMathPara xmlns:m="http://schemas.openxmlformats.org/officeDocument/2006/math">
                    <m:oMathParaPr>
                      <m:jc m:val="left"/>
                    </m:oMathParaPr>
                    <m:oMath xmlns:m="http://schemas.openxmlformats.org/officeDocument/2006/math">
                      <m:r>
                        <a:rPr lang="nl-NL" sz="4000">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tan</m:t>
                          </m:r>
                        </m:fName>
                        <m:e>
                          <m:r>
                            <a:rPr lang="en-US" sz="4000">
                              <a:effectLst/>
                              <a:latin typeface="Cambria Math" panose="02040503050406030204" pitchFamily="18" charset="0"/>
                              <a:ea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tan</m:t>
                          </m:r>
                        </m:fName>
                        <m:e>
                          <m:d>
                            <m:dPr>
                              <m:ctrlPr>
                                <a:rPr lang="en-US" sz="4000" i="1">
                                  <a:effectLst/>
                                  <a:latin typeface="Cambria Math" panose="02040503050406030204" pitchFamily="18" charset="0"/>
                                  <a:ea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6</m:t>
                                  </m:r>
                                </m:den>
                              </m:f>
                            </m:e>
                          </m:d>
                        </m:e>
                      </m:func>
                      <m:r>
                        <a:rPr lang="nl-NL" sz="4000">
                          <a:effectLst/>
                          <a:latin typeface="Cambria Math" panose="02040503050406030204" pitchFamily="18" charset="0"/>
                          <a:ea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6</m:t>
                          </m:r>
                        </m:den>
                      </m:f>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rPr>
                        <m:t>ℤ</m:t>
                      </m:r>
                    </m:oMath>
                  </m:oMathPara>
                </a14:m>
                <a:endParaRPr lang="en-US" sz="4000" smtClean="0">
                  <a:effectLst/>
                  <a:latin typeface="Arial" panose="020B0604020202020204" pitchFamily="34" charset="0"/>
                  <a:ea typeface="Dotum" panose="020B0600000101010101" pitchFamily="34" charset="-127"/>
                  <a:cs typeface="Arial" panose="020B0604020202020204" pitchFamily="34" charset="0"/>
                </a:endParaRPr>
              </a:p>
              <a:p>
                <a:pPr>
                  <a:lnSpc>
                    <a:spcPct val="150000"/>
                  </a:lnSpc>
                  <a:spcAft>
                    <a:spcPts val="800"/>
                  </a:spcAft>
                </a:pPr>
                <a14:m>
                  <m:oMathPara xmlns:m="http://schemas.openxmlformats.org/officeDocument/2006/math">
                    <m:oMathParaPr>
                      <m:jc m:val="left"/>
                    </m:oMathParaPr>
                    <m:oMath xmlns:m="http://schemas.openxmlformats.org/officeDocument/2006/math">
                      <m:r>
                        <a:rPr lang="nl-NL"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12</m:t>
                          </m:r>
                        </m:den>
                      </m:f>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k</m:t>
                      </m:r>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rPr>
                        <m:t>ℤ</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057400" y="4686300"/>
                <a:ext cx="16559463" cy="5509457"/>
              </a:xfrm>
              <a:prstGeom prst="rect">
                <a:avLst/>
              </a:prstGeom>
              <a:blipFill>
                <a:blip r:embed="rId6"/>
                <a:stretch>
                  <a:fillRect/>
                </a:stretch>
              </a:blipFill>
            </p:spPr>
            <p:txBody>
              <a:bodyPr/>
              <a:lstStyle/>
              <a:p>
                <a:r>
                  <a:rPr lang="en-US">
                    <a:noFill/>
                  </a:rPr>
                  <a:t> </a:t>
                </a:r>
              </a:p>
            </p:txBody>
          </p:sp>
        </mc:Fallback>
      </mc:AlternateContent>
      <p:sp>
        <p:nvSpPr>
          <p:cNvPr id="6" name="Rectangle 5"/>
          <p:cNvSpPr/>
          <p:nvPr/>
        </p:nvSpPr>
        <p:spPr>
          <a:xfrm>
            <a:off x="1269200" y="5486372"/>
            <a:ext cx="784189" cy="707886"/>
          </a:xfrm>
          <a:prstGeom prst="rect">
            <a:avLst/>
          </a:prstGeom>
        </p:spPr>
        <p:txBody>
          <a:bodyPr wrap="none">
            <a:spAutoFit/>
          </a:bodyPr>
          <a:lstStyle/>
          <a:p>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 </a:t>
            </a:r>
            <a:endParaRPr lang="en-US"/>
          </a:p>
        </p:txBody>
      </p:sp>
      <p:pic>
        <p:nvPicPr>
          <p:cNvPr id="8" name="Picture 7"/>
          <p:cNvPicPr>
            <a:picLocks noChangeAspect="1"/>
          </p:cNvPicPr>
          <p:nvPr/>
        </p:nvPicPr>
        <p:blipFill>
          <a:blip r:embed="rId7"/>
          <a:stretch>
            <a:fillRect/>
          </a:stretch>
        </p:blipFill>
        <p:spPr>
          <a:xfrm>
            <a:off x="16535400" y="7353300"/>
            <a:ext cx="1388971" cy="2685989"/>
          </a:xfrm>
          <a:prstGeom prst="rect">
            <a:avLst/>
          </a:prstGeom>
        </p:spPr>
      </p:pic>
    </p:spTree>
    <p:extLst>
      <p:ext uri="{BB962C8B-B14F-4D97-AF65-F5344CB8AC3E}">
        <p14:creationId xmlns:p14="http://schemas.microsoft.com/office/powerpoint/2010/main" val="3302073500"/>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9" grpId="0" animBg="1"/>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2" name="TextBox 11"/>
          <p:cNvSpPr txBox="1"/>
          <p:nvPr/>
        </p:nvSpPr>
        <p:spPr>
          <a:xfrm>
            <a:off x="6324599" y="504704"/>
            <a:ext cx="5257800"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4</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1082068" y="2073537"/>
                <a:ext cx="16579516" cy="96930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Giải các phương trình sau: </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e>
                    </m:rad>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tan</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x</m:t>
                        </m:r>
                      </m:e>
                    </m:fun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tan</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3</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e>
                    </m:func>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tan</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e>
                    </m:func>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rPr>
                      <m:t>=0</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082068" y="2073537"/>
                <a:ext cx="16579516" cy="969304"/>
              </a:xfrm>
              <a:prstGeom prst="rect">
                <a:avLst/>
              </a:prstGeom>
              <a:blipFill>
                <a:blip r:embed="rId2"/>
                <a:stretch>
                  <a:fillRect l="-1324" b="-25786"/>
                </a:stretch>
              </a:blipFill>
            </p:spPr>
            <p:txBody>
              <a:bodyPr/>
              <a:lstStyle/>
              <a:p>
                <a:r>
                  <a:rPr lang="en-US">
                    <a:noFill/>
                  </a:rPr>
                  <a:t> </a:t>
                </a:r>
              </a:p>
            </p:txBody>
          </p:sp>
        </mc:Fallback>
      </mc:AlternateContent>
      <p:sp>
        <p:nvSpPr>
          <p:cNvPr id="19" name="Oval Callout 18"/>
          <p:cNvSpPr/>
          <p:nvPr/>
        </p:nvSpPr>
        <p:spPr>
          <a:xfrm>
            <a:off x="8104498" y="3467100"/>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3"/>
          <a:stretch>
            <a:fillRect/>
          </a:stretch>
        </p:blipFill>
        <p:spPr>
          <a:xfrm rot="2133911">
            <a:off x="16199343" y="-228494"/>
            <a:ext cx="2236396" cy="2181932"/>
          </a:xfrm>
          <a:prstGeom prst="rect">
            <a:avLst/>
          </a:prstGeom>
        </p:spPr>
      </p:pic>
      <p:pic>
        <p:nvPicPr>
          <p:cNvPr id="2" name="Picture 1"/>
          <p:cNvPicPr>
            <a:picLocks noChangeAspect="1"/>
          </p:cNvPicPr>
          <p:nvPr/>
        </p:nvPicPr>
        <p:blipFill>
          <a:blip r:embed="rId4"/>
          <a:stretch>
            <a:fillRect/>
          </a:stretch>
        </p:blipFill>
        <p:spPr>
          <a:xfrm>
            <a:off x="-381000" y="23054"/>
            <a:ext cx="1217590" cy="1221208"/>
          </a:xfrm>
          <a:prstGeom prst="rect">
            <a:avLst/>
          </a:prstGeom>
        </p:spPr>
      </p:pic>
      <p:pic>
        <p:nvPicPr>
          <p:cNvPr id="4" name="Picture 3"/>
          <p:cNvPicPr>
            <a:picLocks noChangeAspect="1"/>
          </p:cNvPicPr>
          <p:nvPr/>
        </p:nvPicPr>
        <p:blipFill>
          <a:blip r:embed="rId5"/>
          <a:stretch>
            <a:fillRect/>
          </a:stretch>
        </p:blipFill>
        <p:spPr>
          <a:xfrm>
            <a:off x="9530992" y="6406580"/>
            <a:ext cx="590557" cy="506192"/>
          </a:xfrm>
          <a:prstGeom prst="rect">
            <a:avLst/>
          </a:prstGeom>
        </p:spPr>
      </p:pic>
      <p:pic>
        <p:nvPicPr>
          <p:cNvPr id="8" name="Picture 7"/>
          <p:cNvPicPr>
            <a:picLocks noChangeAspect="1"/>
          </p:cNvPicPr>
          <p:nvPr/>
        </p:nvPicPr>
        <p:blipFill>
          <a:blip r:embed="rId6"/>
          <a:stretch>
            <a:fillRect/>
          </a:stretch>
        </p:blipFill>
        <p:spPr>
          <a:xfrm>
            <a:off x="16535400" y="7353300"/>
            <a:ext cx="1388971" cy="2685989"/>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3276600" y="5173518"/>
                <a:ext cx="11125200" cy="2466124"/>
              </a:xfrm>
              <a:prstGeom prst="rect">
                <a:avLst/>
              </a:prstGeom>
            </p:spPr>
            <p:txBody>
              <a:bodyPr wrap="square">
                <a:spAutoFit/>
              </a:bodyPr>
              <a:lstStyle/>
              <a:p>
                <a:pPr lvl="0">
                  <a:lnSpc>
                    <a:spcPct val="200000"/>
                  </a:lnSpc>
                  <a:spcAft>
                    <a:spcPts val="800"/>
                  </a:spcAft>
                  <a:defRPr/>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rPr>
                          <m:t>tan</m:t>
                        </m:r>
                      </m:fName>
                      <m:e>
                        <m:r>
                          <a:rPr lang="en-US" sz="4000">
                            <a:solidFill>
                              <a:prstClr val="black"/>
                            </a:solidFill>
                            <a:latin typeface="Cambria Math" panose="02040503050406030204" pitchFamily="18" charset="0"/>
                            <a:ea typeface="Times New Roman" panose="02020603050405020304" pitchFamily="18" charset="0"/>
                          </a:rPr>
                          <m:t>3</m:t>
                        </m:r>
                        <m:r>
                          <m:rPr>
                            <m:sty m:val="p"/>
                          </m:rPr>
                          <a:rPr lang="en-US" sz="4000">
                            <a:solidFill>
                              <a:prstClr val="black"/>
                            </a:solidFill>
                            <a:latin typeface="Cambria Math" panose="02040503050406030204" pitchFamily="18" charset="0"/>
                            <a:ea typeface="Times New Roman" panose="02020603050405020304" pitchFamily="18" charset="0"/>
                          </a:rPr>
                          <m:t>x</m:t>
                        </m:r>
                      </m:e>
                    </m:func>
                    <m:r>
                      <a:rPr lang="en-US" sz="4000">
                        <a:solidFill>
                          <a:prstClr val="black"/>
                        </a:solidFill>
                        <a:latin typeface="Cambria Math" panose="02040503050406030204" pitchFamily="18" charset="0"/>
                        <a:ea typeface="Times New Roman" panose="02020603050405020304" pitchFamily="18" charset="0"/>
                      </a:rPr>
                      <m:t>=</m:t>
                    </m:r>
                    <m:r>
                      <a:rPr lang="en-US" sz="4000" i="1">
                        <a:solidFill>
                          <a:prstClr val="black"/>
                        </a:solidFill>
                        <a:latin typeface="Cambria Math" panose="02040503050406030204" pitchFamily="18" charset="0"/>
                        <a:ea typeface="Times New Roman" panose="02020603050405020304" pitchFamily="18" charset="0"/>
                      </a:rPr>
                      <m:t>−</m:t>
                    </m:r>
                    <m:func>
                      <m:funcPr>
                        <m:ctrlPr>
                          <a:rPr lang="en-US" sz="4000" i="1">
                            <a:solidFill>
                              <a:prstClr val="black"/>
                            </a:solidFill>
                            <a:latin typeface="Cambria Math" panose="02040503050406030204" pitchFamily="18" charset="0"/>
                            <a:ea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rPr>
                          <m:t>tan</m:t>
                        </m:r>
                      </m:fName>
                      <m:e>
                        <m:r>
                          <a:rPr lang="en-US" sz="4000">
                            <a:solidFill>
                              <a:prstClr val="black"/>
                            </a:solidFill>
                            <a:latin typeface="Cambria Math" panose="02040503050406030204" pitchFamily="18" charset="0"/>
                            <a:ea typeface="Times New Roman" panose="02020603050405020304" pitchFamily="18" charset="0"/>
                          </a:rPr>
                          <m:t>5</m:t>
                        </m:r>
                        <m:r>
                          <m:rPr>
                            <m:sty m:val="p"/>
                          </m:rPr>
                          <a:rPr lang="en-US" sz="4000">
                            <a:solidFill>
                              <a:prstClr val="black"/>
                            </a:solidFill>
                            <a:latin typeface="Cambria Math" panose="02040503050406030204" pitchFamily="18" charset="0"/>
                            <a:ea typeface="Times New Roman" panose="02020603050405020304" pitchFamily="18" charset="0"/>
                          </a:rPr>
                          <m:t>x</m:t>
                        </m:r>
                      </m:e>
                    </m:func>
                    <m:r>
                      <a:rPr lang="nl-NL" sz="4000">
                        <a:solidFill>
                          <a:prstClr val="black"/>
                        </a:solidFill>
                        <a:latin typeface="Cambria Math" panose="02040503050406030204" pitchFamily="18" charset="0"/>
                        <a:ea typeface="Times New Roman" panose="02020603050405020304" pitchFamily="18" charset="0"/>
                      </a:rPr>
                      <m:t>⟺</m:t>
                    </m:r>
                  </m:oMath>
                </a14:m>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tan</m:t>
                        </m:r>
                      </m:fName>
                      <m:e>
                        <m:r>
                          <a:rPr lang="en-US" sz="4000">
                            <a:solidFill>
                              <a:prstClr val="black"/>
                            </a:solidFill>
                            <a:latin typeface="Cambria Math" panose="02040503050406030204" pitchFamily="18" charset="0"/>
                            <a:ea typeface="Dotum" panose="020B0600000101010101" pitchFamily="34" charset="-127"/>
                          </a:rPr>
                          <m:t>3</m:t>
                        </m:r>
                        <m:r>
                          <m:rPr>
                            <m:sty m:val="p"/>
                          </m:rPr>
                          <a:rPr lang="en-US" sz="4000">
                            <a:solidFill>
                              <a:prstClr val="black"/>
                            </a:solidFill>
                            <a:latin typeface="Cambria Math" panose="02040503050406030204" pitchFamily="18" charset="0"/>
                            <a:ea typeface="Dotum" panose="020B0600000101010101" pitchFamily="34" charset="-127"/>
                          </a:rPr>
                          <m:t>x</m:t>
                        </m:r>
                      </m:e>
                    </m:func>
                    <m:r>
                      <a:rPr lang="en-US"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tan</m:t>
                        </m:r>
                      </m:fName>
                      <m:e>
                        <m:d>
                          <m:dPr>
                            <m:ctrlPr>
                              <a:rPr lang="en-US" sz="4000" i="1">
                                <a:solidFill>
                                  <a:prstClr val="black"/>
                                </a:solidFill>
                                <a:latin typeface="Cambria Math" panose="02040503050406030204" pitchFamily="18" charset="0"/>
                                <a:ea typeface="Dotum" panose="020B0600000101010101" pitchFamily="34" charset="-127"/>
                              </a:rPr>
                            </m:ctrlPr>
                          </m:dPr>
                          <m:e>
                            <m:r>
                              <a:rPr lang="en-US" sz="4000" i="1">
                                <a:solidFill>
                                  <a:prstClr val="black"/>
                                </a:solidFill>
                                <a:latin typeface="Cambria Math" panose="02040503050406030204" pitchFamily="18" charset="0"/>
                                <a:ea typeface="Dotum" panose="020B0600000101010101" pitchFamily="34" charset="-127"/>
                              </a:rPr>
                              <m:t>−</m:t>
                            </m:r>
                            <m:r>
                              <a:rPr lang="en-US" sz="4000">
                                <a:solidFill>
                                  <a:prstClr val="black"/>
                                </a:solidFill>
                                <a:latin typeface="Cambria Math" panose="02040503050406030204" pitchFamily="18" charset="0"/>
                                <a:ea typeface="Dotum" panose="020B0600000101010101" pitchFamily="34" charset="-127"/>
                              </a:rPr>
                              <m:t>5</m:t>
                            </m:r>
                            <m:r>
                              <m:rPr>
                                <m:sty m:val="p"/>
                              </m:rPr>
                              <a:rPr lang="en-US" sz="4000">
                                <a:solidFill>
                                  <a:prstClr val="black"/>
                                </a:solidFill>
                                <a:latin typeface="Cambria Math" panose="02040503050406030204" pitchFamily="18" charset="0"/>
                                <a:ea typeface="Dotum" panose="020B0600000101010101" pitchFamily="34" charset="-127"/>
                              </a:rPr>
                              <m:t>x</m:t>
                            </m:r>
                          </m:e>
                        </m:d>
                      </m:e>
                    </m:func>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nSpc>
                    <a:spcPct val="200000"/>
                  </a:lnSpc>
                  <a:spcAft>
                    <a:spcPts val="800"/>
                  </a:spcAft>
                  <a:defRPr/>
                </a:pPr>
                <a14:m>
                  <m:oMath xmlns:m="http://schemas.openxmlformats.org/officeDocument/2006/math">
                    <m:r>
                      <a:rPr lang="nl-NL" sz="4000">
                        <a:solidFill>
                          <a:prstClr val="black"/>
                        </a:solidFill>
                        <a:latin typeface="Cambria Math" panose="02040503050406030204" pitchFamily="18" charset="0"/>
                        <a:ea typeface="Dotum" panose="020B0600000101010101" pitchFamily="34" charset="-127"/>
                      </a:rPr>
                      <m:t>⟺</m:t>
                    </m:r>
                    <m:r>
                      <a:rPr lang="en-US" sz="4000">
                        <a:solidFill>
                          <a:prstClr val="black"/>
                        </a:solidFill>
                        <a:latin typeface="Cambria Math" panose="02040503050406030204" pitchFamily="18" charset="0"/>
                        <a:ea typeface="Dotum" panose="020B0600000101010101" pitchFamily="34" charset="-127"/>
                      </a:rPr>
                      <m:t>3</m:t>
                    </m:r>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m:t>
                    </m:r>
                    <m:r>
                      <a:rPr lang="en-US" sz="4000">
                        <a:solidFill>
                          <a:prstClr val="black"/>
                        </a:solidFill>
                        <a:latin typeface="Cambria Math" panose="02040503050406030204" pitchFamily="18" charset="0"/>
                        <a:ea typeface="Dotum" panose="020B0600000101010101" pitchFamily="34" charset="-127"/>
                      </a:rPr>
                      <m:t>5</m:t>
                    </m:r>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kπ</m:t>
                    </m:r>
                    <m:r>
                      <a:rPr lang="en-US" sz="4000">
                        <a:solidFill>
                          <a:prstClr val="black"/>
                        </a:solidFill>
                        <a:latin typeface="Cambria Math" panose="02040503050406030204" pitchFamily="18" charset="0"/>
                        <a:ea typeface="Dotum" panose="020B0600000101010101" pitchFamily="34" charset="-127"/>
                      </a:rPr>
                      <m:t>, (</m:t>
                    </m:r>
                    <m:r>
                      <m:rPr>
                        <m:sty m:val="p"/>
                      </m:rPr>
                      <a:rPr lang="en-US" sz="4000">
                        <a:solidFill>
                          <a:prstClr val="black"/>
                        </a:solidFill>
                        <a:latin typeface="Cambria Math" panose="02040503050406030204" pitchFamily="18" charset="0"/>
                        <a:ea typeface="Dotum" panose="020B0600000101010101" pitchFamily="34" charset="-127"/>
                      </a:rPr>
                      <m:t>k</m:t>
                    </m:r>
                    <m:r>
                      <a:rPr lang="en-US" sz="4000">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ℤ</m:t>
                    </m:r>
                    <m:r>
                      <a:rPr lang="en-US" sz="4000">
                        <a:solidFill>
                          <a:prstClr val="black"/>
                        </a:solidFill>
                        <a:latin typeface="Cambria Math" panose="02040503050406030204" pitchFamily="18" charset="0"/>
                        <a:ea typeface="Dotum" panose="020B0600000101010101" pitchFamily="34" charset="-127"/>
                      </a:rPr>
                      <m:t>)</m:t>
                    </m:r>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276600" y="5173518"/>
                <a:ext cx="11125200" cy="2466124"/>
              </a:xfrm>
              <a:prstGeom prst="rect">
                <a:avLst/>
              </a:prstGeom>
              <a:blipFill>
                <a:blip r:embed="rId7"/>
                <a:stretch>
                  <a:fillRect l="-19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268579" y="8069818"/>
                <a:ext cx="4114203" cy="1142300"/>
              </a:xfrm>
              <a:prstGeom prst="rect">
                <a:avLst/>
              </a:prstGeom>
            </p:spPr>
            <p:txBody>
              <a:bodyPr wrap="none">
                <a:spAutoFit/>
              </a:bodyPr>
              <a:lstStyle/>
              <a:p>
                <a:pPr lvl="0">
                  <a:defRPr/>
                </a:pPr>
                <a14:m>
                  <m:oMathPara xmlns:m="http://schemas.openxmlformats.org/officeDocument/2006/math">
                    <m:oMathParaPr>
                      <m:jc m:val="centerGroup"/>
                    </m:oMathParaPr>
                    <m:oMath xmlns:m="http://schemas.openxmlformats.org/officeDocument/2006/math">
                      <m:r>
                        <a:rPr lang="nl-NL"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r>
                        <a:rPr lang="nl-NL"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k</m:t>
                      </m:r>
                      <m:f>
                        <m:fPr>
                          <m:ctrlPr>
                            <a:rPr lang="en-US" sz="4000" i="1">
                              <a:solidFill>
                                <a:prstClr val="black"/>
                              </a:solidFill>
                              <a:latin typeface="Cambria Math" panose="02040503050406030204" pitchFamily="18" charset="0"/>
                              <a:ea typeface="Dotum" panose="020B0600000101010101" pitchFamily="34" charset="-127"/>
                            </a:rPr>
                          </m:ctrlPr>
                        </m:fPr>
                        <m:num>
                          <m:r>
                            <m:rPr>
                              <m:sty m:val="p"/>
                            </m:rPr>
                            <a:rPr lang="nl-NL"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nl-NL"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r>
                        <a:rPr lang="nl-NL"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m:rPr>
                          <m:sty m:val="p"/>
                        </m:rPr>
                        <a:rPr lang="nl-NL"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k</m:t>
                      </m:r>
                      <m:r>
                        <a:rPr lang="nl-NL"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nl-NL"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ℤ</m:t>
                      </m:r>
                    </m:oMath>
                  </m:oMathPara>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268579" y="8069818"/>
                <a:ext cx="4114203" cy="114230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2456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55970" y="393821"/>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7922571">
            <a:off x="-1528753" y="7702854"/>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6">
              <a:extLst>
                <a:ext uri="{96DAC541-7B7A-43D3-8B79-37D633B846F1}">
                  <asvg:svgBlip xmlns:asvg="http://schemas.microsoft.com/office/drawing/2016/SVG/main" xmlns="" r:embed="rId11"/>
                </a:ext>
              </a:extLst>
            </a:blip>
            <a:stretch>
              <a:fillRect/>
            </a:stretch>
          </a:blipFill>
        </p:spPr>
      </p:sp>
      <p:pic>
        <p:nvPicPr>
          <p:cNvPr id="28" name="Picture 27"/>
          <p:cNvPicPr>
            <a:picLocks noChangeAspect="1"/>
          </p:cNvPicPr>
          <p:nvPr/>
        </p:nvPicPr>
        <p:blipFill>
          <a:blip r:embed="rId12"/>
          <a:stretch>
            <a:fillRect/>
          </a:stretch>
        </p:blipFill>
        <p:spPr>
          <a:xfrm>
            <a:off x="15233315" y="8755951"/>
            <a:ext cx="3462828" cy="1859441"/>
          </a:xfrm>
          <a:prstGeom prst="rect">
            <a:avLst/>
          </a:prstGeom>
        </p:spPr>
      </p:pic>
      <p:grpSp>
        <p:nvGrpSpPr>
          <p:cNvPr id="31" name="Group 30"/>
          <p:cNvGrpSpPr/>
          <p:nvPr/>
        </p:nvGrpSpPr>
        <p:grpSpPr>
          <a:xfrm>
            <a:off x="1803451" y="2095500"/>
            <a:ext cx="14655749" cy="10144833"/>
            <a:chOff x="2308980" y="2327727"/>
            <a:chExt cx="14655749" cy="10144833"/>
          </a:xfrm>
        </p:grpSpPr>
        <p:grpSp>
          <p:nvGrpSpPr>
            <p:cNvPr id="27" name="Group 26"/>
            <p:cNvGrpSpPr/>
            <p:nvPr/>
          </p:nvGrpSpPr>
          <p:grpSpPr>
            <a:xfrm>
              <a:off x="2308980" y="2663413"/>
              <a:ext cx="14655749" cy="9809147"/>
              <a:chOff x="2308980" y="2663413"/>
              <a:chExt cx="13670039" cy="3507296"/>
            </a:xfrm>
          </p:grpSpPr>
          <p:grpSp>
            <p:nvGrpSpPr>
              <p:cNvPr id="6" name="Group 6"/>
              <p:cNvGrpSpPr/>
              <p:nvPr/>
            </p:nvGrpSpPr>
            <p:grpSpPr>
              <a:xfrm>
                <a:off x="2743687" y="2877032"/>
                <a:ext cx="13235332" cy="3293677"/>
                <a:chOff x="0" y="-38100"/>
                <a:chExt cx="2602724" cy="647700"/>
              </a:xfrm>
            </p:grpSpPr>
            <p:sp>
              <p:nvSpPr>
                <p:cNvPr id="7" name="Freeform 7"/>
                <p:cNvSpPr/>
                <p:nvPr/>
              </p:nvSpPr>
              <p:spPr>
                <a:xfrm>
                  <a:off x="0" y="-28956"/>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663413"/>
                <a:ext cx="13235332" cy="1771044"/>
                <a:chOff x="0" y="0"/>
                <a:chExt cx="2602724" cy="348275"/>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Freeform 12"/>
            <p:cNvSpPr/>
            <p:nvPr/>
          </p:nvSpPr>
          <p:spPr>
            <a:xfrm flipH="1">
              <a:off x="3328942" y="2327727"/>
              <a:ext cx="1071204" cy="814730"/>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asvg="http://schemas.microsoft.com/office/drawing/2016/SVG/main" xmlns="" r:embed="rId9"/>
                  </a:ext>
                </a:extLst>
              </a:blip>
              <a:stretch>
                <a:fillRect/>
              </a:stretch>
            </a:blipFill>
          </p:spPr>
        </p:sp>
        <p:sp>
          <p:nvSpPr>
            <p:cNvPr id="25" name="Freeform 25"/>
            <p:cNvSpPr/>
            <p:nvPr/>
          </p:nvSpPr>
          <p:spPr>
            <a:xfrm>
              <a:off x="14273467" y="6711172"/>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asvg="http://schemas.microsoft.com/office/drawing/2016/SVG/main" xmlns="" r:embed="rId9"/>
                  </a:ext>
                </a:extLst>
              </a:blip>
              <a:stretch>
                <a:fillRect/>
              </a:stretch>
            </a:blipFill>
          </p:spPr>
        </p:sp>
        <mc:AlternateContent xmlns:mc="http://schemas.openxmlformats.org/markup-compatibility/2006" xmlns:a14="http://schemas.microsoft.com/office/drawing/2010/main">
          <mc:Choice Requires="a14">
            <p:sp>
              <p:nvSpPr>
                <p:cNvPr id="29" name="Rectangle 28"/>
                <p:cNvSpPr/>
                <p:nvPr/>
              </p:nvSpPr>
              <p:spPr>
                <a:xfrm>
                  <a:off x="5673722" y="3535679"/>
                  <a:ext cx="7931980" cy="3093154"/>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6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5. PHƯƠNG TRÌNH </a:t>
                  </a:r>
                </a:p>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𝑪𝑶𝑻</m:t>
                        </m:r>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𝑿</m:t>
                        </m:r>
                        <m:r>
                          <a:rPr kumimoji="0" lang="nl-NL"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𝑴</m:t>
                        </m:r>
                      </m:oMath>
                    </m:oMathPara>
                  </a14:m>
                  <a:endParaRPr kumimoji="0" lang="en-US" sz="6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5673722" y="3535679"/>
                  <a:ext cx="7931980" cy="3093154"/>
                </a:xfrm>
                <a:prstGeom prst="rect">
                  <a:avLst/>
                </a:prstGeom>
                <a:blipFill>
                  <a:blip r:embed="rId14"/>
                  <a:stretch>
                    <a:fillRect l="-4689" r="-4612"/>
                  </a:stretch>
                </a:blipFill>
              </p:spPr>
              <p:txBody>
                <a:bodyPr/>
                <a:lstStyle/>
                <a:p>
                  <a:r>
                    <a:rPr lang="en-US">
                      <a:noFill/>
                    </a:rPr>
                    <a:t> </a:t>
                  </a:r>
                </a:p>
              </p:txBody>
            </p:sp>
          </mc:Fallback>
        </mc:AlternateContent>
      </p:grpSp>
      <p:grpSp>
        <p:nvGrpSpPr>
          <p:cNvPr id="35" name="Group 34"/>
          <p:cNvGrpSpPr/>
          <p:nvPr/>
        </p:nvGrpSpPr>
        <p:grpSpPr>
          <a:xfrm>
            <a:off x="16306800" y="304123"/>
            <a:ext cx="1671687" cy="1628744"/>
            <a:chOff x="16640814" y="304123"/>
            <a:chExt cx="1451143" cy="1422565"/>
          </a:xfrm>
        </p:grpSpPr>
        <p:sp>
          <p:nvSpPr>
            <p:cNvPr id="33" name="Cross 32"/>
            <p:cNvSpPr/>
            <p:nvPr/>
          </p:nvSpPr>
          <p:spPr>
            <a:xfrm>
              <a:off x="17177557" y="304123"/>
              <a:ext cx="914400" cy="914400"/>
            </a:xfrm>
            <a:prstGeom prst="plus">
              <a:avLst>
                <a:gd name="adj" fmla="val 375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16640814" y="1421888"/>
              <a:ext cx="1073485"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690788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55970" y="393821"/>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7922571">
            <a:off x="-1528753" y="7702854"/>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6">
              <a:extLst>
                <a:ext uri="{96DAC541-7B7A-43D3-8B79-37D633B846F1}">
                  <asvg:svgBlip xmlns:asvg="http://schemas.microsoft.com/office/drawing/2016/SVG/main" xmlns="" r:embed="rId11"/>
                </a:ext>
              </a:extLst>
            </a:blip>
            <a:stretch>
              <a:fillRect/>
            </a:stretch>
          </a:blipFill>
        </p:spPr>
      </p:sp>
      <p:pic>
        <p:nvPicPr>
          <p:cNvPr id="28" name="Picture 27"/>
          <p:cNvPicPr>
            <a:picLocks noChangeAspect="1"/>
          </p:cNvPicPr>
          <p:nvPr/>
        </p:nvPicPr>
        <p:blipFill>
          <a:blip r:embed="rId12"/>
          <a:stretch>
            <a:fillRect/>
          </a:stretch>
        </p:blipFill>
        <p:spPr>
          <a:xfrm>
            <a:off x="15233315" y="8755951"/>
            <a:ext cx="3462828" cy="1859441"/>
          </a:xfrm>
          <a:prstGeom prst="rect">
            <a:avLst/>
          </a:prstGeom>
        </p:spPr>
      </p:pic>
      <p:grpSp>
        <p:nvGrpSpPr>
          <p:cNvPr id="31" name="Group 30"/>
          <p:cNvGrpSpPr/>
          <p:nvPr/>
        </p:nvGrpSpPr>
        <p:grpSpPr>
          <a:xfrm>
            <a:off x="1803451" y="2095500"/>
            <a:ext cx="14655749" cy="10144833"/>
            <a:chOff x="2308980" y="2327727"/>
            <a:chExt cx="14655749" cy="10144833"/>
          </a:xfrm>
        </p:grpSpPr>
        <p:grpSp>
          <p:nvGrpSpPr>
            <p:cNvPr id="27" name="Group 26"/>
            <p:cNvGrpSpPr/>
            <p:nvPr/>
          </p:nvGrpSpPr>
          <p:grpSpPr>
            <a:xfrm>
              <a:off x="2308980" y="2663413"/>
              <a:ext cx="14655749" cy="9809147"/>
              <a:chOff x="2308980" y="2663413"/>
              <a:chExt cx="13670039" cy="3507296"/>
            </a:xfrm>
          </p:grpSpPr>
          <p:grpSp>
            <p:nvGrpSpPr>
              <p:cNvPr id="6" name="Group 6"/>
              <p:cNvGrpSpPr/>
              <p:nvPr/>
            </p:nvGrpSpPr>
            <p:grpSpPr>
              <a:xfrm>
                <a:off x="2743687" y="2877032"/>
                <a:ext cx="13235332" cy="3293677"/>
                <a:chOff x="0" y="-38100"/>
                <a:chExt cx="2602724" cy="647700"/>
              </a:xfrm>
            </p:grpSpPr>
            <p:sp>
              <p:nvSpPr>
                <p:cNvPr id="7" name="Freeform 7"/>
                <p:cNvSpPr/>
                <p:nvPr/>
              </p:nvSpPr>
              <p:spPr>
                <a:xfrm>
                  <a:off x="0" y="-28956"/>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663413"/>
                <a:ext cx="13235332" cy="1771044"/>
                <a:chOff x="0" y="0"/>
                <a:chExt cx="2602724" cy="348275"/>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Freeform 12"/>
            <p:cNvSpPr/>
            <p:nvPr/>
          </p:nvSpPr>
          <p:spPr>
            <a:xfrm flipH="1">
              <a:off x="3328942" y="2327727"/>
              <a:ext cx="1071204" cy="814730"/>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asvg="http://schemas.microsoft.com/office/drawing/2016/SVG/main" xmlns="" r:embed="rId9"/>
                  </a:ext>
                </a:extLst>
              </a:blip>
              <a:stretch>
                <a:fillRect/>
              </a:stretch>
            </a:blipFill>
          </p:spPr>
        </p:sp>
        <p:sp>
          <p:nvSpPr>
            <p:cNvPr id="25" name="Freeform 25"/>
            <p:cNvSpPr/>
            <p:nvPr/>
          </p:nvSpPr>
          <p:spPr>
            <a:xfrm>
              <a:off x="14273467" y="6711172"/>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asvg="http://schemas.microsoft.com/office/drawing/2016/SVG/main" xmlns="" r:embed="rId9"/>
                  </a:ext>
                </a:extLst>
              </a:blip>
              <a:stretch>
                <a:fillRect/>
              </a:stretch>
            </a:blipFill>
          </p:spPr>
        </p:sp>
        <p:sp>
          <p:nvSpPr>
            <p:cNvPr id="29" name="Rectangle 28"/>
            <p:cNvSpPr/>
            <p:nvPr/>
          </p:nvSpPr>
          <p:spPr>
            <a:xfrm>
              <a:off x="3305161" y="3726540"/>
              <a:ext cx="12516568" cy="2907784"/>
            </a:xfrm>
            <a:prstGeom prst="rect">
              <a:avLst/>
            </a:prstGeom>
          </p:spPr>
          <p:txBody>
            <a:bodyPr wrap="none">
              <a:spAutoFit/>
            </a:bodyPr>
            <a:lstStyle/>
            <a:p>
              <a:pPr algn="ctr">
                <a:lnSpc>
                  <a:spcPct val="150000"/>
                </a:lnSpc>
                <a:spcAft>
                  <a:spcPts val="0"/>
                </a:spcAft>
              </a:pPr>
              <a:r>
                <a:rPr lang="nl-NL" sz="6500" b="1" smtClean="0">
                  <a:latin typeface="Arial" panose="020B0604020202020204" pitchFamily="34" charset="0"/>
                  <a:ea typeface="Calibri" panose="020F0502020204030204" pitchFamily="34" charset="0"/>
                  <a:cs typeface="Arial" panose="020B0604020202020204" pitchFamily="34" charset="0"/>
                </a:rPr>
                <a:t>1. KHÁI NIỆM PHƯƠNG TRÌNH </a:t>
              </a:r>
            </a:p>
            <a:p>
              <a:pPr algn="ctr">
                <a:lnSpc>
                  <a:spcPct val="150000"/>
                </a:lnSpc>
                <a:spcAft>
                  <a:spcPts val="0"/>
                </a:spcAft>
              </a:pPr>
              <a:r>
                <a:rPr lang="nl-NL" sz="6500" b="1" smtClean="0">
                  <a:latin typeface="Arial" panose="020B0604020202020204" pitchFamily="34" charset="0"/>
                  <a:ea typeface="Calibri" panose="020F0502020204030204" pitchFamily="34" charset="0"/>
                  <a:cs typeface="Arial" panose="020B0604020202020204" pitchFamily="34" charset="0"/>
                </a:rPr>
                <a:t>TƯƠNG ĐƯƠNG</a:t>
              </a:r>
              <a:endParaRPr lang="en-US" sz="6500">
                <a:latin typeface="Arial" panose="020B0604020202020204" pitchFamily="34" charset="0"/>
                <a:ea typeface="Arial" panose="020B0604020202020204" pitchFamily="34" charset="0"/>
                <a:cs typeface="Arial" panose="020B0604020202020204" pitchFamily="34" charset="0"/>
              </a:endParaRPr>
            </a:p>
          </p:txBody>
        </p:sp>
      </p:grpSp>
      <p:grpSp>
        <p:nvGrpSpPr>
          <p:cNvPr id="35" name="Group 34"/>
          <p:cNvGrpSpPr/>
          <p:nvPr/>
        </p:nvGrpSpPr>
        <p:grpSpPr>
          <a:xfrm>
            <a:off x="16306800" y="304123"/>
            <a:ext cx="1671687" cy="1628744"/>
            <a:chOff x="16640814" y="304123"/>
            <a:chExt cx="1451143" cy="1422565"/>
          </a:xfrm>
        </p:grpSpPr>
        <p:sp>
          <p:nvSpPr>
            <p:cNvPr id="33" name="Cross 32"/>
            <p:cNvSpPr/>
            <p:nvPr/>
          </p:nvSpPr>
          <p:spPr>
            <a:xfrm>
              <a:off x="17177557" y="304123"/>
              <a:ext cx="914400" cy="914400"/>
            </a:xfrm>
            <a:prstGeom prst="plus">
              <a:avLst>
                <a:gd name="adj" fmla="val 375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6640814" y="1421888"/>
              <a:ext cx="1073485"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62803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3" name="Rectangle 2"/>
          <p:cNvSpPr/>
          <p:nvPr/>
        </p:nvSpPr>
        <p:spPr>
          <a:xfrm>
            <a:off x="662547" y="495300"/>
            <a:ext cx="16982333" cy="929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AutoShape 8"/>
          <p:cNvSpPr/>
          <p:nvPr/>
        </p:nvSpPr>
        <p:spPr>
          <a:xfrm>
            <a:off x="5917502" y="10096500"/>
            <a:ext cx="6492240" cy="0"/>
          </a:xfrm>
          <a:prstGeom prst="line">
            <a:avLst/>
          </a:prstGeom>
          <a:ln w="19050" cap="flat">
            <a:solidFill>
              <a:srgbClr val="000000"/>
            </a:solidFill>
            <a:prstDash val="solid"/>
            <a:headEnd type="none" w="sm" len="sm"/>
            <a:tailEnd type="none" w="sm" len="sm"/>
          </a:ln>
        </p:spPr>
      </p:sp>
      <p:sp>
        <p:nvSpPr>
          <p:cNvPr id="16" name="TextBox 15"/>
          <p:cNvSpPr txBox="1"/>
          <p:nvPr/>
        </p:nvSpPr>
        <p:spPr>
          <a:xfrm>
            <a:off x="1981200" y="72783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5:</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2">
            <a:duotone>
              <a:schemeClr val="accent2">
                <a:shade val="45000"/>
                <a:satMod val="135000"/>
              </a:schemeClr>
              <a:prstClr val="white"/>
            </a:duotone>
          </a:blip>
          <a:stretch>
            <a:fillRect/>
          </a:stretch>
        </p:blipFill>
        <p:spPr>
          <a:xfrm>
            <a:off x="1005755" y="571421"/>
            <a:ext cx="975445" cy="914479"/>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985703" y="1409700"/>
                <a:ext cx="16311698" cy="1752211"/>
              </a:xfrm>
              <a:prstGeom prst="rect">
                <a:avLst/>
              </a:prstGeom>
            </p:spPr>
            <p:txBody>
              <a:bodyPr wrap="square">
                <a:spAutoFit/>
              </a:bodyPr>
              <a:lstStyle/>
              <a:p>
                <a:pPr lvl="0" algn="just">
                  <a:lnSpc>
                    <a:spcPct val="150000"/>
                  </a:lnSpc>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rPr>
                  <a:t>a) Quan sát Hình 1.</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rPr>
                  <a:t>25</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rPr>
                  <a:t>, </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rPr>
                  <a:t>hãy cho biết đường thẳng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rPr>
                      <m:t>𝑦</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rPr>
                      <m:t>=−1</m:t>
                    </m:r>
                  </m:oMath>
                </a14:m>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rPr>
                  <a:t> cắt đồ thị hàm số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rPr>
                      <m:t>𝑦</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rPr>
                      <m:t>𝑐𝑜𝑡𝑥</m:t>
                    </m:r>
                  </m:oMath>
                </a14:m>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rPr>
                  <a:t> tại mấy điểm có hoành độ trong khoảng </a:t>
                </a:r>
                <a14:m>
                  <m:oMath xmlns:m="http://schemas.openxmlformats.org/officeDocument/2006/math">
                    <m:d>
                      <m:dPr>
                        <m:ctrlP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rPr>
                        </m:ctrlPr>
                      </m:dPr>
                      <m:e>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rPr>
                          <m:t>0;</m:t>
                        </m:r>
                        <m:r>
                          <a:rPr lang="el-GR" sz="3700" i="1">
                            <a:solidFill>
                              <a:srgbClr val="000000"/>
                            </a:solidFill>
                            <a:latin typeface="Cambria Math" panose="02040503050406030204" pitchFamily="18" charset="0"/>
                          </a:rPr>
                          <m:t>𝜋</m:t>
                        </m:r>
                      </m:e>
                    </m:d>
                  </m:oMath>
                </a14:m>
                <a:r>
                  <a:rPr kumimoji="0" lang="en-US" sz="3700" b="0" i="0" u="none" strike="noStrike" kern="1200" cap="none" spc="0" normalizeH="0" baseline="0" noProof="0" smtClean="0">
                    <a:ln>
                      <a:noFill/>
                    </a:ln>
                    <a:solidFill>
                      <a:srgbClr val="000000"/>
                    </a:solidFill>
                    <a:effectLst/>
                    <a:uLnTx/>
                    <a:uFillTx/>
                    <a:latin typeface="Calibri"/>
                  </a:rPr>
                  <a:t>.</a:t>
                </a:r>
                <a:endParaRPr kumimoji="0" lang="el-GR" sz="3700" b="0" i="0" u="none" strike="noStrike" kern="1200" cap="none" spc="0" normalizeH="0" baseline="0" noProof="0">
                  <a:ln>
                    <a:noFill/>
                  </a:ln>
                  <a:solidFill>
                    <a:srgbClr val="000000"/>
                  </a:solidFill>
                  <a:effectLst/>
                  <a:uLnTx/>
                  <a:uFillTx/>
                  <a:latin typeface="Calibri"/>
                </a:endParaRPr>
              </a:p>
            </p:txBody>
          </p:sp>
        </mc:Choice>
        <mc:Fallback xmlns="">
          <p:sp>
            <p:nvSpPr>
              <p:cNvPr id="19" name="Rectangle 18"/>
              <p:cNvSpPr>
                <a:spLocks noRot="1" noChangeAspect="1" noMove="1" noResize="1" noEditPoints="1" noAdjustHandles="1" noChangeArrowheads="1" noChangeShapeType="1" noTextEdit="1"/>
              </p:cNvSpPr>
              <p:nvPr/>
            </p:nvSpPr>
            <p:spPr>
              <a:xfrm>
                <a:off x="985703" y="1409700"/>
                <a:ext cx="16311698" cy="1752211"/>
              </a:xfrm>
              <a:prstGeom prst="rect">
                <a:avLst/>
              </a:prstGeom>
              <a:blipFill>
                <a:blip r:embed="rId3"/>
                <a:stretch>
                  <a:fillRect l="-1196" r="-1158" b="-10417"/>
                </a:stretch>
              </a:blipFill>
            </p:spPr>
            <p:txBody>
              <a:bodyPr/>
              <a:lstStyle/>
              <a:p>
                <a:r>
                  <a:rPr lang="en-US">
                    <a:noFill/>
                  </a:rPr>
                  <a:t> </a:t>
                </a:r>
              </a:p>
            </p:txBody>
          </p:sp>
        </mc:Fallback>
      </mc:AlternateContent>
      <p:pic>
        <p:nvPicPr>
          <p:cNvPr id="23" name="Picture 22"/>
          <p:cNvPicPr>
            <a:picLocks noChangeAspect="1"/>
          </p:cNvPicPr>
          <p:nvPr/>
        </p:nvPicPr>
        <p:blipFill>
          <a:blip r:embed="rId4"/>
          <a:stretch>
            <a:fillRect/>
          </a:stretch>
        </p:blipFill>
        <p:spPr>
          <a:xfrm>
            <a:off x="15754468" y="8648700"/>
            <a:ext cx="2158913" cy="2106337"/>
          </a:xfrm>
          <a:prstGeom prst="rect">
            <a:avLst/>
          </a:prstGeom>
        </p:spPr>
      </p:pic>
      <p:pic>
        <p:nvPicPr>
          <p:cNvPr id="5" name="Picture 4"/>
          <p:cNvPicPr>
            <a:picLocks noChangeAspect="1"/>
          </p:cNvPicPr>
          <p:nvPr/>
        </p:nvPicPr>
        <p:blipFill>
          <a:blip r:embed="rId5"/>
          <a:stretch>
            <a:fillRect/>
          </a:stretch>
        </p:blipFill>
        <p:spPr>
          <a:xfrm>
            <a:off x="1752600" y="5143500"/>
            <a:ext cx="971068" cy="971068"/>
          </a:xfrm>
          <a:prstGeom prst="rect">
            <a:avLst/>
          </a:prstGeom>
        </p:spPr>
      </p:pic>
      <p:sp>
        <p:nvSpPr>
          <p:cNvPr id="7" name="Rectangle 6"/>
          <p:cNvSpPr/>
          <p:nvPr/>
        </p:nvSpPr>
        <p:spPr>
          <a:xfrm>
            <a:off x="1005755" y="8020549"/>
            <a:ext cx="16275604" cy="169495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 Dựa vào tính tuần hoàn của hàm số côtang, hãy viết côgn thức nghiệm của phương trình đã cho. </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230831" y="3093900"/>
            <a:ext cx="9865582" cy="4994661"/>
          </a:xfrm>
          <a:prstGeom prst="rect">
            <a:avLst/>
          </a:prstGeom>
        </p:spPr>
      </p:pic>
      <p:pic>
        <p:nvPicPr>
          <p:cNvPr id="13" name="Picture 13">
            <a:extLst>
              <a:ext uri="{FF2B5EF4-FFF2-40B4-BE49-F238E27FC236}">
                <a16:creationId xmlns:a16="http://schemas.microsoft.com/office/drawing/2014/main" id="{26C8D2C3-54BE-421E-5E1F-0555C6AC680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1"/>
              </a:ext>
            </a:extLst>
          </a:blip>
          <a:srcRect/>
          <a:stretch>
            <a:fillRect/>
          </a:stretch>
        </p:blipFill>
        <p:spPr>
          <a:xfrm>
            <a:off x="16916400" y="419100"/>
            <a:ext cx="972389" cy="972389"/>
          </a:xfrm>
          <a:prstGeom prst="rect">
            <a:avLst/>
          </a:prstGeom>
        </p:spPr>
      </p:pic>
    </p:spTree>
    <p:extLst>
      <p:ext uri="{BB962C8B-B14F-4D97-AF65-F5344CB8AC3E}">
        <p14:creationId xmlns:p14="http://schemas.microsoft.com/office/powerpoint/2010/main" val="428823166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anim calcmode="lin" valueType="num">
                                      <p:cBhvr>
                                        <p:cTn id="30" dur="500" fill="hold"/>
                                        <p:tgtEl>
                                          <p:spTgt spid="7"/>
                                        </p:tgtEl>
                                        <p:attrNameLst>
                                          <p:attrName>ppt_x</p:attrName>
                                        </p:attrNameLst>
                                      </p:cBhvr>
                                      <p:tavLst>
                                        <p:tav tm="0">
                                          <p:val>
                                            <p:strVal val="#ppt_x"/>
                                          </p:val>
                                        </p:tav>
                                        <p:tav tm="100000">
                                          <p:val>
                                            <p:strVal val="#ppt_x"/>
                                          </p:val>
                                        </p:tav>
                                      </p:tavLst>
                                    </p:anim>
                                    <p:anim calcmode="lin" valueType="num">
                                      <p:cBhvr>
                                        <p:cTn id="3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3" name="Rectangle 2"/>
          <p:cNvSpPr/>
          <p:nvPr/>
        </p:nvSpPr>
        <p:spPr>
          <a:xfrm>
            <a:off x="662547" y="571500"/>
            <a:ext cx="16982333" cy="906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AutoShape 8"/>
          <p:cNvSpPr/>
          <p:nvPr/>
        </p:nvSpPr>
        <p:spPr>
          <a:xfrm>
            <a:off x="5917502" y="9639300"/>
            <a:ext cx="6492240" cy="0"/>
          </a:xfrm>
          <a:prstGeom prst="line">
            <a:avLst/>
          </a:prstGeom>
          <a:ln w="19050" cap="flat">
            <a:solidFill>
              <a:srgbClr val="000000"/>
            </a:solidFill>
            <a:prstDash val="solid"/>
            <a:headEnd type="none" w="sm" len="sm"/>
            <a:tailEnd type="none" w="sm" len="sm"/>
          </a:ln>
        </p:spPr>
      </p:sp>
      <p:pic>
        <p:nvPicPr>
          <p:cNvPr id="23" name="Picture 22"/>
          <p:cNvPicPr>
            <a:picLocks noChangeAspect="1"/>
          </p:cNvPicPr>
          <p:nvPr/>
        </p:nvPicPr>
        <p:blipFill>
          <a:blip r:embed="rId2"/>
          <a:stretch>
            <a:fillRect/>
          </a:stretch>
        </p:blipFill>
        <p:spPr>
          <a:xfrm>
            <a:off x="15846487" y="8658661"/>
            <a:ext cx="2010233" cy="1961278"/>
          </a:xfrm>
          <a:prstGeom prst="rect">
            <a:avLst/>
          </a:prstGeom>
        </p:spPr>
      </p:pic>
      <p:sp>
        <p:nvSpPr>
          <p:cNvPr id="12" name="Oval Callout 11"/>
          <p:cNvSpPr/>
          <p:nvPr/>
        </p:nvSpPr>
        <p:spPr>
          <a:xfrm>
            <a:off x="2209800" y="1000415"/>
            <a:ext cx="1600199" cy="1018885"/>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1066800" y="2476500"/>
                <a:ext cx="16230600" cy="6444841"/>
              </a:xfrm>
              <a:prstGeom prst="rect">
                <a:avLst/>
              </a:prstGeom>
            </p:spPr>
            <p:txBody>
              <a:bodyPr wrap="square">
                <a:spAutoFit/>
              </a:bodyPr>
              <a:lstStyle/>
              <a:p>
                <a:pPr algn="just">
                  <a:lnSpc>
                    <a:spcPct val="150000"/>
                  </a:lnSpc>
                </a:pPr>
                <a:r>
                  <a:rPr lang="nl-NL" sz="3800" smtClean="0">
                    <a:latin typeface="Arial" panose="020B0604020202020204" pitchFamily="34" charset="0"/>
                    <a:ea typeface="Dotum" panose="020B0600000101010101" pitchFamily="34" charset="-127"/>
                    <a:cs typeface="Arial" panose="020B0604020202020204" pitchFamily="34" charset="0"/>
                  </a:rPr>
                  <a:t>a) Quan </a:t>
                </a:r>
                <a:r>
                  <a:rPr lang="nl-NL" sz="3800">
                    <a:latin typeface="Arial" panose="020B0604020202020204" pitchFamily="34" charset="0"/>
                    <a:ea typeface="Dotum" panose="020B0600000101010101" pitchFamily="34" charset="-127"/>
                    <a:cs typeface="Arial" panose="020B0604020202020204" pitchFamily="34" charset="0"/>
                  </a:rPr>
                  <a:t>sát Hình 1.25, ta thấy trên khoảng (0; </a:t>
                </a:r>
                <a:r>
                  <a:rPr lang="en-US" sz="3800">
                    <a:effectLst/>
                    <a:latin typeface="Arial" panose="020B0604020202020204" pitchFamily="34" charset="0"/>
                    <a:ea typeface="Dotum" panose="020B0600000101010101" pitchFamily="34" charset="-127"/>
                    <a:cs typeface="Arial" panose="020B0604020202020204" pitchFamily="34" charset="0"/>
                  </a:rPr>
                  <a:t>π</a:t>
                </a:r>
                <a:r>
                  <a:rPr lang="nl-NL" sz="3800">
                    <a:effectLst/>
                    <a:latin typeface="Arial" panose="020B0604020202020204" pitchFamily="34" charset="0"/>
                    <a:ea typeface="Dotum" panose="020B0600000101010101" pitchFamily="34" charset="-127"/>
                    <a:cs typeface="Arial" panose="020B0604020202020204" pitchFamily="34" charset="0"/>
                  </a:rPr>
                  <a:t>), đường thẳng y = – 1 cắt đồ thị hàm số y = cot x tại 1 điểm, điểm này có hoành độ </a:t>
                </a:r>
                <a14:m>
                  <m:oMath xmlns:m="http://schemas.openxmlformats.org/officeDocument/2006/math">
                    <m:r>
                      <m:rPr>
                        <m:sty m:val="p"/>
                      </m:rPr>
                      <a:rPr lang="nl-NL" sz="3800">
                        <a:effectLst/>
                        <a:latin typeface="Cambria Math" panose="02040503050406030204" pitchFamily="18" charset="0"/>
                        <a:ea typeface="Dotum" panose="020B0600000101010101" pitchFamily="34" charset="-127"/>
                      </a:rPr>
                      <m:t>x</m:t>
                    </m:r>
                    <m:r>
                      <a:rPr lang="nl-NL" sz="3800">
                        <a:effectLst/>
                        <a:latin typeface="Cambria Math" panose="02040503050406030204" pitchFamily="18" charset="0"/>
                        <a:ea typeface="Dotum" panose="020B0600000101010101" pitchFamily="34" charset="-127"/>
                      </a:rPr>
                      <m:t>=</m:t>
                    </m:r>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m:t>
                        </m:r>
                      </m:num>
                      <m:den>
                        <m:r>
                          <a:rPr lang="nl-NL" sz="3800">
                            <a:effectLst/>
                            <a:latin typeface="Cambria Math" panose="02040503050406030204" pitchFamily="18" charset="0"/>
                            <a:ea typeface="Dotum" panose="020B0600000101010101" pitchFamily="34" charset="-127"/>
                          </a:rPr>
                          <m:t>4</m:t>
                        </m:r>
                      </m:den>
                    </m:f>
                    <m:r>
                      <a:rPr lang="nl-NL"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π</m:t>
                    </m:r>
                    <m:r>
                      <a:rPr lang="nl-NL" sz="380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rPr>
                          <m:t>3</m:t>
                        </m:r>
                        <m:r>
                          <m:rPr>
                            <m:sty m:val="p"/>
                          </m:rPr>
                          <a:rPr lang="en-US" sz="3800">
                            <a:effectLst/>
                            <a:latin typeface="Cambria Math" panose="02040503050406030204" pitchFamily="18" charset="0"/>
                            <a:ea typeface="Dotum" panose="020B0600000101010101" pitchFamily="34" charset="-127"/>
                          </a:rPr>
                          <m:t>π</m:t>
                        </m:r>
                      </m:num>
                      <m:den>
                        <m:r>
                          <a:rPr lang="nl-NL" sz="3800">
                            <a:effectLst/>
                            <a:latin typeface="Cambria Math" panose="02040503050406030204" pitchFamily="18" charset="0"/>
                            <a:ea typeface="Dotum" panose="020B0600000101010101" pitchFamily="34" charset="-127"/>
                          </a:rPr>
                          <m:t>4</m:t>
                        </m:r>
                      </m:den>
                    </m:f>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a:effectLst/>
                    <a:latin typeface="Arial" panose="020B0604020202020204" pitchFamily="34" charset="0"/>
                    <a:ea typeface="Dotum" panose="020B0600000101010101" pitchFamily="34" charset="-127"/>
                    <a:cs typeface="Arial" panose="020B0604020202020204" pitchFamily="34" charset="0"/>
                  </a:rPr>
                  <a:t>b) Từ câu a, ta suy ra phương trình cot x = – 1 có nghiệm là </a:t>
                </a:r>
                <a14:m>
                  <m:oMath xmlns:m="http://schemas.openxmlformats.org/officeDocument/2006/math">
                    <m:r>
                      <m:rPr>
                        <m:sty m:val="p"/>
                      </m:rPr>
                      <a:rPr lang="nl-NL" sz="3800">
                        <a:effectLst/>
                        <a:latin typeface="Cambria Math" panose="02040503050406030204" pitchFamily="18" charset="0"/>
                        <a:ea typeface="Dotum" panose="020B0600000101010101" pitchFamily="34" charset="-127"/>
                      </a:rPr>
                      <m:t>x</m:t>
                    </m:r>
                    <m:r>
                      <a:rPr lang="nl-NL" sz="380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rPr>
                          <m:t>3</m:t>
                        </m:r>
                        <m:r>
                          <m:rPr>
                            <m:sty m:val="p"/>
                          </m:rPr>
                          <a:rPr lang="en-US" sz="3800">
                            <a:effectLst/>
                            <a:latin typeface="Cambria Math" panose="02040503050406030204" pitchFamily="18" charset="0"/>
                            <a:ea typeface="Dotum" panose="020B0600000101010101" pitchFamily="34" charset="-127"/>
                          </a:rPr>
                          <m:t>π</m:t>
                        </m:r>
                      </m:num>
                      <m:den>
                        <m:r>
                          <a:rPr lang="nl-NL" sz="3800">
                            <a:effectLst/>
                            <a:latin typeface="Cambria Math" panose="02040503050406030204" pitchFamily="18" charset="0"/>
                            <a:ea typeface="Dotum" panose="020B0600000101010101" pitchFamily="34" charset="-127"/>
                          </a:rPr>
                          <m:t>4</m:t>
                        </m:r>
                      </m:den>
                    </m:f>
                  </m:oMath>
                </a14:m>
                <a:r>
                  <a:rPr lang="nl-NL" sz="3800">
                    <a:effectLst/>
                    <a:latin typeface="Arial" panose="020B0604020202020204" pitchFamily="34" charset="0"/>
                    <a:ea typeface="Dotum" panose="020B0600000101010101" pitchFamily="34" charset="-127"/>
                    <a:cs typeface="Arial" panose="020B0604020202020204" pitchFamily="34" charset="0"/>
                  </a:rPr>
                  <a:t> </a:t>
                </a:r>
                <a:r>
                  <a:rPr lang="nl-NL" sz="3800" smtClean="0">
                    <a:effectLst/>
                    <a:latin typeface="Arial" panose="020B0604020202020204" pitchFamily="34" charset="0"/>
                    <a:ea typeface="Dotum" panose="020B0600000101010101" pitchFamily="34" charset="-127"/>
                    <a:cs typeface="Arial" panose="020B0604020202020204" pitchFamily="34" charset="0"/>
                  </a:rPr>
                  <a:t>        trên </a:t>
                </a:r>
                <a:r>
                  <a:rPr lang="nl-NL" sz="3800">
                    <a:effectLst/>
                    <a:latin typeface="Arial" panose="020B0604020202020204" pitchFamily="34" charset="0"/>
                    <a:ea typeface="Dotum" panose="020B0600000101010101" pitchFamily="34" charset="-127"/>
                    <a:cs typeface="Arial" panose="020B0604020202020204" pitchFamily="34" charset="0"/>
                  </a:rPr>
                  <a:t>khoảng (0; </a:t>
                </a:r>
                <a:r>
                  <a:rPr lang="en-US" sz="3800">
                    <a:effectLst/>
                    <a:latin typeface="Arial" panose="020B0604020202020204" pitchFamily="34" charset="0"/>
                    <a:ea typeface="Dotum" panose="020B0600000101010101" pitchFamily="34" charset="-127"/>
                    <a:cs typeface="Arial" panose="020B0604020202020204" pitchFamily="34" charset="0"/>
                  </a:rPr>
                  <a:t>π</a:t>
                </a:r>
                <a:r>
                  <a:rPr lang="nl-NL"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a:effectLst/>
                    <a:latin typeface="Arial" panose="020B0604020202020204" pitchFamily="34" charset="0"/>
                    <a:ea typeface="Dotum" panose="020B0600000101010101" pitchFamily="34" charset="-127"/>
                    <a:cs typeface="Arial" panose="020B0604020202020204" pitchFamily="34" charset="0"/>
                  </a:rPr>
                  <a:t>Do hàm số côtang có chu kì là </a:t>
                </a:r>
                <a:r>
                  <a:rPr lang="en-US" sz="3800">
                    <a:effectLst/>
                    <a:latin typeface="Arial" panose="020B0604020202020204" pitchFamily="34" charset="0"/>
                    <a:ea typeface="Dotum" panose="020B0600000101010101" pitchFamily="34" charset="-127"/>
                    <a:cs typeface="Arial" panose="020B0604020202020204" pitchFamily="34" charset="0"/>
                  </a:rPr>
                  <a:t>π</a:t>
                </a:r>
                <a:r>
                  <a:rPr lang="nl-NL" sz="3800">
                    <a:effectLst/>
                    <a:latin typeface="Arial" panose="020B0604020202020204" pitchFamily="34" charset="0"/>
                    <a:ea typeface="Dotum" panose="020B0600000101010101" pitchFamily="34" charset="-127"/>
                    <a:cs typeface="Arial" panose="020B0604020202020204" pitchFamily="34" charset="0"/>
                  </a:rPr>
                  <a:t>, nên công thức nghiệm của phương trình cot x = – 1 là </a:t>
                </a:r>
                <a14:m>
                  <m:oMath xmlns:m="http://schemas.openxmlformats.org/officeDocument/2006/math">
                    <m:r>
                      <m:rPr>
                        <m:sty m:val="p"/>
                      </m:rPr>
                      <a:rPr lang="nl-NL" sz="3800">
                        <a:effectLst/>
                        <a:latin typeface="Cambria Math" panose="02040503050406030204" pitchFamily="18" charset="0"/>
                        <a:ea typeface="Dotum" panose="020B0600000101010101" pitchFamily="34" charset="-127"/>
                        <a:cs typeface="Times New Roman" panose="02020603050405020304" pitchFamily="18" charset="0"/>
                      </a:rPr>
                      <m:t>x</m:t>
                    </m:r>
                    <m:r>
                      <a:rPr lang="nl-NL" sz="380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π</m:t>
                        </m:r>
                      </m:num>
                      <m:den>
                        <m:r>
                          <a:rPr lang="nl-NL" sz="3800">
                            <a:effectLst/>
                            <a:latin typeface="Cambria Math" panose="02040503050406030204" pitchFamily="18" charset="0"/>
                            <a:ea typeface="Dotum" panose="020B0600000101010101" pitchFamily="34" charset="-127"/>
                            <a:cs typeface="Times New Roman" panose="02020603050405020304" pitchFamily="18" charset="0"/>
                          </a:rPr>
                          <m:t>4</m:t>
                        </m:r>
                      </m:den>
                    </m:f>
                    <m:r>
                      <a:rPr lang="nl-NL"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3800">
                        <a:effectLst/>
                        <a:latin typeface="Cambria Math" panose="02040503050406030204" pitchFamily="18" charset="0"/>
                        <a:ea typeface="Dotum" panose="020B0600000101010101" pitchFamily="34" charset="-127"/>
                        <a:cs typeface="Times New Roman" panose="02020603050405020304" pitchFamily="18" charset="0"/>
                      </a:rPr>
                      <m:t>kπ</m:t>
                    </m:r>
                    <m:r>
                      <a:rPr lang="nl-NL" sz="380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nl-NL" sz="3800">
                        <a:effectLst/>
                        <a:latin typeface="Cambria Math" panose="02040503050406030204" pitchFamily="18" charset="0"/>
                        <a:ea typeface="Dotum" panose="020B0600000101010101" pitchFamily="34" charset="-127"/>
                        <a:cs typeface="Times New Roman" panose="02020603050405020304" pitchFamily="18" charset="0"/>
                      </a:rPr>
                      <m:t>k</m:t>
                    </m:r>
                    <m:r>
                      <a:rPr lang="nl-NL" sz="3800">
                        <a:effectLst/>
                        <a:latin typeface="Cambria Math" panose="02040503050406030204" pitchFamily="18" charset="0"/>
                        <a:ea typeface="Dotum" panose="020B0600000101010101" pitchFamily="34" charset="-127"/>
                        <a:cs typeface="Times New Roman" panose="02020603050405020304" pitchFamily="18" charset="0"/>
                      </a:rPr>
                      <m:t>∈</m:t>
                    </m:r>
                    <m:r>
                      <a:rPr lang="nl-NL" sz="3800" i="1">
                        <a:effectLst/>
                        <a:latin typeface="Cambria Math" panose="02040503050406030204" pitchFamily="18" charset="0"/>
                        <a:ea typeface="Dotum" panose="020B0600000101010101" pitchFamily="34" charset="-127"/>
                        <a:cs typeface="Times New Roman" panose="02020603050405020304" pitchFamily="18" charset="0"/>
                      </a:rPr>
                      <m:t>ℤ</m:t>
                    </m:r>
                  </m:oMath>
                </a14:m>
                <a:r>
                  <a:rPr lang="nl-NL" sz="3800" smtClean="0">
                    <a:effectLst/>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66800" y="2476500"/>
                <a:ext cx="16230600" cy="6444841"/>
              </a:xfrm>
              <a:prstGeom prst="rect">
                <a:avLst/>
              </a:prstGeom>
              <a:blipFill>
                <a:blip r:embed="rId3"/>
                <a:stretch>
                  <a:fillRect l="-1239" r="-1202"/>
                </a:stretch>
              </a:blipFill>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a:off x="16358513" y="406441"/>
            <a:ext cx="1286367" cy="1286367"/>
          </a:xfrm>
          <a:prstGeom prst="rect">
            <a:avLst/>
          </a:prstGeom>
        </p:spPr>
      </p:pic>
    </p:spTree>
    <p:extLst>
      <p:ext uri="{BB962C8B-B14F-4D97-AF65-F5344CB8AC3E}">
        <p14:creationId xmlns:p14="http://schemas.microsoft.com/office/powerpoint/2010/main" val="323222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800100" y="1714500"/>
            <a:ext cx="16649700" cy="5257800"/>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5013372" y="893847"/>
            <a:ext cx="8261255" cy="1430253"/>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AutoShape 8"/>
          <p:cNvSpPr/>
          <p:nvPr/>
        </p:nvSpPr>
        <p:spPr>
          <a:xfrm rot="-5400000">
            <a:off x="-1148899" y="4423895"/>
            <a:ext cx="4287052" cy="8054"/>
          </a:xfrm>
          <a:prstGeom prst="line">
            <a:avLst/>
          </a:prstGeom>
          <a:ln w="19050" cap="flat">
            <a:solidFill>
              <a:srgbClr val="000000"/>
            </a:solidFill>
            <a:prstDash val="lgDash"/>
            <a:headEnd type="none" w="sm" len="sm"/>
            <a:tailEnd type="none" w="sm" len="sm"/>
          </a:ln>
        </p:spPr>
      </p:sp>
      <p:sp>
        <p:nvSpPr>
          <p:cNvPr id="12" name="TextBox 12"/>
          <p:cNvSpPr txBox="1"/>
          <p:nvPr/>
        </p:nvSpPr>
        <p:spPr>
          <a:xfrm>
            <a:off x="5638800" y="665247"/>
            <a:ext cx="6850802" cy="1415900"/>
          </a:xfrm>
          <a:prstGeom prst="rect">
            <a:avLst/>
          </a:prstGeom>
        </p:spPr>
        <p:txBody>
          <a:bodyPr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KẾT LUẬN</a:t>
            </a:r>
          </a:p>
        </p:txBody>
      </p:sp>
      <mc:AlternateContent xmlns:mc="http://schemas.openxmlformats.org/markup-compatibility/2006" xmlns:a14="http://schemas.microsoft.com/office/drawing/2010/main">
        <mc:Choice Requires="a14">
          <p:sp>
            <p:nvSpPr>
              <p:cNvPr id="15" name="Rectangle 14"/>
              <p:cNvSpPr/>
              <p:nvPr/>
            </p:nvSpPr>
            <p:spPr>
              <a:xfrm>
                <a:off x="1493955" y="2705100"/>
                <a:ext cx="15422445" cy="3990836"/>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nl-NL" sz="4000" smtClean="0">
                    <a:latin typeface="Arial" panose="020B0604020202020204" pitchFamily="34" charset="0"/>
                    <a:ea typeface="Dotum" panose="020B0600000101010101" pitchFamily="34" charset="-127"/>
                    <a:cs typeface="Arial" panose="020B0604020202020204" pitchFamily="34" charset="0"/>
                  </a:rPr>
                  <a:t>Phương </a:t>
                </a:r>
                <a:r>
                  <a:rPr lang="nl-NL" sz="4000">
                    <a:latin typeface="Arial" panose="020B0604020202020204" pitchFamily="34" charset="0"/>
                    <a:ea typeface="Dotum" panose="020B0600000101010101" pitchFamily="34" charset="-127"/>
                    <a:cs typeface="Arial" panose="020B0604020202020204" pitchFamily="34" charset="0"/>
                  </a:rPr>
                  <a:t>trình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cot</m:t>
                        </m:r>
                      </m:fName>
                      <m:e>
                        <m:r>
                          <m:rPr>
                            <m:sty m:val="p"/>
                          </m:rPr>
                          <a:rPr lang="nl-NL" sz="4000" i="0">
                            <a:effectLst/>
                            <a:latin typeface="Cambria Math" panose="02040503050406030204" pitchFamily="18" charset="0"/>
                            <a:ea typeface="Dotum" panose="020B0600000101010101" pitchFamily="34" charset="-127"/>
                          </a:rPr>
                          <m:t>x</m:t>
                        </m:r>
                        <m:r>
                          <a:rPr lang="nl-NL"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m</m:t>
                        </m:r>
                      </m:e>
                    </m:func>
                  </m:oMath>
                </a14:m>
                <a:r>
                  <a:rPr lang="nl-NL" sz="4000">
                    <a:effectLst/>
                    <a:latin typeface="Arial" panose="020B0604020202020204" pitchFamily="34" charset="0"/>
                    <a:ea typeface="Dotum" panose="020B0600000101010101" pitchFamily="34" charset="-127"/>
                    <a:cs typeface="Arial" panose="020B0604020202020204" pitchFamily="34" charset="0"/>
                  </a:rPr>
                  <a:t> có nghiệm với mọi m.</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smtClean="0">
                    <a:effectLst/>
                    <a:latin typeface="Arial" panose="020B0604020202020204" pitchFamily="34" charset="0"/>
                    <a:ea typeface="Dotum" panose="020B0600000101010101" pitchFamily="34" charset="-127"/>
                    <a:cs typeface="Arial" panose="020B0604020202020204" pitchFamily="34" charset="0"/>
                  </a:rPr>
                  <a:t>Với </a:t>
                </a:r>
                <a:r>
                  <a:rPr lang="nl-NL" sz="4000">
                    <a:effectLst/>
                    <a:latin typeface="Arial" panose="020B0604020202020204" pitchFamily="34" charset="0"/>
                    <a:ea typeface="Dotum" panose="020B0600000101010101" pitchFamily="34" charset="-127"/>
                    <a:cs typeface="Arial" panose="020B0604020202020204" pitchFamily="34" charset="0"/>
                  </a:rPr>
                  <a:t>mọi </a:t>
                </a:r>
                <a14:m>
                  <m:oMath xmlns:m="http://schemas.openxmlformats.org/officeDocument/2006/math">
                    <m:r>
                      <m:rPr>
                        <m:sty m:val="p"/>
                      </m:rPr>
                      <a:rPr lang="nl-NL" sz="4000" i="0">
                        <a:effectLst/>
                        <a:latin typeface="Cambria Math" panose="02040503050406030204" pitchFamily="18" charset="0"/>
                        <a:ea typeface="Dotum" panose="020B0600000101010101" pitchFamily="34" charset="-127"/>
                      </a:rPr>
                      <m:t>m</m:t>
                    </m:r>
                    <m:r>
                      <a:rPr lang="nl-NL" sz="4000" i="0">
                        <a:effectLst/>
                        <a:latin typeface="Cambria Math" panose="02040503050406030204" pitchFamily="18" charset="0"/>
                        <a:ea typeface="Dotum" panose="020B0600000101010101" pitchFamily="34" charset="-127"/>
                      </a:rPr>
                      <m:t>∈</m:t>
                    </m:r>
                    <m:r>
                      <a:rPr lang="nl-NL" sz="4000" i="0">
                        <a:effectLst/>
                        <a:latin typeface="Cambria Math" panose="02040503050406030204" pitchFamily="18" charset="0"/>
                        <a:ea typeface="Dotum" panose="020B0600000101010101" pitchFamily="34" charset="-127"/>
                      </a:rPr>
                      <m:t>ℝ</m:t>
                    </m:r>
                  </m:oMath>
                </a14:m>
                <a:r>
                  <a:rPr lang="nl-NL" sz="4000">
                    <a:effectLst/>
                    <a:latin typeface="Arial" panose="020B0604020202020204" pitchFamily="34" charset="0"/>
                    <a:ea typeface="Dotum" panose="020B0600000101010101" pitchFamily="34" charset="-127"/>
                    <a:cs typeface="Arial" panose="020B0604020202020204" pitchFamily="34" charset="0"/>
                  </a:rPr>
                  <a:t>, tồn tại duy nhất </a:t>
                </a:r>
                <a14:m>
                  <m:oMath xmlns:m="http://schemas.openxmlformats.org/officeDocument/2006/math">
                    <m:r>
                      <m:rPr>
                        <m:sty m:val="p"/>
                      </m:rPr>
                      <a:rPr lang="nl-NL" sz="4000" i="0">
                        <a:effectLst/>
                        <a:latin typeface="Cambria Math" panose="02040503050406030204" pitchFamily="18" charset="0"/>
                        <a:ea typeface="Dotum" panose="020B0600000101010101" pitchFamily="34" charset="-127"/>
                      </a:rPr>
                      <m:t>α</m:t>
                    </m:r>
                    <m:r>
                      <a:rPr lang="nl-NL" sz="4000" i="0">
                        <a:effectLst/>
                        <a:latin typeface="Cambria Math" panose="02040503050406030204" pitchFamily="18" charset="0"/>
                        <a:ea typeface="Dotum" panose="020B0600000101010101" pitchFamily="34" charset="-127"/>
                      </a:rPr>
                      <m:t>∈(0;</m:t>
                    </m:r>
                    <m:r>
                      <m:rPr>
                        <m:sty m:val="p"/>
                      </m:rPr>
                      <a:rPr lang="nl-NL" sz="4000" i="0">
                        <a:effectLst/>
                        <a:latin typeface="Cambria Math" panose="02040503050406030204" pitchFamily="18" charset="0"/>
                        <a:ea typeface="Dotum" panose="020B0600000101010101" pitchFamily="34" charset="-127"/>
                      </a:rPr>
                      <m:t>π</m:t>
                    </m:r>
                    <m:r>
                      <a:rPr lang="nl-NL" sz="4000" i="0">
                        <a:effectLst/>
                        <a:latin typeface="Cambria Math" panose="02040503050406030204" pitchFamily="18" charset="0"/>
                        <a:ea typeface="Dotum" panose="020B0600000101010101" pitchFamily="34" charset="-127"/>
                      </a:rPr>
                      <m:t>)</m:t>
                    </m:r>
                  </m:oMath>
                </a14:m>
                <a:r>
                  <a:rPr lang="nl-NL" sz="4000">
                    <a:effectLst/>
                    <a:latin typeface="Arial" panose="020B0604020202020204" pitchFamily="34" charset="0"/>
                    <a:ea typeface="Dotum" panose="020B0600000101010101" pitchFamily="34" charset="-127"/>
                    <a:cs typeface="Arial" panose="020B0604020202020204" pitchFamily="34" charset="0"/>
                  </a:rPr>
                  <a:t> thỏa mãn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cot</m:t>
                        </m:r>
                      </m:fName>
                      <m:e>
                        <m:r>
                          <m:rPr>
                            <m:sty m:val="p"/>
                          </m:rPr>
                          <a:rPr lang="nl-NL" sz="4000" i="0">
                            <a:effectLst/>
                            <a:latin typeface="Cambria Math" panose="02040503050406030204" pitchFamily="18" charset="0"/>
                            <a:ea typeface="Dotum" panose="020B0600000101010101" pitchFamily="34" charset="-127"/>
                          </a:rPr>
                          <m:t>α</m:t>
                        </m:r>
                      </m:e>
                    </m:func>
                    <m:r>
                      <a:rPr lang="nl-NL"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m</m:t>
                    </m:r>
                  </m:oMath>
                </a14:m>
                <a:r>
                  <a:rPr lang="nl-NL" sz="4000">
                    <a:effectLst/>
                    <a:latin typeface="Arial" panose="020B0604020202020204" pitchFamily="34" charset="0"/>
                    <a:ea typeface="Dotum" panose="020B0600000101010101" pitchFamily="34" charset="-127"/>
                    <a:cs typeface="Arial" panose="020B0604020202020204" pitchFamily="34" charset="0"/>
                  </a:rPr>
                  <a:t>. Khi đó:</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cot</m:t>
                        </m:r>
                      </m:fName>
                      <m:e>
                        <m:r>
                          <m:rPr>
                            <m:sty m:val="p"/>
                          </m:rPr>
                          <a:rPr lang="nl-NL" sz="4000" i="0">
                            <a:effectLst/>
                            <a:latin typeface="Cambria Math" panose="02040503050406030204" pitchFamily="18" charset="0"/>
                            <a:ea typeface="Dotum" panose="020B0600000101010101" pitchFamily="34" charset="-127"/>
                          </a:rPr>
                          <m:t>x</m:t>
                        </m:r>
                      </m:e>
                    </m:func>
                    <m:r>
                      <a:rPr lang="nl-NL"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m</m:t>
                    </m:r>
                    <m:r>
                      <a:rPr lang="nl-NL" sz="4000" i="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cot</m:t>
                        </m:r>
                      </m:fName>
                      <m:e>
                        <m:r>
                          <m:rPr>
                            <m:sty m:val="p"/>
                          </m:rPr>
                          <a:rPr lang="nl-NL" sz="4000" i="0">
                            <a:effectLst/>
                            <a:latin typeface="Cambria Math" panose="02040503050406030204" pitchFamily="18" charset="0"/>
                            <a:ea typeface="Dotum" panose="020B0600000101010101" pitchFamily="34" charset="-127"/>
                          </a:rPr>
                          <m:t>x</m:t>
                        </m:r>
                      </m:e>
                    </m:func>
                    <m:r>
                      <a:rPr lang="nl-NL" sz="4000" i="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cot</m:t>
                        </m:r>
                      </m:fName>
                      <m:e>
                        <m:r>
                          <m:rPr>
                            <m:sty m:val="p"/>
                          </m:rPr>
                          <a:rPr lang="nl-NL" sz="4000" i="0">
                            <a:effectLst/>
                            <a:latin typeface="Cambria Math" panose="02040503050406030204" pitchFamily="18" charset="0"/>
                            <a:ea typeface="Dotum" panose="020B0600000101010101" pitchFamily="34" charset="-127"/>
                          </a:rPr>
                          <m:t>α</m:t>
                        </m:r>
                      </m:e>
                    </m:func>
                  </m:oMath>
                </a14:m>
                <a:r>
                  <a:rPr lang="nl-NL"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nl-NL"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x</m:t>
                    </m:r>
                    <m:r>
                      <a:rPr lang="nl-NL"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α</m:t>
                    </m:r>
                    <m:r>
                      <a:rPr lang="nl-NL"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kπ</m:t>
                    </m:r>
                    <m:r>
                      <a:rPr lang="nl-NL" sz="4000" i="0">
                        <a:effectLst/>
                        <a:latin typeface="Cambria Math" panose="02040503050406030204" pitchFamily="18" charset="0"/>
                        <a:ea typeface="Dotum" panose="020B0600000101010101" pitchFamily="34" charset="-127"/>
                      </a:rPr>
                      <m:t> </m:t>
                    </m:r>
                    <m:d>
                      <m:dPr>
                        <m:ctrlPr>
                          <a:rPr lang="en-US" sz="4000" i="1">
                            <a:effectLst/>
                            <a:latin typeface="Cambria Math" panose="02040503050406030204" pitchFamily="18" charset="0"/>
                            <a:ea typeface="Dotum" panose="020B0600000101010101" pitchFamily="34" charset="-127"/>
                          </a:rPr>
                        </m:ctrlPr>
                      </m:dPr>
                      <m:e>
                        <m:r>
                          <m:rPr>
                            <m:sty m:val="p"/>
                          </m:rPr>
                          <a:rPr lang="nl-NL" sz="4000" i="0">
                            <a:effectLst/>
                            <a:latin typeface="Cambria Math" panose="02040503050406030204" pitchFamily="18" charset="0"/>
                            <a:ea typeface="Dotum" panose="020B0600000101010101" pitchFamily="34" charset="-127"/>
                          </a:rPr>
                          <m:t>k</m:t>
                        </m:r>
                        <m:r>
                          <a:rPr lang="nl-NL" sz="4000" i="0">
                            <a:effectLst/>
                            <a:latin typeface="Cambria Math" panose="02040503050406030204" pitchFamily="18" charset="0"/>
                            <a:ea typeface="Dotum" panose="020B0600000101010101" pitchFamily="34" charset="-127"/>
                          </a:rPr>
                          <m:t>∈</m:t>
                        </m:r>
                        <m:r>
                          <a:rPr lang="nl-NL" sz="4000" i="0">
                            <a:effectLst/>
                            <a:latin typeface="Cambria Math" panose="02040503050406030204" pitchFamily="18" charset="0"/>
                            <a:ea typeface="Dotum" panose="020B0600000101010101" pitchFamily="34" charset="-127"/>
                          </a:rPr>
                          <m:t>ℤ</m:t>
                        </m:r>
                      </m:e>
                    </m:d>
                    <m:r>
                      <a:rPr lang="nl-NL" sz="4000" i="0">
                        <a:effectLst/>
                        <a:latin typeface="Cambria Math" panose="02040503050406030204" pitchFamily="18" charset="0"/>
                        <a:ea typeface="Dotum" panose="020B0600000101010101" pitchFamily="34" charset="-127"/>
                      </a:rPr>
                      <m:t>.</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493955" y="2705100"/>
                <a:ext cx="15422445" cy="3990836"/>
              </a:xfrm>
              <a:prstGeom prst="rect">
                <a:avLst/>
              </a:prstGeom>
              <a:blipFill>
                <a:blip r:embed="rId2"/>
                <a:stretch>
                  <a:fillRect l="-1265" r="-1423"/>
                </a:stretch>
              </a:blipFill>
            </p:spPr>
            <p:txBody>
              <a:bodyPr/>
              <a:lstStyle/>
              <a:p>
                <a:r>
                  <a:rPr lang="en-US">
                    <a:noFill/>
                  </a:rPr>
                  <a:t> </a:t>
                </a:r>
              </a:p>
            </p:txBody>
          </p:sp>
        </mc:Fallback>
      </mc:AlternateContent>
      <p:sp>
        <p:nvSpPr>
          <p:cNvPr id="16" name="AutoShape 8"/>
          <p:cNvSpPr/>
          <p:nvPr/>
        </p:nvSpPr>
        <p:spPr>
          <a:xfrm rot="-5400000">
            <a:off x="15073647" y="4519947"/>
            <a:ext cx="4287052" cy="8054"/>
          </a:xfrm>
          <a:prstGeom prst="line">
            <a:avLst/>
          </a:prstGeom>
          <a:ln w="19050" cap="flat">
            <a:solidFill>
              <a:srgbClr val="000000"/>
            </a:solidFill>
            <a:prstDash val="lgDash"/>
            <a:headEnd type="none" w="sm" len="sm"/>
            <a:tailEnd type="none" w="sm" len="sm"/>
          </a:ln>
        </p:spPr>
      </p:sp>
      <p:pic>
        <p:nvPicPr>
          <p:cNvPr id="17" name="Picture 16"/>
          <p:cNvPicPr>
            <a:picLocks noChangeAspect="1"/>
          </p:cNvPicPr>
          <p:nvPr/>
        </p:nvPicPr>
        <p:blipFill>
          <a:blip r:embed="rId3"/>
          <a:stretch>
            <a:fillRect/>
          </a:stretch>
        </p:blipFill>
        <p:spPr>
          <a:xfrm>
            <a:off x="15584861" y="867497"/>
            <a:ext cx="1884992" cy="1478253"/>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3356791" y="7680866"/>
                <a:ext cx="13712009" cy="2110834"/>
              </a:xfrm>
              <a:prstGeom prst="rect">
                <a:avLst/>
              </a:prstGeom>
            </p:spPr>
            <p:txBody>
              <a:bodyPr wrap="square">
                <a:spAutoFit/>
              </a:bodyPr>
              <a:lstStyle/>
              <a:p>
                <a:pPr algn="just">
                  <a:lnSpc>
                    <a:spcPct val="150000"/>
                  </a:lnSpc>
                  <a:spcAft>
                    <a:spcPts val="800"/>
                  </a:spcAft>
                </a:pPr>
                <a:r>
                  <a:rPr kumimoji="0" lang="nl-NL" sz="4300" b="1" i="0" u="none" strike="noStrike" kern="1200" cap="none" spc="0" normalizeH="0" baseline="0" noProof="0" smtClean="0">
                    <a:ln>
                      <a:noFill/>
                    </a:ln>
                    <a:solidFill>
                      <a:srgbClr val="1F497D"/>
                    </a:solidFill>
                    <a:effectLst/>
                    <a:uLnTx/>
                    <a:uFillTx/>
                    <a:latin typeface="Arial" panose="020B0604020202020204" pitchFamily="34" charset="0"/>
                    <a:ea typeface="Dotum" panose="020B0600000101010101" pitchFamily="34" charset="-127"/>
                    <a:cs typeface="Arial" panose="020B0604020202020204" pitchFamily="34" charset="0"/>
                  </a:rPr>
                  <a:t>Chú ý: </a:t>
                </a:r>
                <a:r>
                  <a:rPr lang="nl-NL" sz="4000">
                    <a:latin typeface="Arial" panose="020B0604020202020204" pitchFamily="34" charset="0"/>
                    <a:ea typeface="Dotum" panose="020B0600000101010101" pitchFamily="34" charset="-127"/>
                    <a:cs typeface="Arial" panose="020B0604020202020204" pitchFamily="34" charset="0"/>
                  </a:rPr>
                  <a:t>Nếu số đo của góc </a:t>
                </a:r>
                <a14:m>
                  <m:oMath xmlns:m="http://schemas.openxmlformats.org/officeDocument/2006/math">
                    <m:r>
                      <a:rPr lang="nl-NL" sz="4000" i="1">
                        <a:effectLst/>
                        <a:latin typeface="Cambria Math" panose="02040503050406030204" pitchFamily="18" charset="0"/>
                        <a:ea typeface="Dotum" panose="020B0600000101010101" pitchFamily="34" charset="-127"/>
                      </a:rPr>
                      <m:t>𝛼</m:t>
                    </m:r>
                  </m:oMath>
                </a14:m>
                <a:r>
                  <a:rPr lang="nl-NL" sz="4000">
                    <a:effectLst/>
                    <a:latin typeface="Arial" panose="020B0604020202020204" pitchFamily="34" charset="0"/>
                    <a:ea typeface="Dotum" panose="020B0600000101010101" pitchFamily="34" charset="-127"/>
                    <a:cs typeface="Arial" panose="020B0604020202020204" pitchFamily="34" charset="0"/>
                  </a:rPr>
                  <a:t> được cho bằng độ thì:</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cot</m:t>
                        </m:r>
                      </m:fName>
                      <m:e>
                        <m:r>
                          <a:rPr lang="nl-NL" sz="4000" i="1">
                            <a:effectLst/>
                            <a:latin typeface="Cambria Math" panose="02040503050406030204" pitchFamily="18" charset="0"/>
                            <a:ea typeface="Dotum" panose="020B0600000101010101" pitchFamily="34" charset="-127"/>
                          </a:rPr>
                          <m:t>𝑥</m:t>
                        </m:r>
                        <m:r>
                          <a:rPr lang="nl-NL" sz="4000" i="1">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cot</m:t>
                            </m:r>
                          </m:fName>
                          <m:e>
                            <m:sSup>
                              <m:sSupPr>
                                <m:ctrlPr>
                                  <a:rPr lang="en-US" sz="4000" i="1">
                                    <a:effectLst/>
                                    <a:latin typeface="Cambria Math" panose="02040503050406030204" pitchFamily="18" charset="0"/>
                                    <a:ea typeface="Dotum" panose="020B0600000101010101" pitchFamily="34" charset="-127"/>
                                  </a:rPr>
                                </m:ctrlPr>
                              </m:sSupPr>
                              <m:e>
                                <m:r>
                                  <a:rPr lang="nl-NL" sz="4000" i="1">
                                    <a:effectLst/>
                                    <a:latin typeface="Cambria Math" panose="02040503050406030204" pitchFamily="18" charset="0"/>
                                    <a:ea typeface="Dotum" panose="020B0600000101010101" pitchFamily="34" charset="-127"/>
                                  </a:rPr>
                                  <m:t>𝛼</m:t>
                                </m:r>
                              </m:e>
                              <m:sup>
                                <m:r>
                                  <a:rPr lang="nl-NL" sz="4000" i="1">
                                    <a:effectLst/>
                                    <a:latin typeface="Cambria Math" panose="02040503050406030204" pitchFamily="18" charset="0"/>
                                    <a:ea typeface="Dotum" panose="020B0600000101010101" pitchFamily="34" charset="-127"/>
                                  </a:rPr>
                                  <m:t>𝑜</m:t>
                                </m:r>
                              </m:sup>
                            </m:sSup>
                          </m:e>
                        </m:func>
                      </m:e>
                    </m:func>
                    <m:r>
                      <a:rPr lang="nl-NL" sz="4000" i="1">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𝑥</m:t>
                    </m:r>
                    <m:r>
                      <a:rPr lang="nl-NL" sz="4000" i="1">
                        <a:effectLst/>
                        <a:latin typeface="Cambria Math" panose="02040503050406030204" pitchFamily="18" charset="0"/>
                        <a:ea typeface="Dotum" panose="020B0600000101010101" pitchFamily="34" charset="-127"/>
                      </a:rPr>
                      <m:t>=</m:t>
                    </m:r>
                    <m:sSup>
                      <m:sSupPr>
                        <m:ctrlPr>
                          <a:rPr lang="en-US" sz="4000" i="1">
                            <a:effectLst/>
                            <a:latin typeface="Cambria Math" panose="02040503050406030204" pitchFamily="18" charset="0"/>
                            <a:ea typeface="Dotum" panose="020B0600000101010101" pitchFamily="34" charset="-127"/>
                          </a:rPr>
                        </m:ctrlPr>
                      </m:sSupPr>
                      <m:e>
                        <m:r>
                          <a:rPr lang="nl-NL" sz="4000" i="1">
                            <a:effectLst/>
                            <a:latin typeface="Cambria Math" panose="02040503050406030204" pitchFamily="18" charset="0"/>
                            <a:ea typeface="Dotum" panose="020B0600000101010101" pitchFamily="34" charset="-127"/>
                          </a:rPr>
                          <m:t>𝛼</m:t>
                        </m:r>
                      </m:e>
                      <m:sup>
                        <m:r>
                          <a:rPr lang="nl-NL" sz="4000" i="1">
                            <a:effectLst/>
                            <a:latin typeface="Cambria Math" panose="02040503050406030204" pitchFamily="18" charset="0"/>
                            <a:ea typeface="Dotum" panose="020B0600000101010101" pitchFamily="34" charset="-127"/>
                          </a:rPr>
                          <m:t>𝑜</m:t>
                        </m:r>
                      </m:sup>
                    </m:sSup>
                    <m:r>
                      <a:rPr lang="nl-NL" sz="4000" i="1">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𝑘</m:t>
                    </m:r>
                    <m:sSup>
                      <m:sSupPr>
                        <m:ctrlPr>
                          <a:rPr lang="en-US" sz="4000" i="1">
                            <a:effectLst/>
                            <a:latin typeface="Cambria Math" panose="02040503050406030204" pitchFamily="18" charset="0"/>
                            <a:ea typeface="Dotum" panose="020B0600000101010101" pitchFamily="34" charset="-127"/>
                          </a:rPr>
                        </m:ctrlPr>
                      </m:sSupPr>
                      <m:e>
                        <m:r>
                          <a:rPr lang="nl-NL" sz="4000" i="1">
                            <a:effectLst/>
                            <a:latin typeface="Cambria Math" panose="02040503050406030204" pitchFamily="18" charset="0"/>
                            <a:ea typeface="Dotum" panose="020B0600000101010101" pitchFamily="34" charset="-127"/>
                          </a:rPr>
                          <m:t>180</m:t>
                        </m:r>
                      </m:e>
                      <m:sup>
                        <m:r>
                          <a:rPr lang="nl-NL" sz="4000" i="1">
                            <a:effectLst/>
                            <a:latin typeface="Cambria Math" panose="02040503050406030204" pitchFamily="18" charset="0"/>
                            <a:ea typeface="Dotum" panose="020B0600000101010101" pitchFamily="34" charset="-127"/>
                          </a:rPr>
                          <m:t>𝑜</m:t>
                        </m:r>
                      </m:sup>
                    </m:sSup>
                    <m:r>
                      <a:rPr lang="nl-NL" sz="4000" i="1">
                        <a:effectLst/>
                        <a:latin typeface="Cambria Math" panose="02040503050406030204" pitchFamily="18" charset="0"/>
                        <a:ea typeface="Dotum" panose="020B0600000101010101" pitchFamily="34" charset="-127"/>
                      </a:rPr>
                      <m:t>, (</m:t>
                    </m:r>
                    <m:r>
                      <a:rPr lang="nl-NL" sz="4000" i="1">
                        <a:effectLst/>
                        <a:latin typeface="Cambria Math" panose="02040503050406030204" pitchFamily="18" charset="0"/>
                        <a:ea typeface="Dotum" panose="020B0600000101010101" pitchFamily="34" charset="-127"/>
                      </a:rPr>
                      <m:t>𝑘</m:t>
                    </m:r>
                    <m:r>
                      <a:rPr lang="nl-NL" sz="4000" i="1">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ℤ</m:t>
                    </m:r>
                    <m:r>
                      <a:rPr lang="nl-NL" sz="4000" i="1">
                        <a:effectLst/>
                        <a:latin typeface="Cambria Math" panose="02040503050406030204" pitchFamily="18" charset="0"/>
                        <a:ea typeface="Dotum" panose="020B0600000101010101" pitchFamily="34" charset="-127"/>
                      </a:rPr>
                      <m:t>)</m:t>
                    </m:r>
                  </m:oMath>
                </a14:m>
                <a:r>
                  <a:rPr lang="nl-NL"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3356791" y="7680866"/>
                <a:ext cx="13712009" cy="2110834"/>
              </a:xfrm>
              <a:prstGeom prst="rect">
                <a:avLst/>
              </a:prstGeom>
              <a:blipFill>
                <a:blip r:embed="rId4"/>
                <a:stretch>
                  <a:fillRect l="-1779"/>
                </a:stretch>
              </a:blipFill>
            </p:spPr>
            <p:txBody>
              <a:bodyPr/>
              <a:lstStyle/>
              <a:p>
                <a:r>
                  <a:rPr lang="en-US">
                    <a:noFill/>
                  </a:rPr>
                  <a:t> </a:t>
                </a:r>
              </a:p>
            </p:txBody>
          </p:sp>
        </mc:Fallback>
      </mc:AlternateContent>
      <p:pic>
        <p:nvPicPr>
          <p:cNvPr id="19" name="Picture 18"/>
          <p:cNvPicPr>
            <a:picLocks noChangeAspect="1"/>
          </p:cNvPicPr>
          <p:nvPr/>
        </p:nvPicPr>
        <p:blipFill>
          <a:blip r:embed="rId5"/>
          <a:stretch>
            <a:fillRect/>
          </a:stretch>
        </p:blipFill>
        <p:spPr>
          <a:xfrm>
            <a:off x="1776130" y="7793282"/>
            <a:ext cx="1271870" cy="1886001"/>
          </a:xfrm>
          <a:prstGeom prst="rect">
            <a:avLst/>
          </a:prstGeom>
        </p:spPr>
      </p:pic>
    </p:spTree>
    <p:extLst>
      <p:ext uri="{BB962C8B-B14F-4D97-AF65-F5344CB8AC3E}">
        <p14:creationId xmlns:p14="http://schemas.microsoft.com/office/powerpoint/2010/main" val="102858009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2536609">
            <a:off x="-475910" y="9114399"/>
            <a:ext cx="2154159" cy="996762"/>
          </a:xfrm>
          <a:prstGeom prst="rect">
            <a:avLst/>
          </a:prstGeom>
        </p:spPr>
      </p:pic>
      <p:grpSp>
        <p:nvGrpSpPr>
          <p:cNvPr id="14" name="Group 13"/>
          <p:cNvGrpSpPr/>
          <p:nvPr/>
        </p:nvGrpSpPr>
        <p:grpSpPr>
          <a:xfrm>
            <a:off x="788585" y="978138"/>
            <a:ext cx="2394284" cy="1053993"/>
            <a:chOff x="609600" y="1498707"/>
            <a:chExt cx="2394284" cy="1053993"/>
          </a:xfrm>
        </p:grpSpPr>
        <p:sp>
          <p:nvSpPr>
            <p:cNvPr id="15" name="Rounded Rectangle 14"/>
            <p:cNvSpPr/>
            <p:nvPr/>
          </p:nvSpPr>
          <p:spPr>
            <a:xfrm>
              <a:off x="609600" y="1548063"/>
              <a:ext cx="239428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838200" y="1498707"/>
              <a:ext cx="1943161" cy="96949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38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8:</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Oval Callout 18"/>
          <p:cNvSpPr/>
          <p:nvPr/>
        </p:nvSpPr>
        <p:spPr>
          <a:xfrm>
            <a:off x="8181956" y="2552700"/>
            <a:ext cx="1553438" cy="88768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2"/>
          <p:cNvPicPr>
            <a:picLocks noChangeAspect="1"/>
          </p:cNvPicPr>
          <p:nvPr/>
        </p:nvPicPr>
        <p:blipFill>
          <a:blip r:embed="rId3"/>
          <a:stretch>
            <a:fillRect/>
          </a:stretch>
        </p:blipFill>
        <p:spPr>
          <a:xfrm flipH="1">
            <a:off x="16455067" y="7635878"/>
            <a:ext cx="1299533" cy="2232022"/>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3387406" y="1043352"/>
                <a:ext cx="13452794" cy="92538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Giải các phương trình sau:  a) </a:t>
                </a:r>
                <a14:m>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3800" b="0" i="0" u="none" strike="noStrike" kern="1200" cap="none" spc="0" normalizeH="0" baseline="0" noProof="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b</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oMath>
                </a14:m>
                <a:endParaRPr kumimoji="0" lang="en-US" sz="38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387406" y="1043352"/>
                <a:ext cx="13452794" cy="925382"/>
              </a:xfrm>
              <a:prstGeom prst="rect">
                <a:avLst/>
              </a:prstGeom>
              <a:blipFill>
                <a:blip r:embed="rId4"/>
                <a:stretch>
                  <a:fillRect l="-1495" b="-256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2418145" y="5715794"/>
                <a:ext cx="12146980" cy="677108"/>
              </a:xfrm>
              <a:prstGeom prst="rect">
                <a:avLst/>
              </a:prstGeom>
            </p:spPr>
            <p:txBody>
              <a:bodyPr wrap="none">
                <a:spAutoFit/>
              </a:bodyPr>
              <a:lstStyle/>
              <a:p>
                <a:pPr lvl="0"/>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 Gọi </a:t>
                </a:r>
                <a14:m>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rPr>
                      <m:t>𝛼</m:t>
                    </m:r>
                    <m:r>
                      <a:rPr lang="en-US" sz="3800" i="1">
                        <a:solidFill>
                          <a:prstClr val="black"/>
                        </a:solidFill>
                        <a:latin typeface="Cambria Math" panose="02040503050406030204" pitchFamily="18" charset="0"/>
                        <a:ea typeface="Cambria Math" panose="02040503050406030204" pitchFamily="18" charset="0"/>
                      </a:rPr>
                      <m:t> </m:t>
                    </m:r>
                    <m:r>
                      <a:rPr lang="en-US" sz="3800" i="1">
                        <a:solidFill>
                          <a:prstClr val="black"/>
                        </a:solidFill>
                        <a:latin typeface="Cambria Math" panose="02040503050406030204" pitchFamily="18" charset="0"/>
                        <a:ea typeface="Cambria Math" panose="02040503050406030204" pitchFamily="18" charset="0"/>
                      </a:rPr>
                      <m:t>𝜖</m:t>
                    </m:r>
                    <m:d>
                      <m:dPr>
                        <m:ctrlPr>
                          <a:rPr lang="en-US" sz="3800" i="1">
                            <a:solidFill>
                              <a:prstClr val="black"/>
                            </a:solidFill>
                            <a:latin typeface="Cambria Math" panose="02040503050406030204" pitchFamily="18" charset="0"/>
                            <a:ea typeface="Cambria Math" panose="02040503050406030204" pitchFamily="18" charset="0"/>
                          </a:rPr>
                        </m:ctrlPr>
                      </m:dPr>
                      <m:e>
                        <m:r>
                          <a:rPr lang="en-US" sz="3800" i="1">
                            <a:solidFill>
                              <a:prstClr val="black"/>
                            </a:solidFill>
                            <a:latin typeface="Cambria Math" panose="02040503050406030204" pitchFamily="18" charset="0"/>
                            <a:ea typeface="Cambria Math" panose="02040503050406030204" pitchFamily="18" charset="0"/>
                          </a:rPr>
                          <m:t>0;</m:t>
                        </m:r>
                        <m:r>
                          <a:rPr lang="en-US" sz="3800" i="1">
                            <a:solidFill>
                              <a:prstClr val="black"/>
                            </a:solidFill>
                            <a:latin typeface="Cambria Math" panose="02040503050406030204" pitchFamily="18" charset="0"/>
                            <a:ea typeface="Cambria Math" panose="02040503050406030204" pitchFamily="18" charset="0"/>
                          </a:rPr>
                          <m:t>𝜋</m:t>
                        </m:r>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là góc thoả mãn </a:t>
                </a:r>
                <a14:m>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𝛼</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Khi đó ta có:</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2418145" y="5715794"/>
                <a:ext cx="12146980" cy="677108"/>
              </a:xfrm>
              <a:prstGeom prst="rect">
                <a:avLst/>
              </a:prstGeom>
              <a:blipFill>
                <a:blip r:embed="rId5"/>
                <a:stretch>
                  <a:fillRect l="-1657" t="-15315" r="-803" b="-351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009037" y="6943686"/>
                <a:ext cx="13008977" cy="677108"/>
              </a:xfrm>
              <a:prstGeom prst="rect">
                <a:avLst/>
              </a:prstGeom>
            </p:spPr>
            <p:txBody>
              <a:bodyPr wrap="square">
                <a:spAutoFit/>
              </a:bodyPr>
              <a:lstStyle/>
              <a:p>
                <a:pPr lvl="0"/>
                <a14:m>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rPr>
                      <m:t>𝛼</m:t>
                    </m:r>
                  </m:oMath>
                </a14:m>
                <a:r>
                  <a:rPr kumimoji="0" lang="en-US" sz="3800" b="0" i="0" u="none" strike="noStrike" kern="1200" cap="none" spc="0" normalizeH="0" baseline="0" noProof="0" smtClean="0">
                    <a:ln>
                      <a:noFill/>
                    </a:ln>
                    <a:solidFill>
                      <a:prstClr val="black"/>
                    </a:solidFill>
                    <a:effectLst/>
                    <a:uLnTx/>
                    <a:uFillTx/>
                    <a:latin typeface="Calibri"/>
                    <a:ea typeface="+mn-ea"/>
                    <a:cs typeface="+mn-cs"/>
                  </a:rPr>
                  <a:t> </a:t>
                </a:r>
                <a14:m>
                  <m:oMath xmlns:m="http://schemas.openxmlformats.org/officeDocument/2006/math">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𝛼</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kπ</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d>
                      <m:dPr>
                        <m:ctrlP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ℤ</m:t>
                        </m:r>
                      </m:e>
                    </m:d>
                  </m:oMath>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1" name="Rectangle 10"/>
              <p:cNvSpPr>
                <a:spLocks noRot="1" noChangeAspect="1" noMove="1" noResize="1" noEditPoints="1" noAdjustHandles="1" noChangeArrowheads="1" noChangeShapeType="1" noTextEdit="1"/>
              </p:cNvSpPr>
              <p:nvPr/>
            </p:nvSpPr>
            <p:spPr>
              <a:xfrm>
                <a:off x="3009037" y="6943686"/>
                <a:ext cx="13008977" cy="677108"/>
              </a:xfrm>
              <a:prstGeom prst="rect">
                <a:avLst/>
              </a:prstGeom>
              <a:blipFill>
                <a:blip r:embed="rId6"/>
                <a:stretch>
                  <a:fillRect/>
                </a:stretch>
              </a:blipFill>
            </p:spPr>
            <p:txBody>
              <a:bodyPr/>
              <a:lstStyle/>
              <a:p>
                <a:r>
                  <a:rPr lang="en-US">
                    <a:noFill/>
                  </a:rPr>
                  <a:t> </a:t>
                </a:r>
              </a:p>
            </p:txBody>
          </p:sp>
        </mc:Fallback>
      </mc:AlternateContent>
      <p:grpSp>
        <p:nvGrpSpPr>
          <p:cNvPr id="12" name="Group 11"/>
          <p:cNvGrpSpPr/>
          <p:nvPr/>
        </p:nvGrpSpPr>
        <p:grpSpPr>
          <a:xfrm>
            <a:off x="1602047" y="4039394"/>
            <a:ext cx="15316200" cy="1126399"/>
            <a:chOff x="609600" y="3619500"/>
            <a:chExt cx="15316200" cy="1126399"/>
          </a:xfrm>
        </p:grpSpPr>
        <p:sp>
          <p:nvSpPr>
            <p:cNvPr id="3" name="Rectangle 2"/>
            <p:cNvSpPr/>
            <p:nvPr/>
          </p:nvSpPr>
          <p:spPr>
            <a:xfrm>
              <a:off x="1399113" y="3847242"/>
              <a:ext cx="617477" cy="6771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a)</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609600" y="3619500"/>
                  <a:ext cx="15316200" cy="11263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e>
                        </m:d>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kπ</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d>
                          <m:dPr>
                            <m:ctrlP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ℤ</m:t>
                            </m:r>
                          </m:e>
                        </m:d>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609600" y="3619500"/>
                  <a:ext cx="15316200" cy="1126399"/>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8" name="Google Shape;136;p4"/>
              <p:cNvSpPr/>
              <p:nvPr/>
            </p:nvSpPr>
            <p:spPr>
              <a:xfrm>
                <a:off x="4699571" y="8267700"/>
                <a:ext cx="9121151" cy="1296877"/>
              </a:xfrm>
              <a:prstGeom prst="wedgeRoundRectCallout">
                <a:avLst>
                  <a:gd name="adj1" fmla="val -12461"/>
                  <a:gd name="adj2" fmla="val 50699"/>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func>
                        <m:funcPr>
                          <m:ctrlPr>
                            <a:rPr lang="en-US" sz="4000" i="1">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cot</m:t>
                          </m:r>
                        </m:fName>
                        <m:e>
                          <m:r>
                            <m:rPr>
                              <m:sty m:val="p"/>
                            </m:rPr>
                            <a:rPr lang="nl-NL" sz="4000">
                              <a:effectLst/>
                              <a:latin typeface="Cambria Math" panose="02040503050406030204" pitchFamily="18" charset="0"/>
                              <a:ea typeface="Dotum" panose="020B0600000101010101" pitchFamily="34" charset="-127"/>
                            </a:rPr>
                            <m:t>u</m:t>
                          </m:r>
                        </m:e>
                      </m:func>
                      <m:r>
                        <a:rPr lang="nl-NL"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cot</m:t>
                          </m:r>
                        </m:fName>
                        <m:e>
                          <m:r>
                            <m:rPr>
                              <m:sty m:val="p"/>
                            </m:rPr>
                            <a:rPr lang="nl-NL" sz="4000">
                              <a:effectLst/>
                              <a:latin typeface="Cambria Math" panose="02040503050406030204" pitchFamily="18" charset="0"/>
                              <a:ea typeface="Dotum" panose="020B0600000101010101" pitchFamily="34" charset="-127"/>
                            </a:rPr>
                            <m:t>v</m:t>
                          </m:r>
                        </m:e>
                      </m:func>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u</m:t>
                      </m:r>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v</m:t>
                      </m:r>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kπ</m:t>
                      </m:r>
                      <m:r>
                        <a:rPr lang="nl-NL" sz="4000">
                          <a:effectLst/>
                          <a:latin typeface="Cambria Math" panose="02040503050406030204" pitchFamily="18" charset="0"/>
                          <a:ea typeface="Dotum" panose="020B0600000101010101" pitchFamily="34" charset="-127"/>
                        </a:rPr>
                        <m:t>, ∈</m:t>
                      </m:r>
                      <m:r>
                        <a:rPr lang="nl-NL" sz="4000" i="1">
                          <a:effectLst/>
                          <a:latin typeface="Cambria Math" panose="02040503050406030204" pitchFamily="18" charset="0"/>
                          <a:ea typeface="Dotum" panose="020B0600000101010101" pitchFamily="34" charset="-127"/>
                        </a:rPr>
                        <m:t>ℤ</m:t>
                      </m:r>
                    </m:oMath>
                  </m:oMathPara>
                </a14:m>
                <a:endParaRPr lang="en-US" sz="4000">
                  <a:effectLst/>
                  <a:latin typeface="Times New Roman" panose="02020603050405020304" pitchFamily="18" charset="0"/>
                  <a:ea typeface="Times New Roman" panose="02020603050405020304" pitchFamily="18" charset="0"/>
                </a:endParaRPr>
              </a:p>
            </p:txBody>
          </p:sp>
        </mc:Choice>
        <mc:Fallback xmlns="">
          <p:sp>
            <p:nvSpPr>
              <p:cNvPr id="18" name="Google Shape;136;p4"/>
              <p:cNvSpPr>
                <a:spLocks noRot="1" noChangeAspect="1" noMove="1" noResize="1" noEditPoints="1" noAdjustHandles="1" noChangeArrowheads="1" noChangeShapeType="1" noTextEdit="1"/>
              </p:cNvSpPr>
              <p:nvPr/>
            </p:nvSpPr>
            <p:spPr>
              <a:xfrm>
                <a:off x="4699571" y="8267700"/>
                <a:ext cx="9121151" cy="1296877"/>
              </a:xfrm>
              <a:prstGeom prst="wedgeRoundRectCallout">
                <a:avLst>
                  <a:gd name="adj1" fmla="val -12461"/>
                  <a:gd name="adj2" fmla="val 50699"/>
                  <a:gd name="adj3" fmla="val 16667"/>
                </a:avLst>
              </a:prstGeom>
              <a:blipFill>
                <a:blip r:embed="rId8"/>
                <a:stretch>
                  <a:fillRect/>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338223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anim calcmode="lin" valueType="num">
                                      <p:cBhvr>
                                        <p:cTn id="34" dur="500" fill="hold"/>
                                        <p:tgtEl>
                                          <p:spTgt spid="18"/>
                                        </p:tgtEl>
                                        <p:attrNameLst>
                                          <p:attrName>ppt_x</p:attrName>
                                        </p:attrNameLst>
                                      </p:cBhvr>
                                      <p:tavLst>
                                        <p:tav tm="0">
                                          <p:val>
                                            <p:strVal val="#ppt_x"/>
                                          </p:val>
                                        </p:tav>
                                        <p:tav tm="100000">
                                          <p:val>
                                            <p:strVal val="#ppt_x"/>
                                          </p:val>
                                        </p:tav>
                                      </p:tavLst>
                                    </p:anim>
                                    <p:anim calcmode="lin" valueType="num">
                                      <p:cBhvr>
                                        <p:cTn id="3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p:bldP spid="25" grpId="0"/>
      <p:bldP spid="11" grpId="0"/>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2" name="TextBox 11"/>
          <p:cNvSpPr txBox="1"/>
          <p:nvPr/>
        </p:nvSpPr>
        <p:spPr>
          <a:xfrm>
            <a:off x="6324599" y="763477"/>
            <a:ext cx="5257800"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5</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1082068" y="2424041"/>
                <a:ext cx="16579516" cy="765915"/>
              </a:xfrm>
              <a:prstGeom prst="rect">
                <a:avLst/>
              </a:prstGeom>
              <a:noFill/>
            </p:spPr>
            <p:txBody>
              <a:bodyPr wrap="square" rtlCol="0">
                <a:spAutoFit/>
              </a:bodyPr>
              <a:lstStyle/>
              <a:p>
                <a:pPr lvl="0"/>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Giải các phương trình sau: </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unc>
                      <m:funcPr>
                        <m:ctrlPr>
                          <a:rPr lang="en-US" sz="4000" i="1">
                            <a:solidFill>
                              <a:prstClr val="black"/>
                            </a:solidFill>
                            <a:latin typeface="Cambria Math" panose="02040503050406030204" pitchFamily="18" charset="0"/>
                          </a:rPr>
                        </m:ctrlPr>
                      </m:funcPr>
                      <m:fName>
                        <m:r>
                          <m:rPr>
                            <m:sty m:val="p"/>
                          </m:rPr>
                          <a:rPr lang="en-US" sz="4000">
                            <a:solidFill>
                              <a:prstClr val="black"/>
                            </a:solidFill>
                            <a:latin typeface="Cambria Math" panose="02040503050406030204" pitchFamily="18" charset="0"/>
                          </a:rPr>
                          <m:t>cot</m:t>
                        </m:r>
                      </m:fName>
                      <m:e>
                        <m:r>
                          <m:rPr>
                            <m:sty m:val="p"/>
                          </m:rPr>
                          <a:rPr lang="en-US" sz="4000">
                            <a:solidFill>
                              <a:prstClr val="black"/>
                            </a:solidFill>
                            <a:latin typeface="Cambria Math" panose="02040503050406030204" pitchFamily="18" charset="0"/>
                          </a:rPr>
                          <m:t>x</m:t>
                        </m:r>
                      </m:e>
                    </m:func>
                    <m:r>
                      <a:rPr lang="en-US" sz="4000">
                        <a:solidFill>
                          <a:prstClr val="black"/>
                        </a:solidFill>
                        <a:latin typeface="Cambria Math" panose="02040503050406030204" pitchFamily="18" charset="0"/>
                      </a:rPr>
                      <m:t>=1</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ad>
                      <m:radPr>
                        <m:degHide m:val="on"/>
                        <m:ctrlPr>
                          <a:rPr lang="en-US" sz="4000" i="1">
                            <a:latin typeface="Cambria Math" panose="02040503050406030204" pitchFamily="18" charset="0"/>
                            <a:ea typeface="Dotum" panose="020B0600000101010101" pitchFamily="34" charset="-127"/>
                          </a:rPr>
                        </m:ctrlPr>
                      </m:radPr>
                      <m:deg/>
                      <m:e>
                        <m:r>
                          <a:rPr lang="nl-NL" sz="4000">
                            <a:effectLst/>
                            <a:latin typeface="Cambria Math" panose="02040503050406030204" pitchFamily="18" charset="0"/>
                            <a:ea typeface="Dotum" panose="020B0600000101010101" pitchFamily="34" charset="-127"/>
                            <a:cs typeface="Times New Roman" panose="02020603050405020304" pitchFamily="18" charset="0"/>
                          </a:rPr>
                          <m:t>3</m:t>
                        </m:r>
                      </m:e>
                    </m:rad>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cot</m:t>
                        </m:r>
                      </m:fName>
                      <m:e>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x</m:t>
                        </m:r>
                      </m:e>
                    </m:func>
                    <m:r>
                      <a:rPr lang="nl-NL" sz="4000">
                        <a:effectLst/>
                        <a:latin typeface="Cambria Math" panose="02040503050406030204" pitchFamily="18" charset="0"/>
                        <a:ea typeface="Dotum" panose="020B0600000101010101" pitchFamily="34" charset="-127"/>
                        <a:cs typeface="Times New Roman" panose="02020603050405020304" pitchFamily="18" charset="0"/>
                      </a:rPr>
                      <m:t>+1=0</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082068" y="2424041"/>
                <a:ext cx="16579516" cy="765915"/>
              </a:xfrm>
              <a:prstGeom prst="rect">
                <a:avLst/>
              </a:prstGeom>
              <a:blipFill>
                <a:blip r:embed="rId2"/>
                <a:stretch>
                  <a:fillRect l="-1324" t="-6400" b="-34400"/>
                </a:stretch>
              </a:blipFill>
            </p:spPr>
            <p:txBody>
              <a:bodyPr/>
              <a:lstStyle/>
              <a:p>
                <a:r>
                  <a:rPr lang="en-US">
                    <a:noFill/>
                  </a:rPr>
                  <a:t> </a:t>
                </a:r>
              </a:p>
            </p:txBody>
          </p:sp>
        </mc:Fallback>
      </mc:AlternateContent>
      <p:sp>
        <p:nvSpPr>
          <p:cNvPr id="19" name="Oval Callout 18"/>
          <p:cNvSpPr/>
          <p:nvPr/>
        </p:nvSpPr>
        <p:spPr>
          <a:xfrm>
            <a:off x="8104498" y="3877126"/>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3"/>
          <a:stretch>
            <a:fillRect/>
          </a:stretch>
        </p:blipFill>
        <p:spPr>
          <a:xfrm rot="2133911">
            <a:off x="16199343" y="-124638"/>
            <a:ext cx="2236396" cy="2181932"/>
          </a:xfrm>
          <a:prstGeom prst="rect">
            <a:avLst/>
          </a:prstGeom>
        </p:spPr>
      </p:pic>
      <p:pic>
        <p:nvPicPr>
          <p:cNvPr id="2" name="Picture 1"/>
          <p:cNvPicPr>
            <a:picLocks noChangeAspect="1"/>
          </p:cNvPicPr>
          <p:nvPr/>
        </p:nvPicPr>
        <p:blipFill>
          <a:blip r:embed="rId4"/>
          <a:stretch>
            <a:fillRect/>
          </a:stretch>
        </p:blipFill>
        <p:spPr>
          <a:xfrm>
            <a:off x="-381000" y="126910"/>
            <a:ext cx="1217590" cy="1221208"/>
          </a:xfrm>
          <a:prstGeom prst="rect">
            <a:avLst/>
          </a:prstGeom>
        </p:spPr>
      </p:pic>
      <p:pic>
        <p:nvPicPr>
          <p:cNvPr id="4" name="Picture 3"/>
          <p:cNvPicPr>
            <a:picLocks noChangeAspect="1"/>
          </p:cNvPicPr>
          <p:nvPr/>
        </p:nvPicPr>
        <p:blipFill>
          <a:blip r:embed="rId5"/>
          <a:stretch>
            <a:fillRect/>
          </a:stretch>
        </p:blipFill>
        <p:spPr>
          <a:xfrm>
            <a:off x="9530992" y="6510436"/>
            <a:ext cx="590557" cy="506192"/>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090089" y="5323556"/>
                <a:ext cx="13303690" cy="4266681"/>
              </a:xfrm>
              <a:prstGeom prst="rect">
                <a:avLst/>
              </a:prstGeom>
            </p:spPr>
            <p:txBody>
              <a:bodyPr wrap="square">
                <a:spAutoFit/>
              </a:bodyPr>
              <a:lstStyle/>
              <a:p>
                <a:pPr algn="just">
                  <a:lnSpc>
                    <a:spcPct val="150000"/>
                  </a:lnSpc>
                  <a:spcAft>
                    <a:spcPts val="800"/>
                  </a:spcAft>
                </a:pPr>
                <a:r>
                  <a:rPr lang="en-US" sz="4000" smtClean="0">
                    <a:latin typeface="Arial" panose="020B0604020202020204" pitchFamily="34" charset="0"/>
                    <a:ea typeface="Dotum" panose="020B0600000101010101" pitchFamily="34" charset="-127"/>
                    <a:cs typeface="Arial" panose="020B0604020202020204" pitchFamily="34" charset="0"/>
                  </a:rPr>
                  <a:t>a)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=1</m:t>
                    </m:r>
                    <m:r>
                      <a:rPr lang="nl-NL"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4</m:t>
                            </m:r>
                          </m:den>
                        </m:f>
                      </m:e>
                    </m:func>
                    <m:r>
                      <a:rPr lang="en-US" sz="4000" b="0" i="0" smtClean="0">
                        <a:effectLst/>
                        <a:latin typeface="Cambria Math" panose="02040503050406030204" pitchFamily="18" charset="0"/>
                        <a:ea typeface="Dotum" panose="020B0600000101010101" pitchFamily="34" charset="-127"/>
                      </a:rPr>
                      <m:t> </m:t>
                    </m:r>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nl-NL" sz="4000">
                            <a:effectLst/>
                            <a:latin typeface="Cambria Math" panose="02040503050406030204" pitchFamily="18" charset="0"/>
                            <a:ea typeface="Dotum" panose="020B0600000101010101" pitchFamily="34" charset="-127"/>
                          </a:rPr>
                          <m:t>4</m:t>
                        </m:r>
                      </m:den>
                    </m:f>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kπ</m:t>
                    </m:r>
                    <m:r>
                      <a:rPr lang="nl-NL" sz="4000">
                        <a:effectLst/>
                        <a:latin typeface="Cambria Math" panose="02040503050406030204" pitchFamily="18" charset="0"/>
                        <a:ea typeface="Dotum" panose="020B0600000101010101" pitchFamily="34" charset="-127"/>
                      </a:rPr>
                      <m:t>, </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ℤ</m:t>
                    </m:r>
                  </m:oMath>
                </a14:m>
                <a:r>
                  <a:rPr lang="nl-NL"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4000">
                    <a:effectLst/>
                    <a:latin typeface="Arial" panose="020B0604020202020204" pitchFamily="34" charset="0"/>
                    <a:ea typeface="Dotum" panose="020B0600000101010101" pitchFamily="34" charset="-127"/>
                    <a:cs typeface="Arial" panose="020B0604020202020204" pitchFamily="34" charset="0"/>
                  </a:rPr>
                  <a:t>b) </a:t>
                </a:r>
                <a14:m>
                  <m:oMath xmlns:m="http://schemas.openxmlformats.org/officeDocument/2006/math">
                    <m:rad>
                      <m:radPr>
                        <m:degHide m:val="on"/>
                        <m:ctrlPr>
                          <a:rPr lang="en-US" sz="4000" i="1">
                            <a:effectLst/>
                            <a:latin typeface="Cambria Math" panose="02040503050406030204" pitchFamily="18" charset="0"/>
                            <a:ea typeface="Dotum" panose="020B0600000101010101" pitchFamily="34" charset="-127"/>
                          </a:rPr>
                        </m:ctrlPr>
                      </m:radPr>
                      <m:deg/>
                      <m:e>
                        <m:r>
                          <a:rPr lang="nl-NL" sz="4000">
                            <a:effectLst/>
                            <a:latin typeface="Cambria Math" panose="02040503050406030204" pitchFamily="18" charset="0"/>
                            <a:ea typeface="Dotum" panose="020B0600000101010101" pitchFamily="34" charset="-127"/>
                          </a:rPr>
                          <m:t>3</m:t>
                        </m:r>
                      </m:e>
                    </m:rad>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cot</m:t>
                        </m:r>
                      </m:fName>
                      <m:e>
                        <m:r>
                          <m:rPr>
                            <m:sty m:val="p"/>
                          </m:rPr>
                          <a:rPr lang="nl-NL" sz="4000">
                            <a:effectLst/>
                            <a:latin typeface="Cambria Math" panose="02040503050406030204" pitchFamily="18" charset="0"/>
                            <a:ea typeface="Dotum" panose="020B0600000101010101" pitchFamily="34" charset="-127"/>
                          </a:rPr>
                          <m:t>x</m:t>
                        </m:r>
                      </m:e>
                    </m:func>
                    <m:r>
                      <a:rPr lang="nl-NL" sz="4000">
                        <a:effectLst/>
                        <a:latin typeface="Cambria Math" panose="02040503050406030204" pitchFamily="18" charset="0"/>
                        <a:ea typeface="Dotum" panose="020B0600000101010101" pitchFamily="34" charset="-127"/>
                      </a:rPr>
                      <m:t>+1=0⟺</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cot</m:t>
                        </m:r>
                      </m:fName>
                      <m:e>
                        <m:r>
                          <m:rPr>
                            <m:sty m:val="p"/>
                          </m:rPr>
                          <a:rPr lang="nl-NL" sz="4000">
                            <a:effectLst/>
                            <a:latin typeface="Cambria Math" panose="02040503050406030204" pitchFamily="18" charset="0"/>
                            <a:ea typeface="Dotum" panose="020B0600000101010101" pitchFamily="34" charset="-127"/>
                          </a:rPr>
                          <m:t>x</m:t>
                        </m:r>
                      </m:e>
                    </m:func>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a:rPr lang="nl-NL" sz="4000">
                            <a:effectLst/>
                            <a:latin typeface="Cambria Math" panose="02040503050406030204" pitchFamily="18" charset="0"/>
                            <a:ea typeface="Dotum" panose="020B0600000101010101" pitchFamily="34" charset="-127"/>
                          </a:rPr>
                          <m:t>1</m:t>
                        </m:r>
                      </m:num>
                      <m:den>
                        <m:rad>
                          <m:radPr>
                            <m:degHide m:val="on"/>
                            <m:ctrlPr>
                              <a:rPr lang="en-US" sz="4000" i="1">
                                <a:effectLst/>
                                <a:latin typeface="Cambria Math" panose="02040503050406030204" pitchFamily="18" charset="0"/>
                                <a:ea typeface="Dotum" panose="020B0600000101010101" pitchFamily="34" charset="-127"/>
                              </a:rPr>
                            </m:ctrlPr>
                          </m:radPr>
                          <m:deg/>
                          <m:e>
                            <m:r>
                              <a:rPr lang="nl-NL" sz="4000">
                                <a:effectLst/>
                                <a:latin typeface="Cambria Math" panose="02040503050406030204" pitchFamily="18" charset="0"/>
                                <a:ea typeface="Dotum" panose="020B0600000101010101" pitchFamily="34" charset="-127"/>
                              </a:rPr>
                              <m:t>3</m:t>
                            </m:r>
                          </m:e>
                        </m:rad>
                      </m:den>
                    </m:f>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4000" smtClean="0">
                    <a:effectLst/>
                    <a:ea typeface="Dotum" panose="020B0600000101010101" pitchFamily="34" charset="-127"/>
                  </a:rPr>
                  <a:t>      </a:t>
                </a:r>
                <a14:m>
                  <m:oMath xmlns:m="http://schemas.openxmlformats.org/officeDocument/2006/math">
                    <m:r>
                      <a:rPr lang="nl-NL"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cot</m:t>
                        </m:r>
                      </m:fName>
                      <m:e>
                        <m:r>
                          <m:rPr>
                            <m:sty m:val="p"/>
                          </m:rPr>
                          <a:rPr lang="nl-NL" sz="4000">
                            <a:effectLst/>
                            <a:latin typeface="Cambria Math" panose="02040503050406030204" pitchFamily="18" charset="0"/>
                            <a:ea typeface="Dotum" panose="020B0600000101010101" pitchFamily="34" charset="-127"/>
                          </a:rPr>
                          <m:t>x</m:t>
                        </m:r>
                      </m:e>
                    </m:func>
                    <m:r>
                      <a:rPr lang="nl-NL"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cot</m:t>
                        </m:r>
                      </m:fName>
                      <m:e>
                        <m:d>
                          <m:dPr>
                            <m:ctrlPr>
                              <a:rPr lang="en-US" sz="4000" i="1">
                                <a:effectLst/>
                                <a:latin typeface="Cambria Math" panose="02040503050406030204" pitchFamily="18" charset="0"/>
                                <a:ea typeface="Dotum" panose="020B0600000101010101" pitchFamily="34" charset="-127"/>
                              </a:rPr>
                            </m:ctrlPr>
                          </m:dPr>
                          <m:e>
                            <m:r>
                              <a:rPr lang="nl-NL" sz="4000" i="1">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nl-NL" sz="4000">
                                    <a:effectLst/>
                                    <a:latin typeface="Cambria Math" panose="02040503050406030204" pitchFamily="18" charset="0"/>
                                    <a:ea typeface="Dotum" panose="020B0600000101010101" pitchFamily="34" charset="-127"/>
                                  </a:rPr>
                                  <m:t>3</m:t>
                                </m:r>
                              </m:den>
                            </m:f>
                          </m:e>
                        </m:d>
                      </m:e>
                    </m:func>
                  </m:oMath>
                </a14:m>
                <a:r>
                  <a:rPr lang="nl-NL"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nl-NL" sz="40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x</m:t>
                    </m:r>
                    <m:r>
                      <a:rPr lang="nl-NL" sz="4000">
                        <a:effectLst/>
                        <a:latin typeface="Cambria Math" panose="02040503050406030204" pitchFamily="18" charset="0"/>
                        <a:ea typeface="Dotum" panose="020B0600000101010101" pitchFamily="34" charset="-127"/>
                        <a:cs typeface="Times New Roman" panose="02020603050405020304" pitchFamily="18" charset="0"/>
                      </a:rPr>
                      <m:t>=</m:t>
                    </m:r>
                    <m:r>
                      <a:rPr lang="nl-NL" sz="4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π</m:t>
                        </m:r>
                      </m:num>
                      <m:den>
                        <m:r>
                          <a:rPr lang="nl-NL" sz="4000">
                            <a:effectLst/>
                            <a:latin typeface="Cambria Math" panose="02040503050406030204" pitchFamily="18" charset="0"/>
                            <a:ea typeface="Dotum" panose="020B0600000101010101" pitchFamily="34" charset="-127"/>
                            <a:cs typeface="Times New Roman" panose="02020603050405020304" pitchFamily="18" charset="0"/>
                          </a:rPr>
                          <m:t>3</m:t>
                        </m:r>
                      </m:den>
                    </m:f>
                    <m:r>
                      <a:rPr lang="nl-NL" sz="40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kπ</m:t>
                    </m:r>
                    <m:r>
                      <a:rPr lang="nl-NL" sz="400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k</m:t>
                    </m:r>
                    <m:r>
                      <a:rPr lang="nl-NL" sz="4000">
                        <a:effectLst/>
                        <a:latin typeface="Cambria Math" panose="02040503050406030204" pitchFamily="18" charset="0"/>
                        <a:ea typeface="Dotum" panose="020B0600000101010101" pitchFamily="34" charset="-127"/>
                        <a:cs typeface="Times New Roman" panose="02020603050405020304" pitchFamily="18" charset="0"/>
                      </a:rPr>
                      <m:t>∈</m:t>
                    </m:r>
                    <m:r>
                      <a:rPr lang="nl-NL" sz="4000" i="1">
                        <a:effectLst/>
                        <a:latin typeface="Cambria Math" panose="02040503050406030204" pitchFamily="18" charset="0"/>
                        <a:ea typeface="Dotum" panose="020B0600000101010101" pitchFamily="34" charset="-127"/>
                        <a:cs typeface="Times New Roman" panose="02020603050405020304" pitchFamily="18" charset="0"/>
                      </a:rPr>
                      <m:t>ℤ</m:t>
                    </m:r>
                  </m:oMath>
                </a14:m>
                <a:r>
                  <a:rPr lang="nl-NL" sz="4000">
                    <a:effectLst/>
                    <a:latin typeface="Arial" panose="020B0604020202020204" pitchFamily="34" charset="0"/>
                    <a:ea typeface="Dotum" panose="020B0600000101010101" pitchFamily="34" charset="-127"/>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090089" y="5323556"/>
                <a:ext cx="13303690" cy="4266681"/>
              </a:xfrm>
              <a:prstGeom prst="rect">
                <a:avLst/>
              </a:prstGeom>
              <a:blipFill>
                <a:blip r:embed="rId6"/>
                <a:stretch>
                  <a:fillRect l="-1650"/>
                </a:stretch>
              </a:blipFill>
            </p:spPr>
            <p:txBody>
              <a:bodyPr/>
              <a:lstStyle/>
              <a:p>
                <a:r>
                  <a:rPr lang="en-US">
                    <a:noFill/>
                  </a:rPr>
                  <a:t> </a:t>
                </a:r>
              </a:p>
            </p:txBody>
          </p:sp>
        </mc:Fallback>
      </mc:AlternateContent>
      <p:pic>
        <p:nvPicPr>
          <p:cNvPr id="10" name="Picture 9"/>
          <p:cNvPicPr>
            <a:picLocks noChangeAspect="1"/>
          </p:cNvPicPr>
          <p:nvPr/>
        </p:nvPicPr>
        <p:blipFill>
          <a:blip r:embed="rId7"/>
          <a:stretch>
            <a:fillRect/>
          </a:stretch>
        </p:blipFill>
        <p:spPr>
          <a:xfrm>
            <a:off x="14886581" y="6504420"/>
            <a:ext cx="3238500" cy="3238500"/>
          </a:xfrm>
          <a:prstGeom prst="rect">
            <a:avLst/>
          </a:prstGeom>
        </p:spPr>
      </p:pic>
    </p:spTree>
    <p:extLst>
      <p:ext uri="{BB962C8B-B14F-4D97-AF65-F5344CB8AC3E}">
        <p14:creationId xmlns:p14="http://schemas.microsoft.com/office/powerpoint/2010/main" val="272401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1" dur="500"/>
                                        <p:tgtEl>
                                          <p:spTgt spid="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fade">
                                      <p:cBhvr>
                                        <p:cTn id="26" dur="500"/>
                                        <p:tgtEl>
                                          <p:spTgt spid="9">
                                            <p:txEl>
                                              <p:pRg st="1" end="1"/>
                                            </p:txEl>
                                          </p:spTgt>
                                        </p:tgtEl>
                                      </p:cBhvr>
                                    </p:animEffect>
                                    <p:anim calcmode="lin" valueType="num">
                                      <p:cBhvr>
                                        <p:cTn id="2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9">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fade">
                                      <p:cBhvr>
                                        <p:cTn id="31" dur="500"/>
                                        <p:tgtEl>
                                          <p:spTgt spid="9">
                                            <p:txEl>
                                              <p:pRg st="2" end="2"/>
                                            </p:txEl>
                                          </p:spTgt>
                                        </p:tgtEl>
                                      </p:cBhvr>
                                    </p:animEffect>
                                    <p:anim calcmode="lin" valueType="num">
                                      <p:cBhvr>
                                        <p:cTn id="32"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55970" y="393821"/>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7922571">
            <a:off x="-1528753" y="7702854"/>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6">
              <a:extLst>
                <a:ext uri="{96DAC541-7B7A-43D3-8B79-37D633B846F1}">
                  <asvg:svgBlip xmlns:asvg="http://schemas.microsoft.com/office/drawing/2016/SVG/main" xmlns="" r:embed="rId11"/>
                </a:ext>
              </a:extLst>
            </a:blip>
            <a:stretch>
              <a:fillRect/>
            </a:stretch>
          </a:blipFill>
        </p:spPr>
      </p:sp>
      <p:pic>
        <p:nvPicPr>
          <p:cNvPr id="28" name="Picture 27"/>
          <p:cNvPicPr>
            <a:picLocks noChangeAspect="1"/>
          </p:cNvPicPr>
          <p:nvPr/>
        </p:nvPicPr>
        <p:blipFill>
          <a:blip r:embed="rId12"/>
          <a:stretch>
            <a:fillRect/>
          </a:stretch>
        </p:blipFill>
        <p:spPr>
          <a:xfrm>
            <a:off x="15233315" y="8755951"/>
            <a:ext cx="3462828" cy="1859441"/>
          </a:xfrm>
          <a:prstGeom prst="rect">
            <a:avLst/>
          </a:prstGeom>
        </p:spPr>
      </p:pic>
      <p:grpSp>
        <p:nvGrpSpPr>
          <p:cNvPr id="31" name="Group 30"/>
          <p:cNvGrpSpPr/>
          <p:nvPr/>
        </p:nvGrpSpPr>
        <p:grpSpPr>
          <a:xfrm>
            <a:off x="1803451" y="2095500"/>
            <a:ext cx="14655749" cy="10144833"/>
            <a:chOff x="2308980" y="2327727"/>
            <a:chExt cx="14655749" cy="10144833"/>
          </a:xfrm>
        </p:grpSpPr>
        <p:grpSp>
          <p:nvGrpSpPr>
            <p:cNvPr id="27" name="Group 26"/>
            <p:cNvGrpSpPr/>
            <p:nvPr/>
          </p:nvGrpSpPr>
          <p:grpSpPr>
            <a:xfrm>
              <a:off x="2308980" y="2663413"/>
              <a:ext cx="14655749" cy="9809147"/>
              <a:chOff x="2308980" y="2663413"/>
              <a:chExt cx="13670039" cy="3507296"/>
            </a:xfrm>
          </p:grpSpPr>
          <p:grpSp>
            <p:nvGrpSpPr>
              <p:cNvPr id="6" name="Group 6"/>
              <p:cNvGrpSpPr/>
              <p:nvPr/>
            </p:nvGrpSpPr>
            <p:grpSpPr>
              <a:xfrm>
                <a:off x="2743687" y="2877032"/>
                <a:ext cx="13235332" cy="3293677"/>
                <a:chOff x="0" y="-38100"/>
                <a:chExt cx="2602724" cy="647700"/>
              </a:xfrm>
            </p:grpSpPr>
            <p:sp>
              <p:nvSpPr>
                <p:cNvPr id="7" name="Freeform 7"/>
                <p:cNvSpPr/>
                <p:nvPr/>
              </p:nvSpPr>
              <p:spPr>
                <a:xfrm>
                  <a:off x="0" y="-28956"/>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663413"/>
                <a:ext cx="13235332" cy="1771044"/>
                <a:chOff x="0" y="0"/>
                <a:chExt cx="2602724" cy="348275"/>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Freeform 12"/>
            <p:cNvSpPr/>
            <p:nvPr/>
          </p:nvSpPr>
          <p:spPr>
            <a:xfrm flipH="1">
              <a:off x="3328942" y="2327727"/>
              <a:ext cx="1071204" cy="814730"/>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asvg="http://schemas.microsoft.com/office/drawing/2016/SVG/main" xmlns="" r:embed="rId9"/>
                  </a:ext>
                </a:extLst>
              </a:blip>
              <a:stretch>
                <a:fillRect/>
              </a:stretch>
            </a:blipFill>
          </p:spPr>
        </p:sp>
        <p:sp>
          <p:nvSpPr>
            <p:cNvPr id="25" name="Freeform 25"/>
            <p:cNvSpPr/>
            <p:nvPr/>
          </p:nvSpPr>
          <p:spPr>
            <a:xfrm>
              <a:off x="14273467" y="6711172"/>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asvg="http://schemas.microsoft.com/office/drawing/2016/SVG/main" xmlns="" r:embed="rId9"/>
                  </a:ext>
                </a:extLst>
              </a:blip>
              <a:stretch>
                <a:fillRect/>
              </a:stretch>
            </a:blipFill>
          </p:spPr>
        </p:sp>
        <p:sp>
          <p:nvSpPr>
            <p:cNvPr id="29" name="Rectangle 28"/>
            <p:cNvSpPr/>
            <p:nvPr/>
          </p:nvSpPr>
          <p:spPr>
            <a:xfrm>
              <a:off x="3398656" y="3242127"/>
              <a:ext cx="12118273" cy="3901068"/>
            </a:xfrm>
            <a:prstGeom prst="rect">
              <a:avLst/>
            </a:prstGeom>
          </p:spPr>
          <p:txBody>
            <a:bodyPr wrap="square">
              <a:spAutoFit/>
            </a:bodyPr>
            <a:lstStyle/>
            <a:p>
              <a:pPr lvl="0" algn="ctr">
                <a:lnSpc>
                  <a:spcPct val="150000"/>
                </a:lnSpc>
              </a:pPr>
              <a:r>
                <a:rPr kumimoji="0" lang="nl-NL" sz="5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6. SỬ</a:t>
              </a:r>
              <a:r>
                <a:rPr kumimoji="0" lang="nl-NL" sz="5500" b="1"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DỤNG MÁY TÍNH CẦM TAY TÌM MỘT GÓC KHI BIẾT GIÁ TRỊ LƯỢNG GIÁC CỦA NÓ</a:t>
              </a:r>
              <a:endParaRPr kumimoji="0" lang="en-US" sz="5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grpSp>
      <p:grpSp>
        <p:nvGrpSpPr>
          <p:cNvPr id="35" name="Group 34"/>
          <p:cNvGrpSpPr/>
          <p:nvPr/>
        </p:nvGrpSpPr>
        <p:grpSpPr>
          <a:xfrm>
            <a:off x="16306800" y="304123"/>
            <a:ext cx="1671687" cy="1628744"/>
            <a:chOff x="16640814" y="304123"/>
            <a:chExt cx="1451143" cy="1422565"/>
          </a:xfrm>
        </p:grpSpPr>
        <p:sp>
          <p:nvSpPr>
            <p:cNvPr id="33" name="Cross 32"/>
            <p:cNvSpPr/>
            <p:nvPr/>
          </p:nvSpPr>
          <p:spPr>
            <a:xfrm>
              <a:off x="17177557" y="304123"/>
              <a:ext cx="914400" cy="914400"/>
            </a:xfrm>
            <a:prstGeom prst="plus">
              <a:avLst>
                <a:gd name="adj" fmla="val 375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16640814" y="1421888"/>
              <a:ext cx="1073485"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777095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800100" y="1714500"/>
            <a:ext cx="16649700" cy="8305800"/>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5067944" y="444280"/>
            <a:ext cx="8261255" cy="1430253"/>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AutoShape 8"/>
          <p:cNvSpPr/>
          <p:nvPr/>
        </p:nvSpPr>
        <p:spPr>
          <a:xfrm rot="-5400000">
            <a:off x="-1148899" y="7624295"/>
            <a:ext cx="4287052" cy="8054"/>
          </a:xfrm>
          <a:prstGeom prst="line">
            <a:avLst/>
          </a:prstGeom>
          <a:ln w="19050" cap="flat">
            <a:solidFill>
              <a:srgbClr val="000000"/>
            </a:solidFill>
            <a:prstDash val="lgDash"/>
            <a:headEnd type="none" w="sm" len="sm"/>
            <a:tailEnd type="none" w="sm" len="sm"/>
          </a:ln>
        </p:spPr>
      </p:sp>
      <p:sp>
        <p:nvSpPr>
          <p:cNvPr id="12" name="TextBox 12"/>
          <p:cNvSpPr txBox="1"/>
          <p:nvPr/>
        </p:nvSpPr>
        <p:spPr>
          <a:xfrm>
            <a:off x="5693372" y="215680"/>
            <a:ext cx="6850802" cy="1415900"/>
          </a:xfrm>
          <a:prstGeom prst="rect">
            <a:avLst/>
          </a:prstGeom>
        </p:spPr>
        <p:txBody>
          <a:bodyPr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KẾT LUẬN</a:t>
            </a:r>
          </a:p>
        </p:txBody>
      </p:sp>
      <p:sp>
        <p:nvSpPr>
          <p:cNvPr id="16" name="AutoShape 8"/>
          <p:cNvSpPr/>
          <p:nvPr/>
        </p:nvSpPr>
        <p:spPr>
          <a:xfrm rot="-5400000">
            <a:off x="15073647" y="7720347"/>
            <a:ext cx="4287052" cy="8054"/>
          </a:xfrm>
          <a:prstGeom prst="line">
            <a:avLst/>
          </a:prstGeom>
          <a:ln w="19050" cap="flat">
            <a:solidFill>
              <a:srgbClr val="000000"/>
            </a:solidFill>
            <a:prstDash val="lgDash"/>
            <a:headEnd type="none" w="sm" len="sm"/>
            <a:tailEnd type="none" w="sm" len="sm"/>
          </a:ln>
        </p:spPr>
      </p:sp>
      <p:sp>
        <p:nvSpPr>
          <p:cNvPr id="9" name="Rectangle 8"/>
          <p:cNvSpPr/>
          <p:nvPr/>
        </p:nvSpPr>
        <p:spPr>
          <a:xfrm>
            <a:off x="1377371" y="2171700"/>
            <a:ext cx="15539029" cy="7622600"/>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Để tìm số đo ta thực hiện các bước sau:</a:t>
            </a:r>
          </a:p>
          <a:p>
            <a:pPr algn="just">
              <a:lnSpc>
                <a:spcPct val="150000"/>
              </a:lnSpc>
              <a:spcAft>
                <a:spcPts val="800"/>
              </a:spcAft>
            </a:pPr>
            <a:r>
              <a:rPr lang="en-US" sz="3800" b="1" i="1" u="sng">
                <a:solidFill>
                  <a:schemeClr val="tx2"/>
                </a:solidFill>
                <a:latin typeface="Arial" panose="020B0604020202020204" pitchFamily="34" charset="0"/>
                <a:ea typeface="Times New Roman" panose="02020603050405020304" pitchFamily="18" charset="0"/>
                <a:cs typeface="Arial" panose="020B0604020202020204" pitchFamily="34" charset="0"/>
              </a:rPr>
              <a:t>Bước 1.</a:t>
            </a:r>
            <a:r>
              <a:rPr lang="en-US" sz="3800" b="1" i="1">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800">
                <a:latin typeface="Arial" panose="020B0604020202020204" pitchFamily="34" charset="0"/>
                <a:ea typeface="Times New Roman" panose="02020603050405020304" pitchFamily="18" charset="0"/>
                <a:cs typeface="Arial" panose="020B0604020202020204" pitchFamily="34" charset="0"/>
              </a:rPr>
              <a:t>Chọn đơn vị đo góc (độ hoặc rad).</a:t>
            </a:r>
          </a:p>
          <a:p>
            <a:pPr marL="571500" indent="-571500" algn="just">
              <a:lnSpc>
                <a:spcPct val="150000"/>
              </a:lnSpc>
              <a:spcAft>
                <a:spcPts val="800"/>
              </a:spcAft>
              <a:buFont typeface="Arial" panose="020B0604020202020204" pitchFamily="34" charset="0"/>
              <a:buChar char="•"/>
            </a:pPr>
            <a:r>
              <a:rPr lang="en-US" sz="3800" smtClean="0">
                <a:latin typeface="Arial" panose="020B0604020202020204" pitchFamily="34" charset="0"/>
                <a:ea typeface="Times New Roman" panose="02020603050405020304" pitchFamily="18" charset="0"/>
                <a:cs typeface="Arial" panose="020B0604020202020204" pitchFamily="34" charset="0"/>
              </a:rPr>
              <a:t>Muốn </a:t>
            </a:r>
            <a:r>
              <a:rPr lang="en-US" sz="3800">
                <a:latin typeface="Arial" panose="020B0604020202020204" pitchFamily="34" charset="0"/>
                <a:ea typeface="Times New Roman" panose="02020603050405020304" pitchFamily="18" charset="0"/>
                <a:cs typeface="Arial" panose="020B0604020202020204" pitchFamily="34" charset="0"/>
              </a:rPr>
              <a:t>tìm số đo độ (dòng trên cùng của màn hình xuất hiện chữ nhỏ D), ta ấn phím:</a:t>
            </a:r>
          </a:p>
          <a:p>
            <a:pPr algn="ctr">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SHIFT    MODE     3.</a:t>
            </a:r>
          </a:p>
          <a:p>
            <a:pPr marL="571500" indent="-571500" algn="just">
              <a:lnSpc>
                <a:spcPct val="150000"/>
              </a:lnSpc>
              <a:spcAft>
                <a:spcPts val="800"/>
              </a:spcAft>
              <a:buFont typeface="Arial" panose="020B0604020202020204" pitchFamily="34" charset="0"/>
              <a:buChar char="•"/>
            </a:pPr>
            <a:r>
              <a:rPr lang="en-US" sz="3800" smtClean="0">
                <a:latin typeface="Arial" panose="020B0604020202020204" pitchFamily="34" charset="0"/>
                <a:ea typeface="Times New Roman" panose="02020603050405020304" pitchFamily="18" charset="0"/>
                <a:cs typeface="Arial" panose="020B0604020202020204" pitchFamily="34" charset="0"/>
              </a:rPr>
              <a:t>Muốn </a:t>
            </a:r>
            <a:r>
              <a:rPr lang="en-US" sz="3800">
                <a:latin typeface="Arial" panose="020B0604020202020204" pitchFamily="34" charset="0"/>
                <a:ea typeface="Times New Roman" panose="02020603050405020304" pitchFamily="18" charset="0"/>
                <a:cs typeface="Arial" panose="020B0604020202020204" pitchFamily="34" charset="0"/>
              </a:rPr>
              <a:t>tìm số đo rađian (dòng trên cùng của màn hình xuất hiện chữ nhỏ R), ta ấn phím:</a:t>
            </a:r>
          </a:p>
          <a:p>
            <a:pPr algn="ctr">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SHIFT    MODE     4</a:t>
            </a:r>
            <a:r>
              <a:rPr lang="en-US" sz="3800" smtClean="0">
                <a:latin typeface="Arial" panose="020B0604020202020204" pitchFamily="34" charset="0"/>
                <a:ea typeface="Times New Roman" panose="02020603050405020304" pitchFamily="18" charset="0"/>
                <a:cs typeface="Arial" panose="020B0604020202020204" pitchFamily="34" charset="0"/>
              </a:rPr>
              <a:t>.</a:t>
            </a:r>
            <a:endParaRPr lang="en-US" sz="3800">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p:cNvPicPr>
            <a:picLocks noChangeAspect="1"/>
          </p:cNvPicPr>
          <p:nvPr/>
        </p:nvPicPr>
        <p:blipFill>
          <a:blip r:embed="rId2"/>
          <a:stretch>
            <a:fillRect/>
          </a:stretch>
        </p:blipFill>
        <p:spPr>
          <a:xfrm>
            <a:off x="15603125" y="1346510"/>
            <a:ext cx="1938703" cy="1979765"/>
          </a:xfrm>
          <a:prstGeom prst="rect">
            <a:avLst/>
          </a:prstGeom>
        </p:spPr>
      </p:pic>
    </p:spTree>
    <p:extLst>
      <p:ext uri="{BB962C8B-B14F-4D97-AF65-F5344CB8AC3E}">
        <p14:creationId xmlns:p14="http://schemas.microsoft.com/office/powerpoint/2010/main" val="353080074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800100" y="1714500"/>
            <a:ext cx="16649700" cy="7772400"/>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5067944" y="444280"/>
            <a:ext cx="8261255" cy="1430253"/>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AutoShape 8"/>
          <p:cNvSpPr/>
          <p:nvPr/>
        </p:nvSpPr>
        <p:spPr>
          <a:xfrm rot="-5400000">
            <a:off x="-1148899" y="4423895"/>
            <a:ext cx="4287052" cy="8054"/>
          </a:xfrm>
          <a:prstGeom prst="line">
            <a:avLst/>
          </a:prstGeom>
          <a:ln w="19050" cap="flat">
            <a:solidFill>
              <a:srgbClr val="000000"/>
            </a:solidFill>
            <a:prstDash val="lgDash"/>
            <a:headEnd type="none" w="sm" len="sm"/>
            <a:tailEnd type="none" w="sm" len="sm"/>
          </a:ln>
        </p:spPr>
      </p:sp>
      <p:sp>
        <p:nvSpPr>
          <p:cNvPr id="12" name="TextBox 12"/>
          <p:cNvSpPr txBox="1"/>
          <p:nvPr/>
        </p:nvSpPr>
        <p:spPr>
          <a:xfrm>
            <a:off x="5693372" y="215680"/>
            <a:ext cx="6850802" cy="1415900"/>
          </a:xfrm>
          <a:prstGeom prst="rect">
            <a:avLst/>
          </a:prstGeom>
        </p:spPr>
        <p:txBody>
          <a:bodyPr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KẾT LUẬN</a:t>
            </a:r>
          </a:p>
        </p:txBody>
      </p:sp>
      <p:sp>
        <p:nvSpPr>
          <p:cNvPr id="16" name="AutoShape 8"/>
          <p:cNvSpPr/>
          <p:nvPr/>
        </p:nvSpPr>
        <p:spPr>
          <a:xfrm rot="-5400000">
            <a:off x="15073647" y="4519947"/>
            <a:ext cx="4287052" cy="8054"/>
          </a:xfrm>
          <a:prstGeom prst="line">
            <a:avLst/>
          </a:prstGeom>
          <a:ln w="19050" cap="flat">
            <a:solidFill>
              <a:srgbClr val="000000"/>
            </a:solidFill>
            <a:prstDash val="lgDash"/>
            <a:headEnd type="none" w="sm" len="sm"/>
            <a:tailEnd type="none" w="sm" len="sm"/>
          </a:ln>
        </p:spPr>
      </p:sp>
      <mc:AlternateContent xmlns:mc="http://schemas.openxmlformats.org/markup-compatibility/2006" xmlns:a14="http://schemas.microsoft.com/office/drawing/2010/main">
        <mc:Choice Requires="a14">
          <p:sp>
            <p:nvSpPr>
              <p:cNvPr id="9" name="Rectangle 8"/>
              <p:cNvSpPr/>
              <p:nvPr/>
            </p:nvSpPr>
            <p:spPr>
              <a:xfrm>
                <a:off x="1295400" y="2503428"/>
                <a:ext cx="15539029" cy="6145272"/>
              </a:xfrm>
              <a:prstGeom prst="rect">
                <a:avLst/>
              </a:prstGeom>
            </p:spPr>
            <p:txBody>
              <a:bodyPr wrap="square">
                <a:spAutoFit/>
              </a:bodyPr>
              <a:lstStyle/>
              <a:p>
                <a:pPr marL="0" marR="0" lvl="0" indent="0" algn="just" defTabSz="914400" rtl="0" eaLnBrk="1" fontAlgn="auto" latinLnBrk="0" hangingPunct="1">
                  <a:lnSpc>
                    <a:spcPct val="200000"/>
                  </a:lnSpc>
                  <a:spcBef>
                    <a:spcPts val="0"/>
                  </a:spcBef>
                  <a:spcAft>
                    <a:spcPts val="800"/>
                  </a:spcAft>
                  <a:buClrTx/>
                  <a:buSzTx/>
                  <a:buFontTx/>
                  <a:buNone/>
                  <a:tabLst/>
                  <a:defRPr/>
                </a:pPr>
                <a:r>
                  <a:rPr kumimoji="0" lang="en-US" sz="3800" b="1" i="1" u="sng" strike="noStrike" kern="1200" cap="none" spc="0" normalizeH="0" baseline="0" noProof="0" smtClean="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Bước </a:t>
                </a:r>
                <a:r>
                  <a:rPr kumimoji="0" lang="en-US" sz="3800" b="1" i="1" u="sng" strike="noStrike" kern="1200" cap="none" spc="0" normalizeH="0" baseline="0" noProof="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Tìm số đo góc.</a:t>
                </a:r>
              </a:p>
              <a:p>
                <a:pPr marL="0" marR="0" lvl="0" indent="0" algn="just" defTabSz="914400" rtl="0" eaLnBrk="1" fontAlgn="auto" latinLnBrk="0" hangingPunct="1">
                  <a:lnSpc>
                    <a:spcPct val="20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Khi biết sin, côsin hay tang của góc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α</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cần tìm bằng m, ta lần lượt ấn các phím: SHIFT và một trong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phím sin, cos và tan, rồi nhập giá trị lượng giác m và cuối cùng ấn phím =. </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200000"/>
                  </a:lnSpc>
                  <a:spcBef>
                    <a:spcPts val="0"/>
                  </a:spcBef>
                  <a:spcAft>
                    <a:spcPts val="80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Lúc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này trên màn hình cho kết quả là số đo của góc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α</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(đọ hoặc rad).</a:t>
                </a:r>
              </a:p>
            </p:txBody>
          </p:sp>
        </mc:Choice>
        <mc:Fallback xmlns="">
          <p:sp>
            <p:nvSpPr>
              <p:cNvPr id="9" name="Rectangle 8"/>
              <p:cNvSpPr>
                <a:spLocks noRot="1" noChangeAspect="1" noMove="1" noResize="1" noEditPoints="1" noAdjustHandles="1" noChangeArrowheads="1" noChangeShapeType="1" noTextEdit="1"/>
              </p:cNvSpPr>
              <p:nvPr/>
            </p:nvSpPr>
            <p:spPr>
              <a:xfrm>
                <a:off x="1295400" y="2503428"/>
                <a:ext cx="15539029" cy="6145272"/>
              </a:xfrm>
              <a:prstGeom prst="rect">
                <a:avLst/>
              </a:prstGeom>
              <a:blipFill>
                <a:blip r:embed="rId2"/>
                <a:stretch>
                  <a:fillRect l="-1295" r="-1255" b="-99"/>
                </a:stretch>
              </a:blipFill>
            </p:spPr>
            <p:txBody>
              <a:bodyPr/>
              <a:lstStyle/>
              <a:p>
                <a:r>
                  <a:rPr lang="en-US">
                    <a:noFill/>
                  </a:rPr>
                  <a:t> </a:t>
                </a:r>
              </a:p>
            </p:txBody>
          </p:sp>
        </mc:Fallback>
      </mc:AlternateContent>
      <p:pic>
        <p:nvPicPr>
          <p:cNvPr id="13" name="Picture 12"/>
          <p:cNvPicPr>
            <a:picLocks noChangeAspect="1"/>
          </p:cNvPicPr>
          <p:nvPr/>
        </p:nvPicPr>
        <p:blipFill>
          <a:blip r:embed="rId3"/>
          <a:stretch>
            <a:fillRect/>
          </a:stretch>
        </p:blipFill>
        <p:spPr>
          <a:xfrm>
            <a:off x="15603125" y="1346510"/>
            <a:ext cx="1938703" cy="1979765"/>
          </a:xfrm>
          <a:prstGeom prst="rect">
            <a:avLst/>
          </a:prstGeom>
        </p:spPr>
      </p:pic>
    </p:spTree>
    <p:extLst>
      <p:ext uri="{BB962C8B-B14F-4D97-AF65-F5344CB8AC3E}">
        <p14:creationId xmlns:p14="http://schemas.microsoft.com/office/powerpoint/2010/main" val="41638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304800" y="266700"/>
            <a:ext cx="17625470" cy="9753600"/>
          </a:xfrm>
          <a:custGeom>
            <a:avLst/>
            <a:gdLst/>
            <a:ahLst/>
            <a:cxnLst/>
            <a:rect l="l" t="t" r="r" b="b"/>
            <a:pathLst>
              <a:path w="7315200" h="3300153">
                <a:moveTo>
                  <a:pt x="0" y="0"/>
                </a:moveTo>
                <a:lnTo>
                  <a:pt x="7315200" y="0"/>
                </a:lnTo>
                <a:lnTo>
                  <a:pt x="7315200" y="3300153"/>
                </a:lnTo>
                <a:lnTo>
                  <a:pt x="0" y="33001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7861988" y="647700"/>
            <a:ext cx="2511094" cy="1061829"/>
          </a:xfrm>
          <a:prstGeom prst="rect">
            <a:avLst/>
          </a:prstGeom>
        </p:spPr>
        <p:txBody>
          <a:bodyPr wrap="square">
            <a:spAutoFit/>
          </a:bodyPr>
          <a:lstStyle/>
          <a:p>
            <a:pPr marL="0" marR="0" lvl="0" indent="0" algn="just" defTabSz="914400" rtl="0" eaLnBrk="1" fontAlgn="base" latinLnBrk="0" hangingPunct="1">
              <a:lnSpc>
                <a:spcPct val="150000"/>
              </a:lnSpc>
              <a:spcBef>
                <a:spcPts val="1800"/>
              </a:spcBef>
              <a:spcAft>
                <a:spcPts val="0"/>
              </a:spcAft>
              <a:buClrTx/>
              <a:buSzTx/>
              <a:buFontTx/>
              <a:buNone/>
              <a:tabLst/>
              <a:defRPr/>
            </a:pPr>
            <a:r>
              <a:rPr kumimoji="0" lang="en-US" sz="4200" b="1" i="1"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Chú ý:</a:t>
            </a:r>
            <a:endParaRPr kumimoji="0" lang="en-US" sz="4200" b="1" i="1" u="sng" strike="noStrike" kern="1200" cap="none" spc="0" normalizeH="0" baseline="0" noProof="0">
              <a:ln>
                <a:noFill/>
              </a:ln>
              <a:solidFill>
                <a:srgbClr val="C00000"/>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4"/>
          <a:stretch>
            <a:fillRect/>
          </a:stretch>
        </p:blipFill>
        <p:spPr>
          <a:xfrm>
            <a:off x="15242002" y="8501480"/>
            <a:ext cx="2572058" cy="2509420"/>
          </a:xfrm>
          <a:prstGeom prst="rect">
            <a:avLst/>
          </a:prstGeom>
        </p:spPr>
      </p:pic>
      <p:pic>
        <p:nvPicPr>
          <p:cNvPr id="21" name="Picture 20"/>
          <p:cNvPicPr>
            <a:picLocks noChangeAspect="1"/>
          </p:cNvPicPr>
          <p:nvPr/>
        </p:nvPicPr>
        <p:blipFill>
          <a:blip r:embed="rId5"/>
          <a:stretch>
            <a:fillRect/>
          </a:stretch>
        </p:blipFill>
        <p:spPr>
          <a:xfrm rot="1480239">
            <a:off x="16018508" y="-227192"/>
            <a:ext cx="1955022" cy="1902183"/>
          </a:xfrm>
          <a:prstGeom prst="rect">
            <a:avLst/>
          </a:prstGeom>
        </p:spPr>
      </p:pic>
      <p:pic>
        <p:nvPicPr>
          <p:cNvPr id="6" name="Picture 5"/>
          <p:cNvPicPr>
            <a:picLocks noChangeAspect="1"/>
          </p:cNvPicPr>
          <p:nvPr/>
        </p:nvPicPr>
        <p:blipFill>
          <a:blip r:embed="rId6"/>
          <a:stretch>
            <a:fillRect/>
          </a:stretch>
        </p:blipFill>
        <p:spPr>
          <a:xfrm>
            <a:off x="10363200" y="3162300"/>
            <a:ext cx="533399" cy="64769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023478" y="1714500"/>
                <a:ext cx="16045322" cy="7570983"/>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3800" smtClean="0">
                    <a:latin typeface="Arial" panose="020B0604020202020204" pitchFamily="34" charset="0"/>
                    <a:ea typeface="Times New Roman" panose="02020603050405020304" pitchFamily="18" charset="0"/>
                    <a:cs typeface="Arial" panose="020B0604020202020204" pitchFamily="34" charset="0"/>
                  </a:rPr>
                  <a:t>Khi </a:t>
                </a:r>
                <a:r>
                  <a:rPr lang="en-US" sz="3800">
                    <a:latin typeface="Arial" panose="020B0604020202020204" pitchFamily="34" charset="0"/>
                    <a:ea typeface="Times New Roman" panose="02020603050405020304" pitchFamily="18" charset="0"/>
                    <a:cs typeface="Arial" panose="020B0604020202020204" pitchFamily="34" charset="0"/>
                  </a:rPr>
                  <a:t>ở chế độ rađian, các phím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 ()</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cho kết quả là một số thuộc khoảng </a:t>
                </a:r>
                <a14:m>
                  <m:oMath xmlns:m="http://schemas.openxmlformats.org/officeDocument/2006/math">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e>
                    </m:d>
                  </m:oMath>
                </a14:m>
                <a:r>
                  <a:rPr lang="en-US" sz="3800">
                    <a:effectLst/>
                    <a:latin typeface="Arial" panose="020B0604020202020204" pitchFamily="34" charset="0"/>
                    <a:ea typeface="Times New Roman" panose="02020603050405020304" pitchFamily="18" charset="0"/>
                    <a:cs typeface="Arial" panose="020B0604020202020204" pitchFamily="34" charset="0"/>
                  </a:rPr>
                  <a:t>, phím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cho kết quả là một số thực thuộc khoảng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(0;</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tất nhiên với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d>
                      <m:dPr>
                        <m:begChr m:val="|"/>
                        <m:endChr m:val="|"/>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𝑚</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buFont typeface="Arial" panose="020B0604020202020204" pitchFamily="34" charset="0"/>
                  <a:buChar char="•"/>
                </a:pPr>
                <a:r>
                  <a:rPr lang="en-US" sz="3800" smtClean="0">
                    <a:effectLst/>
                    <a:latin typeface="Arial" panose="020B0604020202020204" pitchFamily="34" charset="0"/>
                    <a:ea typeface="Times New Roman" panose="02020603050405020304" pitchFamily="18" charset="0"/>
                    <a:cs typeface="Arial" panose="020B0604020202020204" pitchFamily="34" charset="0"/>
                  </a:rPr>
                  <a:t>Khi </a:t>
                </a:r>
                <a:r>
                  <a:rPr lang="en-US" sz="3800">
                    <a:effectLst/>
                    <a:latin typeface="Arial" panose="020B0604020202020204" pitchFamily="34" charset="0"/>
                    <a:ea typeface="Times New Roman" panose="02020603050405020304" pitchFamily="18" charset="0"/>
                    <a:cs typeface="Arial" panose="020B0604020202020204" pitchFamily="34" charset="0"/>
                  </a:rPr>
                  <a:t>ở chế độ số đo độ, các phím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 ()</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cho kết quả là số đo góc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3800">
                    <a:effectLst/>
                    <a:latin typeface="Arial" panose="020B0604020202020204" pitchFamily="34" charset="0"/>
                    <a:ea typeface="Times New Roman" panose="02020603050405020304" pitchFamily="18" charset="0"/>
                    <a:cs typeface="Arial" panose="020B0604020202020204" pitchFamily="34" charset="0"/>
                  </a:rPr>
                  <a:t> từ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90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800">
                    <a:effectLst/>
                    <a:latin typeface="Arial" panose="020B0604020202020204" pitchFamily="34" charset="0"/>
                    <a:ea typeface="Times New Roman" panose="02020603050405020304" pitchFamily="18" charset="0"/>
                    <a:cs typeface="Arial" panose="020B0604020202020204" pitchFamily="34" charset="0"/>
                  </a:rPr>
                  <a:t> đến </a:t>
                </a:r>
                <a14:m>
                  <m:oMath xmlns:m="http://schemas.openxmlformats.org/officeDocument/2006/math">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90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800">
                    <a:effectLst/>
                    <a:latin typeface="Arial" panose="020B0604020202020204" pitchFamily="34" charset="0"/>
                    <a:ea typeface="Times New Roman" panose="02020603050405020304" pitchFamily="18" charset="0"/>
                    <a:cs typeface="Arial" panose="020B0604020202020204" pitchFamily="34" charset="0"/>
                  </a:rPr>
                  <a:t>, phím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cho kết quả là số đo góc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3800">
                    <a:effectLst/>
                    <a:latin typeface="Arial" panose="020B0604020202020204" pitchFamily="34" charset="0"/>
                    <a:ea typeface="Times New Roman" panose="02020603050405020304" pitchFamily="18" charset="0"/>
                    <a:cs typeface="Arial" panose="020B0604020202020204" pitchFamily="34" charset="0"/>
                  </a:rPr>
                  <a:t> từ </a:t>
                </a:r>
                <a14:m>
                  <m:oMath xmlns:m="http://schemas.openxmlformats.org/officeDocument/2006/math">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800">
                    <a:effectLst/>
                    <a:latin typeface="Arial" panose="020B0604020202020204" pitchFamily="34" charset="0"/>
                    <a:ea typeface="Times New Roman" panose="02020603050405020304" pitchFamily="18" charset="0"/>
                    <a:cs typeface="Arial" panose="020B0604020202020204" pitchFamily="34" charset="0"/>
                  </a:rPr>
                  <a:t> đến </a:t>
                </a:r>
                <a14:m>
                  <m:oMath xmlns:m="http://schemas.openxmlformats.org/officeDocument/2006/math">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180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8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d>
                      <m:dPr>
                        <m:begChr m:val="|"/>
                        <m:endChr m:val="|"/>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𝑚</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buFont typeface="Arial" panose="020B0604020202020204" pitchFamily="34" charset="0"/>
                  <a:buChar char="•"/>
                </a:pPr>
                <a:r>
                  <a:rPr lang="en-US" sz="3800" smtClean="0">
                    <a:effectLst/>
                    <a:latin typeface="Arial" panose="020B0604020202020204" pitchFamily="34" charset="0"/>
                    <a:ea typeface="Times New Roman" panose="02020603050405020304" pitchFamily="18" charset="0"/>
                    <a:cs typeface="Arial" panose="020B0604020202020204" pitchFamily="34" charset="0"/>
                  </a:rPr>
                  <a:t>Khi </a:t>
                </a:r>
                <a:r>
                  <a:rPr lang="en-US" sz="3800">
                    <a:effectLst/>
                    <a:latin typeface="Arial" panose="020B0604020202020204" pitchFamily="34" charset="0"/>
                    <a:ea typeface="Times New Roman" panose="02020603050405020304" pitchFamily="18" charset="0"/>
                    <a:cs typeface="Arial" panose="020B0604020202020204" pitchFamily="34" charset="0"/>
                  </a:rPr>
                  <a:t>có kết quả (trường hợp chọn đơn vị đo độ), ấn phím </a:t>
                </a:r>
                <a14:m>
                  <m:oMath xmlns:m="http://schemas.openxmlformats.org/officeDocument/2006/math">
                    <m:borderBox>
                      <m:borderBoxPr>
                        <m:ctrlPr>
                          <a:rPr lang="en-US" sz="3800" i="1">
                            <a:effectLst/>
                            <a:latin typeface="Cambria Math" panose="02040503050406030204" pitchFamily="18" charset="0"/>
                            <a:ea typeface="Dotum" panose="020B0600000101010101" pitchFamily="34" charset="-127"/>
                          </a:rPr>
                        </m:ctrlPr>
                      </m:borderBoxPr>
                      <m:e>
                        <m:r>
                          <a:rPr lang="en-US" sz="3800">
                            <a:effectLst/>
                            <a:latin typeface="Cambria Math" panose="02040503050406030204" pitchFamily="18" charset="0"/>
                            <a:ea typeface="Dotum" panose="020B0600000101010101" pitchFamily="34" charset="-127"/>
                          </a:rPr>
                          <m:t>.,,,</m:t>
                        </m:r>
                      </m:e>
                    </m:borderBox>
                  </m:oMath>
                </a14:m>
                <a:r>
                  <a:rPr lang="nl-NL" sz="3800">
                    <a:effectLst/>
                    <a:latin typeface="Arial" panose="020B0604020202020204" pitchFamily="34" charset="0"/>
                    <a:ea typeface="Times New Roman" panose="02020603050405020304" pitchFamily="18" charset="0"/>
                    <a:cs typeface="Arial" panose="020B0604020202020204" pitchFamily="34" charset="0"/>
                  </a:rPr>
                  <a:t> </a:t>
                </a:r>
                <a:r>
                  <a:rPr lang="en-US" sz="3800">
                    <a:effectLst/>
                    <a:latin typeface="Arial" panose="020B0604020202020204" pitchFamily="34" charset="0"/>
                    <a:ea typeface="Times New Roman" panose="02020603050405020304" pitchFamily="18" charset="0"/>
                    <a:cs typeface="Arial" panose="020B0604020202020204" pitchFamily="34" charset="0"/>
                  </a:rPr>
                  <a:t>thì đưa kết quả về dạng độ - phút – giây.</a:t>
                </a:r>
              </a:p>
            </p:txBody>
          </p:sp>
        </mc:Choice>
        <mc:Fallback xmlns="">
          <p:sp>
            <p:nvSpPr>
              <p:cNvPr id="7" name="Rectangle 6"/>
              <p:cNvSpPr>
                <a:spLocks noRot="1" noChangeAspect="1" noMove="1" noResize="1" noEditPoints="1" noAdjustHandles="1" noChangeArrowheads="1" noChangeShapeType="1" noTextEdit="1"/>
              </p:cNvSpPr>
              <p:nvPr/>
            </p:nvSpPr>
            <p:spPr>
              <a:xfrm>
                <a:off x="1023478" y="1714500"/>
                <a:ext cx="16045322" cy="7570983"/>
              </a:xfrm>
              <a:prstGeom prst="rect">
                <a:avLst/>
              </a:prstGeom>
              <a:blipFill>
                <a:blip r:embed="rId7"/>
                <a:stretch>
                  <a:fillRect l="-1140" r="-1254" b="-2335"/>
                </a:stretch>
              </a:blipFill>
            </p:spPr>
            <p:txBody>
              <a:bodyPr/>
              <a:lstStyle/>
              <a:p>
                <a:r>
                  <a:rPr lang="en-US">
                    <a:noFill/>
                  </a:rPr>
                  <a:t> </a:t>
                </a:r>
              </a:p>
            </p:txBody>
          </p:sp>
        </mc:Fallback>
      </mc:AlternateContent>
      <p:pic>
        <p:nvPicPr>
          <p:cNvPr id="8" name="Picture 7"/>
          <p:cNvPicPr>
            <a:picLocks noChangeAspect="1"/>
          </p:cNvPicPr>
          <p:nvPr/>
        </p:nvPicPr>
        <p:blipFill>
          <a:blip r:embed="rId8"/>
          <a:stretch>
            <a:fillRect/>
          </a:stretch>
        </p:blipFill>
        <p:spPr>
          <a:xfrm>
            <a:off x="609600" y="240632"/>
            <a:ext cx="1447800" cy="1260725"/>
          </a:xfrm>
          <a:prstGeom prst="rect">
            <a:avLst/>
          </a:prstGeom>
        </p:spPr>
      </p:pic>
    </p:spTree>
    <p:extLst>
      <p:ext uri="{BB962C8B-B14F-4D97-AF65-F5344CB8AC3E}">
        <p14:creationId xmlns:p14="http://schemas.microsoft.com/office/powerpoint/2010/main" val="339314067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500"/>
                                        <p:tgtEl>
                                          <p:spTgt spid="7">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8" name="Rectangle 17"/>
          <p:cNvSpPr/>
          <p:nvPr/>
        </p:nvSpPr>
        <p:spPr>
          <a:xfrm>
            <a:off x="662547" y="495300"/>
            <a:ext cx="16982333" cy="929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a:blip r:embed="rId2"/>
          <a:stretch>
            <a:fillRect/>
          </a:stretch>
        </p:blipFill>
        <p:spPr>
          <a:xfrm rot="4048118">
            <a:off x="-577790" y="9209338"/>
            <a:ext cx="1860172" cy="860730"/>
          </a:xfrm>
          <a:prstGeom prst="rect">
            <a:avLst/>
          </a:prstGeom>
        </p:spPr>
      </p:pic>
      <p:grpSp>
        <p:nvGrpSpPr>
          <p:cNvPr id="14" name="Group 13"/>
          <p:cNvGrpSpPr/>
          <p:nvPr/>
        </p:nvGrpSpPr>
        <p:grpSpPr>
          <a:xfrm>
            <a:off x="913705" y="925312"/>
            <a:ext cx="2394284" cy="1053993"/>
            <a:chOff x="609600" y="1498707"/>
            <a:chExt cx="2394284" cy="1053993"/>
          </a:xfrm>
        </p:grpSpPr>
        <p:sp>
          <p:nvSpPr>
            <p:cNvPr id="15" name="Rounded Rectangle 14"/>
            <p:cNvSpPr/>
            <p:nvPr/>
          </p:nvSpPr>
          <p:spPr>
            <a:xfrm>
              <a:off x="609600" y="1548063"/>
              <a:ext cx="239428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838200" y="1498707"/>
              <a:ext cx="1943161" cy="96949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38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9:</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Oval Callout 18"/>
          <p:cNvSpPr/>
          <p:nvPr/>
        </p:nvSpPr>
        <p:spPr>
          <a:xfrm>
            <a:off x="8382000" y="2628900"/>
            <a:ext cx="1553438" cy="88768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7" name="TextBox 16"/>
              <p:cNvSpPr txBox="1"/>
              <p:nvPr/>
            </p:nvSpPr>
            <p:spPr>
              <a:xfrm>
                <a:off x="3554120" y="495300"/>
                <a:ext cx="13887718" cy="1846659"/>
              </a:xfrm>
              <a:prstGeom prst="rect">
                <a:avLst/>
              </a:prstGeom>
              <a:noFill/>
            </p:spPr>
            <p:txBody>
              <a:bodyPr wrap="square" rtlCol="0">
                <a:spAutoFit/>
              </a:bodyPr>
              <a:lstStyle/>
              <a:p>
                <a:pPr algn="just">
                  <a:lnSpc>
                    <a:spcPct val="150000"/>
                  </a:lnSpc>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Sử</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dụng máy tính cầm tay, tìm số đo độ và rađian của góc </a:t>
                </a:r>
                <a14:m>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rPr>
                      <m:t>𝛼</m:t>
                    </m:r>
                  </m:oMath>
                </a14:m>
                <a:r>
                  <a:rPr lang="en-US" sz="3800" smtClean="0">
                    <a:solidFill>
                      <a:prstClr val="black"/>
                    </a:solidFill>
                    <a:latin typeface="Arial" panose="020B0604020202020204" pitchFamily="34" charset="0"/>
                    <a:cs typeface="Arial" panose="020B0604020202020204" pitchFamily="34" charset="0"/>
                  </a:rPr>
                  <a:t>, biết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m:t>
                    </m:r>
                    <m:r>
                      <m:rPr>
                        <m:sty m:val="p"/>
                      </m:rP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in</m:t>
                    </m:r>
                    <m:r>
                      <a:rPr lang="en-US" sz="3800" i="1">
                        <a:solidFill>
                          <a:prstClr val="black"/>
                        </a:solidFill>
                        <a:latin typeface="Cambria Math" panose="02040503050406030204" pitchFamily="18" charset="0"/>
                        <a:ea typeface="Cambria Math" panose="02040503050406030204" pitchFamily="18" charset="0"/>
                      </a:rPr>
                      <m:t>𝛼</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58</m:t>
                    </m:r>
                  </m:oMath>
                </a14:m>
                <a:endParaRPr lang="en-US" sz="3800">
                  <a:solidFill>
                    <a:prstClr val="black"/>
                  </a:solidFill>
                  <a:latin typeface="Arial" panose="020B0604020202020204" pitchFamily="34" charset="0"/>
                  <a:cs typeface="Arial" panose="020B0604020202020204"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554120" y="495300"/>
                <a:ext cx="13887718" cy="1846659"/>
              </a:xfrm>
              <a:prstGeom prst="rect">
                <a:avLst/>
              </a:prstGeom>
              <a:blipFill>
                <a:blip r:embed="rId3"/>
                <a:stretch>
                  <a:fillRect l="-1449" r="-1449" b="-6601"/>
                </a:stretch>
              </a:blipFill>
            </p:spPr>
            <p:txBody>
              <a:bodyPr/>
              <a:lstStyle/>
              <a:p>
                <a:r>
                  <a:rPr lang="en-US">
                    <a:noFill/>
                  </a:rPr>
                  <a:t> </a:t>
                </a:r>
              </a:p>
            </p:txBody>
          </p:sp>
        </mc:Fallback>
      </mc:AlternateContent>
      <p:sp>
        <p:nvSpPr>
          <p:cNvPr id="2" name="Rectangle 1"/>
          <p:cNvSpPr/>
          <p:nvPr/>
        </p:nvSpPr>
        <p:spPr>
          <a:xfrm>
            <a:off x="1259305" y="3723318"/>
            <a:ext cx="2845651" cy="677108"/>
          </a:xfrm>
          <a:prstGeom prst="rect">
            <a:avLst/>
          </a:prstGeom>
        </p:spPr>
        <p:txBody>
          <a:bodyPr wrap="none">
            <a:spAutoFit/>
          </a:bodyPr>
          <a:lstStyle/>
          <a:p>
            <a:pPr marL="571500" indent="-571500">
              <a:buFont typeface="Arial" panose="020B0604020202020204" pitchFamily="34" charset="0"/>
              <a:buChar char="•"/>
            </a:pPr>
            <a:r>
              <a:rPr lang="en-US" sz="3800" smtClean="0">
                <a:solidFill>
                  <a:prstClr val="black"/>
                </a:solidFill>
                <a:latin typeface="Arial" panose="020B0604020202020204" pitchFamily="34" charset="0"/>
                <a:cs typeface="Arial" panose="020B0604020202020204" pitchFamily="34" charset="0"/>
              </a:rPr>
              <a:t>Số </a:t>
            </a:r>
            <a:r>
              <a:rPr lang="en-US" sz="3800">
                <a:solidFill>
                  <a:prstClr val="black"/>
                </a:solidFill>
                <a:latin typeface="Arial" panose="020B0604020202020204" pitchFamily="34" charset="0"/>
                <a:cs typeface="Arial" panose="020B0604020202020204" pitchFamily="34" charset="0"/>
              </a:rPr>
              <a:t>đo độ </a:t>
            </a:r>
            <a:endParaRPr lang="en-US"/>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1106210" y="4400426"/>
            <a:ext cx="16148198" cy="1816956"/>
          </a:xfrm>
          <a:prstGeom prst="rect">
            <a:avLst/>
          </a:prstGeom>
        </p:spPr>
      </p:pic>
      <p:sp>
        <p:nvSpPr>
          <p:cNvPr id="21" name="Rectangle 20"/>
          <p:cNvSpPr/>
          <p:nvPr/>
        </p:nvSpPr>
        <p:spPr>
          <a:xfrm>
            <a:off x="1259305" y="6819900"/>
            <a:ext cx="3658374" cy="677108"/>
          </a:xfrm>
          <a:prstGeom prst="rect">
            <a:avLst/>
          </a:prstGeom>
        </p:spPr>
        <p:txBody>
          <a:bodyPr wrap="none">
            <a:spAutoFit/>
          </a:bodyPr>
          <a:lstStyle/>
          <a:p>
            <a:pPr marL="571500" indent="-571500">
              <a:buFont typeface="Arial" panose="020B0604020202020204" pitchFamily="34" charset="0"/>
              <a:buChar char="•"/>
            </a:pPr>
            <a:r>
              <a:rPr lang="en-US" sz="3800" smtClean="0">
                <a:solidFill>
                  <a:prstClr val="black"/>
                </a:solidFill>
                <a:latin typeface="Arial" panose="020B0604020202020204" pitchFamily="34" charset="0"/>
                <a:cs typeface="Arial" panose="020B0604020202020204" pitchFamily="34" charset="0"/>
              </a:rPr>
              <a:t>Số </a:t>
            </a:r>
            <a:r>
              <a:rPr lang="en-US" sz="3800">
                <a:solidFill>
                  <a:prstClr val="black"/>
                </a:solidFill>
                <a:latin typeface="Arial" panose="020B0604020202020204" pitchFamily="34" charset="0"/>
                <a:cs typeface="Arial" panose="020B0604020202020204" pitchFamily="34" charset="0"/>
              </a:rPr>
              <a:t>đo rađian</a:t>
            </a:r>
            <a:r>
              <a:rPr lang="en-US" sz="3800" smtClean="0">
                <a:solidFill>
                  <a:prstClr val="black"/>
                </a:solidFill>
                <a:latin typeface="Arial" panose="020B0604020202020204" pitchFamily="34" charset="0"/>
                <a:cs typeface="Arial" panose="020B0604020202020204" pitchFamily="34" charset="0"/>
              </a:rPr>
              <a:t> </a:t>
            </a:r>
            <a:endParaRPr lang="en-US"/>
          </a:p>
        </p:txBody>
      </p:sp>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1259305" y="7658100"/>
            <a:ext cx="15995103" cy="1716603"/>
          </a:xfrm>
          <a:prstGeom prst="rect">
            <a:avLst/>
          </a:prstGeom>
        </p:spPr>
      </p:pic>
      <p:pic>
        <p:nvPicPr>
          <p:cNvPr id="9" name="Picture 8"/>
          <p:cNvPicPr>
            <a:picLocks noChangeAspect="1"/>
          </p:cNvPicPr>
          <p:nvPr/>
        </p:nvPicPr>
        <p:blipFill>
          <a:blip r:embed="rId8"/>
          <a:stretch>
            <a:fillRect/>
          </a:stretch>
        </p:blipFill>
        <p:spPr>
          <a:xfrm>
            <a:off x="16241585" y="2154471"/>
            <a:ext cx="1301774" cy="1670527"/>
          </a:xfrm>
          <a:prstGeom prst="rect">
            <a:avLst/>
          </a:prstGeom>
        </p:spPr>
      </p:pic>
    </p:spTree>
    <p:extLst>
      <p:ext uri="{BB962C8B-B14F-4D97-AF65-F5344CB8AC3E}">
        <p14:creationId xmlns:p14="http://schemas.microsoft.com/office/powerpoint/2010/main" val="229621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anim calcmode="lin" valueType="num">
                                      <p:cBhvr>
                                        <p:cTn id="29" dur="500" fill="hold"/>
                                        <p:tgtEl>
                                          <p:spTgt spid="21"/>
                                        </p:tgtEl>
                                        <p:attrNameLst>
                                          <p:attrName>ppt_x</p:attrName>
                                        </p:attrNameLst>
                                      </p:cBhvr>
                                      <p:tavLst>
                                        <p:tav tm="0">
                                          <p:val>
                                            <p:strVal val="#ppt_x"/>
                                          </p:val>
                                        </p:tav>
                                        <p:tav tm="100000">
                                          <p:val>
                                            <p:strVal val="#ppt_x"/>
                                          </p:val>
                                        </p:tav>
                                      </p:tavLst>
                                    </p:anim>
                                    <p:anim calcmode="lin" valueType="num">
                                      <p:cBhvr>
                                        <p:cTn id="30" dur="500" fill="hold"/>
                                        <p:tgtEl>
                                          <p:spTgt spid="21"/>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p:bldP spid="2"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8" name="AutoShape 8"/>
          <p:cNvSpPr/>
          <p:nvPr/>
        </p:nvSpPr>
        <p:spPr>
          <a:xfrm>
            <a:off x="6004560" y="10096500"/>
            <a:ext cx="6492240" cy="0"/>
          </a:xfrm>
          <a:prstGeom prst="line">
            <a:avLst/>
          </a:prstGeom>
          <a:ln w="19050" cap="flat">
            <a:solidFill>
              <a:srgbClr val="000000"/>
            </a:solidFill>
            <a:prstDash val="solid"/>
            <a:headEnd type="none" w="sm" len="sm"/>
            <a:tailEnd type="none" w="sm" len="sm"/>
          </a:ln>
        </p:spPr>
      </p:sp>
      <p:sp>
        <p:nvSpPr>
          <p:cNvPr id="16" name="TextBox 15"/>
          <p:cNvSpPr txBox="1"/>
          <p:nvPr/>
        </p:nvSpPr>
        <p:spPr>
          <a:xfrm>
            <a:off x="1913021" y="509772"/>
            <a:ext cx="358140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HĐ 1:</a:t>
            </a:r>
            <a:endParaRPr kumimoji="0" lang="en-US" sz="3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3">
            <a:duotone>
              <a:schemeClr val="accent2">
                <a:shade val="45000"/>
                <a:satMod val="135000"/>
              </a:schemeClr>
              <a:prstClr val="white"/>
            </a:duotone>
          </a:blip>
          <a:stretch>
            <a:fillRect/>
          </a:stretch>
        </p:blipFill>
        <p:spPr>
          <a:xfrm>
            <a:off x="878788" y="342900"/>
            <a:ext cx="975445" cy="914479"/>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769031" y="1195483"/>
                <a:ext cx="16299769" cy="1846659"/>
              </a:xfrm>
              <a:prstGeom prst="rect">
                <a:avLst/>
              </a:prstGeom>
            </p:spPr>
            <p:txBody>
              <a:bodyPr wrap="square">
                <a:spAutoFit/>
              </a:bodyPr>
              <a:lstStyle/>
              <a:p>
                <a:pPr lvl="0" algn="just">
                  <a:lnSpc>
                    <a:spcPct val="150000"/>
                  </a:lnSpc>
                </a:pPr>
                <a:r>
                  <a:rPr lang="vi-VN" sz="3800" smtClean="0">
                    <a:solidFill>
                      <a:srgbClr val="000000"/>
                    </a:solidFill>
                  </a:rPr>
                  <a:t>Cho hai phương trình </a:t>
                </a:r>
                <a14:m>
                  <m:oMath xmlns:m="http://schemas.openxmlformats.org/officeDocument/2006/math">
                    <m:r>
                      <a:rPr lang="en-US" sz="3800">
                        <a:solidFill>
                          <a:prstClr val="black"/>
                        </a:solidFill>
                        <a:latin typeface="Cambria Math" panose="02040503050406030204" pitchFamily="18" charset="0"/>
                      </a:rPr>
                      <m:t>2</m:t>
                    </m:r>
                    <m:r>
                      <m:rPr>
                        <m:sty m:val="p"/>
                      </m:rPr>
                      <a:rPr lang="en-US" sz="3800">
                        <a:solidFill>
                          <a:prstClr val="black"/>
                        </a:solidFill>
                        <a:latin typeface="Cambria Math" panose="02040503050406030204" pitchFamily="18" charset="0"/>
                      </a:rPr>
                      <m:t>x</m:t>
                    </m:r>
                    <m:r>
                      <a:rPr lang="en-US" sz="3800">
                        <a:solidFill>
                          <a:prstClr val="black"/>
                        </a:solidFill>
                        <a:latin typeface="Cambria Math" panose="02040503050406030204" pitchFamily="18" charset="0"/>
                      </a:rPr>
                      <m:t>−4=0</m:t>
                    </m:r>
                  </m:oMath>
                </a14:m>
                <a:r>
                  <a:rPr lang="en-US" sz="3800" smtClean="0">
                    <a:solidFill>
                      <a:srgbClr val="000000"/>
                    </a:solidFill>
                  </a:rPr>
                  <a:t> </a:t>
                </a:r>
                <a:r>
                  <a:rPr lang="vi-VN" sz="3800" smtClean="0">
                    <a:solidFill>
                      <a:srgbClr val="000000"/>
                    </a:solidFill>
                  </a:rPr>
                  <a:t>và</a:t>
                </a:r>
                <a:r>
                  <a:rPr lang="vi-VN" sz="3800">
                    <a:solidFill>
                      <a:srgbClr val="000000"/>
                    </a:solidFill>
                  </a:rPr>
                  <a:t> </a:t>
                </a:r>
                <a14:m>
                  <m:oMath xmlns:m="http://schemas.openxmlformats.org/officeDocument/2006/math">
                    <m:d>
                      <m:dPr>
                        <m:ctrlPr>
                          <a:rPr lang="en-US" sz="3800" i="1">
                            <a:latin typeface="Cambria Math" panose="02040503050406030204" pitchFamily="18" charset="0"/>
                          </a:rPr>
                        </m:ctrlPr>
                      </m:d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2</m:t>
                        </m:r>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800" i="1">
                            <a:effectLst/>
                            <a:latin typeface="Cambria Math" panose="02040503050406030204" pitchFamily="18" charset="0"/>
                          </a:rPr>
                        </m:ctrlPr>
                      </m:dPr>
                      <m:e>
                        <m:sSup>
                          <m:sSupPr>
                            <m:ctrlPr>
                              <a:rPr lang="en-US" sz="3800" i="1">
                                <a:effectLst/>
                                <a:latin typeface="Cambria Math" panose="02040503050406030204" pitchFamily="18" charset="0"/>
                              </a:rPr>
                            </m:ctrlPr>
                          </m:sSup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38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3800">
                            <a:effectLst/>
                            <a:latin typeface="Cambria Math" panose="02040503050406030204" pitchFamily="18" charset="0"/>
                            <a:ea typeface="Times New Roman" panose="02020603050405020304" pitchFamily="18" charset="0"/>
                            <a:cs typeface="Times New Roman" panose="02020603050405020304" pitchFamily="18" charset="0"/>
                          </a:rPr>
                          <m:t>+1</m:t>
                        </m:r>
                      </m:e>
                    </m:d>
                    <m:r>
                      <a:rPr lang="en-US" sz="3800" b="0" i="1" smtClean="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3800" smtClean="0">
                    <a:solidFill>
                      <a:srgbClr val="000000"/>
                    </a:solidFill>
                  </a:rPr>
                  <a:t>. </a:t>
                </a:r>
                <a:r>
                  <a:rPr lang="vi-VN" sz="3800" smtClean="0">
                    <a:solidFill>
                      <a:srgbClr val="000000"/>
                    </a:solidFill>
                  </a:rPr>
                  <a:t>Tìm và so sánh tập nghiệm của hai phương trình trên</a:t>
                </a:r>
                <a:endParaRPr lang="vi-VN" sz="3800">
                  <a:solidFill>
                    <a:srgbClr val="000000"/>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69031" y="1195483"/>
                <a:ext cx="16299769" cy="1846659"/>
              </a:xfrm>
              <a:prstGeom prst="rect">
                <a:avLst/>
              </a:prstGeom>
              <a:blipFill>
                <a:blip r:embed="rId4"/>
                <a:stretch>
                  <a:fillRect l="-1234" r="-1234" b="-6601"/>
                </a:stretch>
              </a:blipFill>
            </p:spPr>
            <p:txBody>
              <a:bodyPr/>
              <a:lstStyle/>
              <a:p>
                <a:r>
                  <a:rPr lang="en-US">
                    <a:noFill/>
                  </a:rPr>
                  <a:t> </a:t>
                </a:r>
              </a:p>
            </p:txBody>
          </p:sp>
        </mc:Fallback>
      </mc:AlternateContent>
      <p:pic>
        <p:nvPicPr>
          <p:cNvPr id="23" name="Picture 22"/>
          <p:cNvPicPr>
            <a:picLocks noChangeAspect="1"/>
          </p:cNvPicPr>
          <p:nvPr/>
        </p:nvPicPr>
        <p:blipFill>
          <a:blip r:embed="rId5"/>
          <a:stretch>
            <a:fillRect/>
          </a:stretch>
        </p:blipFill>
        <p:spPr>
          <a:xfrm>
            <a:off x="15914096" y="-205136"/>
            <a:ext cx="2158913" cy="2106337"/>
          </a:xfrm>
          <a:prstGeom prst="rect">
            <a:avLst/>
          </a:prstGeom>
        </p:spPr>
      </p:pic>
      <p:pic>
        <p:nvPicPr>
          <p:cNvPr id="24" name="Picture 23"/>
          <p:cNvPicPr>
            <a:picLocks noChangeAspect="1"/>
          </p:cNvPicPr>
          <p:nvPr/>
        </p:nvPicPr>
        <p:blipFill>
          <a:blip r:embed="rId6"/>
          <a:stretch>
            <a:fillRect/>
          </a:stretch>
        </p:blipFill>
        <p:spPr>
          <a:xfrm>
            <a:off x="-955529" y="-293813"/>
            <a:ext cx="1914160" cy="1027850"/>
          </a:xfrm>
          <a:prstGeom prst="rect">
            <a:avLst/>
          </a:prstGeom>
        </p:spPr>
      </p:pic>
      <p:sp>
        <p:nvSpPr>
          <p:cNvPr id="25" name="Rectangle 24"/>
          <p:cNvSpPr/>
          <p:nvPr/>
        </p:nvSpPr>
        <p:spPr>
          <a:xfrm>
            <a:off x="8337192" y="3079609"/>
            <a:ext cx="1826975" cy="677108"/>
          </a:xfrm>
          <a:prstGeom prst="rect">
            <a:avLst/>
          </a:prstGeom>
        </p:spPr>
        <p:txBody>
          <a:bodyPr wrap="none">
            <a:spAutoFit/>
          </a:bodyPr>
          <a:lstStyle/>
          <a:p>
            <a:r>
              <a:rPr lang="en-US" sz="3800" b="1" i="1" u="sng" smtClean="0">
                <a:solidFill>
                  <a:schemeClr val="tx2"/>
                </a:solidFill>
                <a:latin typeface="Arial" panose="020B0604020202020204" pitchFamily="34" charset="0"/>
                <a:ea typeface="Times New Roman" panose="02020603050405020304" pitchFamily="18" charset="0"/>
                <a:cs typeface="Arial" panose="020B0604020202020204" pitchFamily="34" charset="0"/>
              </a:rPr>
              <a:t>Trả lời:</a:t>
            </a:r>
            <a:endParaRPr lang="en-US" sz="3800" b="1" i="1" u="sng">
              <a:solidFill>
                <a:schemeClr val="tx2"/>
              </a:solidFill>
            </a:endParaRPr>
          </a:p>
        </p:txBody>
      </p:sp>
      <p:pic>
        <p:nvPicPr>
          <p:cNvPr id="27" name="Picture 26"/>
          <p:cNvPicPr>
            <a:picLocks noChangeAspect="1"/>
          </p:cNvPicPr>
          <p:nvPr/>
        </p:nvPicPr>
        <p:blipFill>
          <a:blip r:embed="rId7"/>
          <a:stretch>
            <a:fillRect/>
          </a:stretch>
        </p:blipFill>
        <p:spPr>
          <a:xfrm>
            <a:off x="16383000" y="7958378"/>
            <a:ext cx="1641883" cy="2156169"/>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69031" y="3695700"/>
                <a:ext cx="13391928" cy="2200411"/>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en-US" sz="3800" dirty="0" err="1" smtClean="0">
                    <a:latin typeface="Arial" panose="020B0604020202020204" pitchFamily="34" charset="0"/>
                    <a:ea typeface="Times New Roman" panose="02020603050405020304" pitchFamily="18" charset="0"/>
                    <a:cs typeface="Arial" panose="020B0604020202020204" pitchFamily="34" charset="0"/>
                  </a:rPr>
                  <a:t>Phương</a:t>
                </a:r>
                <a:r>
                  <a:rPr lang="en-US" sz="3800" dirty="0" smtClean="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trình</a:t>
                </a: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Times New Roman" panose="02020603050405020304" pitchFamily="18" charset="0"/>
                      </a:rPr>
                      <m:t>2</m:t>
                    </m:r>
                    <m:r>
                      <m:rPr>
                        <m:sty m:val="p"/>
                      </m:rPr>
                      <a:rPr lang="en-US" sz="3800">
                        <a:effectLst/>
                        <a:latin typeface="Cambria Math" panose="02040503050406030204" pitchFamily="18" charset="0"/>
                        <a:ea typeface="Times New Roman" panose="02020603050405020304" pitchFamily="18" charset="0"/>
                      </a:rPr>
                      <m:t>x</m:t>
                    </m:r>
                    <m:r>
                      <a:rPr lang="en-US" sz="3800" i="1">
                        <a:effectLst/>
                        <a:latin typeface="Cambria Math" panose="02040503050406030204" pitchFamily="18" charset="0"/>
                        <a:ea typeface="Times New Roman" panose="02020603050405020304" pitchFamily="18" charset="0"/>
                      </a:rPr>
                      <m:t>−</m:t>
                    </m:r>
                    <m:r>
                      <a:rPr lang="en-US" sz="3800">
                        <a:effectLst/>
                        <a:latin typeface="Cambria Math" panose="02040503050406030204" pitchFamily="18" charset="0"/>
                        <a:ea typeface="Times New Roman" panose="02020603050405020304" pitchFamily="18" charset="0"/>
                      </a:rPr>
                      <m:t>4=0</m:t>
                    </m:r>
                    <m:r>
                      <a:rPr lang="nl-NL" sz="3800">
                        <a:effectLst/>
                        <a:latin typeface="Cambria Math" panose="02040503050406030204" pitchFamily="18" charset="0"/>
                        <a:ea typeface="Times New Roman" panose="02020603050405020304" pitchFamily="18" charset="0"/>
                      </a:rPr>
                      <m:t>⟺</m:t>
                    </m:r>
                    <m:r>
                      <m:rPr>
                        <m:sty m:val="p"/>
                      </m:rPr>
                      <a:rPr lang="en-US" sz="3800">
                        <a:effectLst/>
                        <a:latin typeface="Cambria Math" panose="02040503050406030204" pitchFamily="18" charset="0"/>
                        <a:ea typeface="Times New Roman" panose="02020603050405020304" pitchFamily="18" charset="0"/>
                      </a:rPr>
                      <m:t>x</m:t>
                    </m:r>
                    <m:r>
                      <a:rPr lang="en-US" sz="3800">
                        <a:effectLst/>
                        <a:latin typeface="Cambria Math" panose="02040503050406030204" pitchFamily="18" charset="0"/>
                        <a:ea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rPr>
                        </m:ctrlPr>
                      </m:fPr>
                      <m:num>
                        <m:r>
                          <a:rPr lang="en-US" sz="3800">
                            <a:effectLst/>
                            <a:latin typeface="Cambria Math" panose="02040503050406030204" pitchFamily="18" charset="0"/>
                            <a:ea typeface="Times New Roman" panose="02020603050405020304" pitchFamily="18" charset="0"/>
                          </a:rPr>
                          <m:t>4</m:t>
                        </m:r>
                      </m:num>
                      <m:den>
                        <m:r>
                          <a:rPr lang="en-US" sz="3800">
                            <a:effectLst/>
                            <a:latin typeface="Cambria Math" panose="02040503050406030204" pitchFamily="18" charset="0"/>
                            <a:ea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rPr>
                      <m:t>=2</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3800" dirty="0" err="1">
                    <a:effectLst/>
                    <a:latin typeface="Arial" panose="020B0604020202020204" pitchFamily="34" charset="0"/>
                    <a:ea typeface="Dotum" panose="020B0600000101010101" pitchFamily="34" charset="-127"/>
                    <a:cs typeface="Arial" panose="020B0604020202020204" pitchFamily="34" charset="0"/>
                  </a:rPr>
                  <a:t>Vậy</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phương</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trình</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có</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tập</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nghiệm</a:t>
                </a:r>
                <a:r>
                  <a:rPr lang="en-US" sz="3800" dirty="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b>
                      <m:sSubPr>
                        <m:ctrlPr>
                          <a:rPr lang="en-US" sz="3800" i="1">
                            <a:effectLst/>
                            <a:latin typeface="Cambria Math" panose="02040503050406030204" pitchFamily="18" charset="0"/>
                            <a:ea typeface="Dotum" panose="020B0600000101010101" pitchFamily="34" charset="-127"/>
                          </a:rPr>
                        </m:ctrlPr>
                      </m:sSubPr>
                      <m:e>
                        <m:r>
                          <m:rPr>
                            <m:sty m:val="p"/>
                          </m:rPr>
                          <a:rPr lang="en-US" sz="3800">
                            <a:effectLst/>
                            <a:latin typeface="Cambria Math" panose="02040503050406030204" pitchFamily="18" charset="0"/>
                            <a:ea typeface="Dotum" panose="020B0600000101010101" pitchFamily="34" charset="-127"/>
                          </a:rPr>
                          <m:t>S</m:t>
                        </m:r>
                      </m:e>
                      <m:sub>
                        <m:r>
                          <a:rPr lang="en-US" sz="3800">
                            <a:effectLst/>
                            <a:latin typeface="Cambria Math" panose="02040503050406030204" pitchFamily="18" charset="0"/>
                            <a:ea typeface="Dotum" panose="020B0600000101010101" pitchFamily="34" charset="-127"/>
                          </a:rPr>
                          <m:t>1</m:t>
                        </m:r>
                      </m:sub>
                    </m:sSub>
                    <m:r>
                      <a:rPr lang="en-US" sz="3800">
                        <a:effectLst/>
                        <a:latin typeface="Cambria Math" panose="02040503050406030204" pitchFamily="18" charset="0"/>
                        <a:ea typeface="Dotum" panose="020B0600000101010101" pitchFamily="34" charset="-127"/>
                      </a:rPr>
                      <m:t>=</m:t>
                    </m:r>
                    <m:d>
                      <m:dPr>
                        <m:begChr m:val="{"/>
                        <m:endChr m:val="}"/>
                        <m:ctrlPr>
                          <a:rPr lang="en-US" sz="3800" i="1">
                            <a:effectLst/>
                            <a:latin typeface="Cambria Math" panose="02040503050406030204" pitchFamily="18" charset="0"/>
                            <a:ea typeface="Dotum" panose="020B0600000101010101" pitchFamily="34" charset="-127"/>
                          </a:rPr>
                        </m:ctrlPr>
                      </m:dPr>
                      <m:e>
                        <m:r>
                          <a:rPr lang="en-US" sz="3800">
                            <a:effectLst/>
                            <a:latin typeface="Cambria Math" panose="02040503050406030204" pitchFamily="18" charset="0"/>
                            <a:ea typeface="Dotum" panose="020B0600000101010101" pitchFamily="34" charset="-127"/>
                          </a:rPr>
                          <m:t>2</m:t>
                        </m:r>
                      </m:e>
                    </m:d>
                  </m:oMath>
                </a14:m>
                <a:r>
                  <a:rPr lang="en-US" sz="3800" dirty="0" smtClean="0">
                    <a:effectLst/>
                    <a:latin typeface="Arial" panose="020B0604020202020204" pitchFamily="34" charset="0"/>
                    <a:ea typeface="Dotum" panose="020B0600000101010101" pitchFamily="34" charset="-127"/>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69031" y="3695700"/>
                <a:ext cx="13391928" cy="2200411"/>
              </a:xfrm>
              <a:prstGeom prst="rect">
                <a:avLst/>
              </a:prstGeom>
              <a:blipFill>
                <a:blip r:embed="rId8"/>
                <a:stretch>
                  <a:fillRect l="-1502" b="-102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813302" y="6011981"/>
                <a:ext cx="5422895" cy="19509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a:latin typeface="Cambria Math" panose="02040503050406030204" pitchFamily="18" charset="0"/>
                        </a:rPr>
                        <m:t>⟺</m:t>
                      </m:r>
                      <m:d>
                        <m:dPr>
                          <m:begChr m:val="["/>
                          <m:endChr m:val=""/>
                          <m:ctrlPr>
                            <a:rPr lang="en-US" sz="3800" i="1">
                              <a:latin typeface="Cambria Math" panose="02040503050406030204" pitchFamily="18" charset="0"/>
                            </a:rPr>
                          </m:ctrlPr>
                        </m:dPr>
                        <m:e>
                          <m:d>
                            <m:dPr>
                              <m:begChr m:val=""/>
                              <m:endChr m:val=""/>
                              <m:ctrlPr>
                                <a:rPr lang="en-US" sz="3800" i="1">
                                  <a:latin typeface="Cambria Math" panose="02040503050406030204" pitchFamily="18" charset="0"/>
                                </a:rPr>
                              </m:ctrlPr>
                            </m:dPr>
                            <m:e>
                              <m:eqArr>
                                <m:eqArrPr>
                                  <m:ctrlPr>
                                    <a:rPr lang="en-US" sz="3800" i="1">
                                      <a:latin typeface="Cambria Math" panose="02040503050406030204" pitchFamily="18" charset="0"/>
                                    </a:rPr>
                                  </m:ctrlPr>
                                </m:eqArrPr>
                                <m:e>
                                  <m:r>
                                    <a:rPr lang="en-US" sz="3800">
                                      <a:latin typeface="Cambria Math" panose="02040503050406030204" pitchFamily="18" charset="0"/>
                                    </a:rPr>
                                    <m:t>&amp;</m:t>
                                  </m:r>
                                  <m:r>
                                    <a:rPr lang="en-US" sz="3800" i="1">
                                      <a:latin typeface="Cambria Math" panose="02040503050406030204" pitchFamily="18" charset="0"/>
                                    </a:rPr>
                                    <m:t>𝑥</m:t>
                                  </m:r>
                                  <m:r>
                                    <a:rPr lang="en-US" sz="3800" i="0">
                                      <a:latin typeface="Cambria Math" panose="02040503050406030204" pitchFamily="18" charset="0"/>
                                    </a:rPr>
                                    <m:t>−2=0</m:t>
                                  </m:r>
                                </m:e>
                                <m:e>
                                  <m:r>
                                    <a:rPr lang="en-US" sz="3800" i="0">
                                      <a:latin typeface="Cambria Math" panose="02040503050406030204" pitchFamily="18" charset="0"/>
                                    </a:rPr>
                                    <m:t>&amp; </m:t>
                                  </m:r>
                                </m:e>
                                <m:e>
                                  <m:r>
                                    <a:rPr lang="en-US" sz="3800" i="0">
                                      <a:latin typeface="Cambria Math" panose="02040503050406030204" pitchFamily="18" charset="0"/>
                                    </a:rPr>
                                    <m:t>&amp;</m:t>
                                  </m:r>
                                  <m:sSup>
                                    <m:sSupPr>
                                      <m:ctrlPr>
                                        <a:rPr lang="en-US" sz="3800" i="1">
                                          <a:latin typeface="Cambria Math" panose="02040503050406030204" pitchFamily="18" charset="0"/>
                                        </a:rPr>
                                      </m:ctrlPr>
                                    </m:sSupPr>
                                    <m:e>
                                      <m:r>
                                        <m:rPr>
                                          <m:sty m:val="p"/>
                                        </m:rPr>
                                        <a:rPr lang="en-US" sz="3800" i="0">
                                          <a:latin typeface="Cambria Math" panose="02040503050406030204" pitchFamily="18" charset="0"/>
                                        </a:rPr>
                                        <m:t>x</m:t>
                                      </m:r>
                                    </m:e>
                                    <m:sup>
                                      <m:r>
                                        <a:rPr lang="en-US" sz="3800" i="0">
                                          <a:latin typeface="Cambria Math" panose="02040503050406030204" pitchFamily="18" charset="0"/>
                                        </a:rPr>
                                        <m:t>2</m:t>
                                      </m:r>
                                    </m:sup>
                                  </m:sSup>
                                  <m:r>
                                    <a:rPr lang="en-US" sz="3800" i="0">
                                      <a:latin typeface="Cambria Math" panose="02040503050406030204" pitchFamily="18" charset="0"/>
                                    </a:rPr>
                                    <m:t>+1&gt;0</m:t>
                                  </m:r>
                                </m:e>
                              </m:eqArr>
                            </m:e>
                          </m:d>
                        </m:e>
                      </m:d>
                      <m:r>
                        <a:rPr lang="en-US" sz="3800" i="0">
                          <a:latin typeface="Cambria Math" panose="02040503050406030204" pitchFamily="18" charset="0"/>
                        </a:rPr>
                        <m:t>⟺</m:t>
                      </m:r>
                      <m:r>
                        <m:rPr>
                          <m:sty m:val="p"/>
                        </m:rPr>
                        <a:rPr lang="en-US" sz="3800" i="0">
                          <a:latin typeface="Cambria Math" panose="02040503050406030204" pitchFamily="18" charset="0"/>
                        </a:rPr>
                        <m:t>x</m:t>
                      </m:r>
                      <m:r>
                        <a:rPr lang="en-US" sz="3800" i="0">
                          <a:latin typeface="Cambria Math" panose="02040503050406030204" pitchFamily="18" charset="0"/>
                        </a:rPr>
                        <m:t>=2</m:t>
                      </m:r>
                    </m:oMath>
                  </m:oMathPara>
                </a14:m>
                <a:endParaRPr lang="en-US" sz="3800"/>
              </a:p>
            </p:txBody>
          </p:sp>
        </mc:Choice>
        <mc:Fallback xmlns="">
          <p:sp>
            <p:nvSpPr>
              <p:cNvPr id="7" name="Rectangle 6"/>
              <p:cNvSpPr>
                <a:spLocks noRot="1" noChangeAspect="1" noMove="1" noResize="1" noEditPoints="1" noAdjustHandles="1" noChangeArrowheads="1" noChangeShapeType="1" noTextEdit="1"/>
              </p:cNvSpPr>
              <p:nvPr/>
            </p:nvSpPr>
            <p:spPr>
              <a:xfrm>
                <a:off x="8813302" y="6011981"/>
                <a:ext cx="5422895" cy="195091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769031" y="6451186"/>
                <a:ext cx="8231612" cy="860941"/>
              </a:xfrm>
              <a:prstGeom prst="rect">
                <a:avLst/>
              </a:prstGeom>
            </p:spPr>
            <p:txBody>
              <a:bodyPr wrap="none">
                <a:spAutoFit/>
              </a:bodyPr>
              <a:lstStyle/>
              <a:p>
                <a:pPr marL="571500" lvl="0" indent="-571500" algn="just">
                  <a:lnSpc>
                    <a:spcPct val="150000"/>
                  </a:lnSpc>
                  <a:spcAft>
                    <a:spcPts val="800"/>
                  </a:spcAft>
                  <a:buFont typeface="Arial" panose="020B0604020202020204" pitchFamily="34" charset="0"/>
                  <a:buChar cha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Phương trình: </a:t>
                </a:r>
                <a14:m>
                  <m:oMath xmlns:m="http://schemas.openxmlformats.org/officeDocument/2006/math">
                    <m:d>
                      <m:dPr>
                        <m:ctrlPr>
                          <a:rPr lang="en-US" sz="3800" i="1">
                            <a:solidFill>
                              <a:prstClr val="black"/>
                            </a:solidFill>
                            <a:latin typeface="Cambria Math" panose="02040503050406030204" pitchFamily="18" charset="0"/>
                            <a:ea typeface="Times New Roman" panose="02020603050405020304" pitchFamily="18" charset="0"/>
                          </a:rPr>
                        </m:ctrlPr>
                      </m:dPr>
                      <m:e>
                        <m:r>
                          <m:rPr>
                            <m:sty m:val="p"/>
                          </m:rPr>
                          <a:rPr lang="en-US" sz="3800">
                            <a:solidFill>
                              <a:prstClr val="black"/>
                            </a:solidFill>
                            <a:latin typeface="Cambria Math" panose="02040503050406030204" pitchFamily="18" charset="0"/>
                            <a:ea typeface="Times New Roman" panose="02020603050405020304" pitchFamily="18" charset="0"/>
                          </a:rPr>
                          <m:t>x</m:t>
                        </m:r>
                        <m:r>
                          <a:rPr lang="en-US" sz="3800" i="1">
                            <a:solidFill>
                              <a:prstClr val="black"/>
                            </a:solidFill>
                            <a:latin typeface="Cambria Math" panose="02040503050406030204" pitchFamily="18" charset="0"/>
                            <a:ea typeface="Times New Roman" panose="02020603050405020304" pitchFamily="18" charset="0"/>
                          </a:rPr>
                          <m:t>−</m:t>
                        </m:r>
                        <m:r>
                          <a:rPr lang="en-US" sz="3800">
                            <a:solidFill>
                              <a:prstClr val="black"/>
                            </a:solidFill>
                            <a:latin typeface="Cambria Math" panose="02040503050406030204" pitchFamily="18" charset="0"/>
                            <a:ea typeface="Times New Roman" panose="02020603050405020304" pitchFamily="18" charset="0"/>
                          </a:rPr>
                          <m:t>2</m:t>
                        </m:r>
                      </m:e>
                    </m:d>
                    <m:r>
                      <a:rPr lang="en-US" sz="3800">
                        <a:solidFill>
                          <a:prstClr val="black"/>
                        </a:solidFill>
                        <a:latin typeface="Cambria Math" panose="02040503050406030204" pitchFamily="18" charset="0"/>
                        <a:ea typeface="Times New Roman" panose="02020603050405020304" pitchFamily="18" charset="0"/>
                      </a:rPr>
                      <m:t>.</m:t>
                    </m:r>
                    <m:d>
                      <m:dPr>
                        <m:ctrlPr>
                          <a:rPr lang="en-US" sz="3800" i="1">
                            <a:solidFill>
                              <a:prstClr val="black"/>
                            </a:solidFill>
                            <a:latin typeface="Cambria Math" panose="02040503050406030204" pitchFamily="18" charset="0"/>
                            <a:ea typeface="Times New Roman" panose="02020603050405020304" pitchFamily="18" charset="0"/>
                          </a:rPr>
                        </m:ctrlPr>
                      </m:dPr>
                      <m:e>
                        <m:sSup>
                          <m:sSupPr>
                            <m:ctrlPr>
                              <a:rPr lang="en-US" sz="3800" i="1">
                                <a:solidFill>
                                  <a:prstClr val="black"/>
                                </a:solidFill>
                                <a:latin typeface="Cambria Math" panose="02040503050406030204" pitchFamily="18" charset="0"/>
                                <a:ea typeface="Times New Roman" panose="02020603050405020304" pitchFamily="18" charset="0"/>
                              </a:rPr>
                            </m:ctrlPr>
                          </m:sSupPr>
                          <m:e>
                            <m:r>
                              <m:rPr>
                                <m:sty m:val="p"/>
                              </m:rPr>
                              <a:rPr lang="en-US" sz="3800">
                                <a:solidFill>
                                  <a:prstClr val="black"/>
                                </a:solidFill>
                                <a:latin typeface="Cambria Math" panose="02040503050406030204" pitchFamily="18" charset="0"/>
                                <a:ea typeface="Times New Roman" panose="02020603050405020304" pitchFamily="18" charset="0"/>
                              </a:rPr>
                              <m:t>x</m:t>
                            </m:r>
                          </m:e>
                          <m:sup>
                            <m:r>
                              <a:rPr lang="en-US" sz="3800">
                                <a:solidFill>
                                  <a:prstClr val="black"/>
                                </a:solidFill>
                                <a:latin typeface="Cambria Math" panose="02040503050406030204" pitchFamily="18" charset="0"/>
                                <a:ea typeface="Times New Roman" panose="02020603050405020304" pitchFamily="18" charset="0"/>
                              </a:rPr>
                              <m:t>2</m:t>
                            </m:r>
                          </m:sup>
                        </m:sSup>
                        <m:r>
                          <a:rPr lang="en-US" sz="3800">
                            <a:solidFill>
                              <a:prstClr val="black"/>
                            </a:solidFill>
                            <a:latin typeface="Cambria Math" panose="02040503050406030204" pitchFamily="18" charset="0"/>
                            <a:ea typeface="Times New Roman" panose="02020603050405020304" pitchFamily="18" charset="0"/>
                          </a:rPr>
                          <m:t>+1</m:t>
                        </m:r>
                      </m:e>
                    </m:d>
                    <m:r>
                      <a:rPr lang="en-US" sz="3800">
                        <a:solidFill>
                          <a:prstClr val="black"/>
                        </a:solidFill>
                        <a:latin typeface="Cambria Math" panose="02040503050406030204" pitchFamily="18" charset="0"/>
                        <a:ea typeface="Times New Roman" panose="02020603050405020304" pitchFamily="18" charset="0"/>
                      </a:rPr>
                      <m:t>=0</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69031" y="6451186"/>
                <a:ext cx="8231612" cy="860941"/>
              </a:xfrm>
              <a:prstGeom prst="rect">
                <a:avLst/>
              </a:prstGeom>
              <a:blipFill>
                <a:blip r:embed="rId10"/>
                <a:stretch>
                  <a:fillRect l="-2222" b="-283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69031" y="7991603"/>
                <a:ext cx="17142083" cy="1840889"/>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Dotum" panose="020B0600000101010101" pitchFamily="34" charset="-127"/>
                    <a:cs typeface="Arial" panose="020B0604020202020204" pitchFamily="34" charset="0"/>
                  </a:rPr>
                  <a:t>V</a:t>
                </a:r>
                <a:r>
                  <a:rPr lang="en-US" sz="3800" smtClean="0">
                    <a:latin typeface="Arial" panose="020B0604020202020204" pitchFamily="34" charset="0"/>
                    <a:ea typeface="Dotum" panose="020B0600000101010101" pitchFamily="34" charset="-127"/>
                    <a:cs typeface="Arial" panose="020B0604020202020204" pitchFamily="34" charset="0"/>
                  </a:rPr>
                  <a:t>ậy </a:t>
                </a:r>
                <a:r>
                  <a:rPr lang="en-US" sz="3800">
                    <a:latin typeface="Arial" panose="020B0604020202020204" pitchFamily="34" charset="0"/>
                    <a:ea typeface="Dotum" panose="020B0600000101010101" pitchFamily="34" charset="-127"/>
                    <a:cs typeface="Arial" panose="020B0604020202020204" pitchFamily="34" charset="0"/>
                  </a:rPr>
                  <a:t>phương trình có tập nghiệm </a:t>
                </a:r>
                <a14:m>
                  <m:oMath xmlns:m="http://schemas.openxmlformats.org/officeDocument/2006/math">
                    <m:sSub>
                      <m:sSubPr>
                        <m:ctrlPr>
                          <a:rPr lang="en-US" sz="3800" i="1">
                            <a:effectLst/>
                            <a:latin typeface="Cambria Math" panose="02040503050406030204" pitchFamily="18" charset="0"/>
                            <a:ea typeface="Dotum" panose="020B0600000101010101" pitchFamily="34" charset="-127"/>
                          </a:rPr>
                        </m:ctrlPr>
                      </m:sSubPr>
                      <m:e>
                        <m:r>
                          <m:rPr>
                            <m:sty m:val="p"/>
                          </m:rPr>
                          <a:rPr lang="en-US" sz="3800">
                            <a:effectLst/>
                            <a:latin typeface="Cambria Math" panose="02040503050406030204" pitchFamily="18" charset="0"/>
                            <a:ea typeface="Dotum" panose="020B0600000101010101" pitchFamily="34" charset="-127"/>
                          </a:rPr>
                          <m:t>S</m:t>
                        </m:r>
                      </m:e>
                      <m:sub>
                        <m:r>
                          <a:rPr lang="en-US" sz="3800">
                            <a:effectLst/>
                            <a:latin typeface="Cambria Math" panose="02040503050406030204" pitchFamily="18" charset="0"/>
                            <a:ea typeface="Dotum" panose="020B0600000101010101" pitchFamily="34" charset="-127"/>
                          </a:rPr>
                          <m:t>2</m:t>
                        </m:r>
                      </m:sub>
                    </m:sSub>
                    <m:r>
                      <a:rPr lang="en-US" sz="3800">
                        <a:effectLst/>
                        <a:latin typeface="Cambria Math" panose="02040503050406030204" pitchFamily="18" charset="0"/>
                        <a:ea typeface="Dotum" panose="020B0600000101010101" pitchFamily="34" charset="-127"/>
                      </a:rPr>
                      <m:t>=</m:t>
                    </m:r>
                    <m:d>
                      <m:dPr>
                        <m:begChr m:val="{"/>
                        <m:endChr m:val="}"/>
                        <m:ctrlPr>
                          <a:rPr lang="en-US" sz="3800" i="1">
                            <a:effectLst/>
                            <a:latin typeface="Cambria Math" panose="02040503050406030204" pitchFamily="18" charset="0"/>
                            <a:ea typeface="Dotum" panose="020B0600000101010101" pitchFamily="34" charset="-127"/>
                          </a:rPr>
                        </m:ctrlPr>
                      </m:dPr>
                      <m:e>
                        <m:r>
                          <a:rPr lang="en-US" sz="3800">
                            <a:effectLst/>
                            <a:latin typeface="Cambria Math" panose="02040503050406030204" pitchFamily="18" charset="0"/>
                            <a:ea typeface="Dotum" panose="020B0600000101010101" pitchFamily="34" charset="-127"/>
                          </a:rPr>
                          <m:t>2</m:t>
                        </m:r>
                      </m:e>
                    </m:d>
                  </m:oMath>
                </a14:m>
                <a:r>
                  <a:rPr lang="en-US"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 xmlns:m="http://schemas.openxmlformats.org/officeDocument/2006/math">
                    <m:r>
                      <a:rPr lang="en-US" sz="3800">
                        <a:latin typeface="Cambria Math" panose="02040503050406030204" pitchFamily="18" charset="0"/>
                        <a:ea typeface="Times New Roman" panose="02020603050405020304" pitchFamily="18" charset="0"/>
                      </a:rPr>
                      <m:t>⇒</m:t>
                    </m:r>
                    <m:r>
                      <a:rPr lang="en-US" sz="3800" i="1">
                        <a:latin typeface="Cambria Math" panose="02040503050406030204" pitchFamily="18" charset="0"/>
                        <a:ea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Nhận thấy cả hai phương trình đều có tập nghiệm </a:t>
                </a:r>
                <a14:m>
                  <m:oMath xmlns:m="http://schemas.openxmlformats.org/officeDocument/2006/math">
                    <m:r>
                      <m:rPr>
                        <m:sty m:val="p"/>
                      </m:rPr>
                      <a:rPr lang="en-US" sz="3800">
                        <a:effectLst/>
                        <a:latin typeface="Cambria Math" panose="02040503050406030204" pitchFamily="18" charset="0"/>
                        <a:ea typeface="Times New Roman" panose="02020603050405020304" pitchFamily="18" charset="0"/>
                      </a:rPr>
                      <m:t>S</m:t>
                    </m:r>
                    <m:r>
                      <a:rPr lang="en-US" sz="3800">
                        <a:effectLst/>
                        <a:latin typeface="Cambria Math" panose="02040503050406030204" pitchFamily="18" charset="0"/>
                        <a:ea typeface="Times New Roman" panose="02020603050405020304" pitchFamily="18" charset="0"/>
                      </a:rPr>
                      <m:t>={2}</m:t>
                    </m:r>
                  </m:oMath>
                </a14:m>
                <a:r>
                  <a:rPr lang="en-US"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69031" y="7991603"/>
                <a:ext cx="17142083" cy="1840889"/>
              </a:xfrm>
              <a:prstGeom prst="rect">
                <a:avLst/>
              </a:prstGeom>
              <a:blipFill>
                <a:blip r:embed="rId11"/>
                <a:stretch>
                  <a:fillRect l="-1174" b="-12252"/>
                </a:stretch>
              </a:blipFill>
            </p:spPr>
            <p:txBody>
              <a:bodyPr/>
              <a:lstStyle/>
              <a:p>
                <a:r>
                  <a:rPr lang="en-US">
                    <a:noFill/>
                  </a:rPr>
                  <a:t> </a:t>
                </a:r>
              </a:p>
            </p:txBody>
          </p:sp>
        </mc:Fallback>
      </mc:AlternateContent>
    </p:spTree>
    <p:extLst>
      <p:ext uri="{BB962C8B-B14F-4D97-AF65-F5344CB8AC3E}">
        <p14:creationId xmlns:p14="http://schemas.microsoft.com/office/powerpoint/2010/main" val="5717989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randombar(horizontal)">
                                      <p:cBhvr>
                                        <p:cTn id="35" dur="500"/>
                                        <p:tgtEl>
                                          <p:spTgt spid="7"/>
                                        </p:tgtEl>
                                      </p:cBhvr>
                                    </p:animEffect>
                                  </p:childTnLst>
                                </p:cTn>
                              </p:par>
                              <p:par>
                                <p:cTn id="36" presetID="14" presetClass="entr" presetSubtype="10" fill="hold" nodeType="with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8" dur="500"/>
                                        <p:tgtEl>
                                          <p:spTgt spid="1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animEffect transition="in" filter="wipe(left)">
                                      <p:cBhvr>
                                        <p:cTn id="43"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5" grpId="0"/>
      <p:bldP spid="7"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rot="951285">
            <a:off x="88703" y="8459243"/>
            <a:ext cx="1853345" cy="1664352"/>
          </a:xfrm>
          <a:prstGeom prst="rect">
            <a:avLst/>
          </a:prstGeom>
        </p:spPr>
      </p:pic>
      <p:sp>
        <p:nvSpPr>
          <p:cNvPr id="8" name="TextBox 7"/>
          <p:cNvSpPr txBox="1"/>
          <p:nvPr/>
        </p:nvSpPr>
        <p:spPr>
          <a:xfrm>
            <a:off x="381000" y="549868"/>
            <a:ext cx="4301514"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6</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4724400" y="266700"/>
                <a:ext cx="13411200" cy="1800493"/>
              </a:xfrm>
              <a:prstGeom prst="rect">
                <a:avLst/>
              </a:prstGeom>
            </p:spPr>
            <p:txBody>
              <a:bodyPr wrap="square">
                <a:spAutoFit/>
              </a:bodyPr>
              <a:lstStyle/>
              <a:p>
                <a:pPr lvl="0" algn="ctr">
                  <a:lnSpc>
                    <a:spcPct val="150000"/>
                  </a:lnSpc>
                  <a:spcAft>
                    <a:spcPts val="800"/>
                  </a:spcAf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Sử dụng máy tính cầm tay, tìm số đo độ và rađian của góc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𝛼</m:t>
                    </m:r>
                  </m:oMath>
                </a14:m>
                <a:r>
                  <a:rPr lang="en-US"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   a</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=−0,75;</m:t>
                    </m:r>
                  </m:oMath>
                </a14:m>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    b</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tan</m:t>
                    </m:r>
                    <m: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𝛼</m:t>
                    </m:r>
                    <m: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=2,46</m:t>
                    </m:r>
                  </m:oMath>
                </a14:m>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    c</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cot</m:t>
                    </m:r>
                    <m: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𝛼</m:t>
                    </m:r>
                    <m: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=–6,18</m:t>
                    </m:r>
                  </m:oMath>
                </a14:m>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724400" y="266700"/>
                <a:ext cx="13411200" cy="1800493"/>
              </a:xfrm>
              <a:prstGeom prst="rect">
                <a:avLst/>
              </a:prstGeom>
              <a:blipFill>
                <a:blip r:embed="rId3"/>
                <a:stretch>
                  <a:fillRect r="-2500" b="-6441"/>
                </a:stretch>
              </a:blipFill>
            </p:spPr>
            <p:txBody>
              <a:bodyPr/>
              <a:lstStyle/>
              <a:p>
                <a:r>
                  <a:rPr lang="en-US">
                    <a:noFill/>
                  </a:rPr>
                  <a:t> </a:t>
                </a:r>
              </a:p>
            </p:txBody>
          </p:sp>
        </mc:Fallback>
      </mc:AlternateContent>
      <p:sp>
        <p:nvSpPr>
          <p:cNvPr id="14" name="Oval Callout 13"/>
          <p:cNvSpPr/>
          <p:nvPr/>
        </p:nvSpPr>
        <p:spPr>
          <a:xfrm>
            <a:off x="8377307" y="2274619"/>
            <a:ext cx="1553438" cy="88768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p:cNvPicPr>
            <a:picLocks noChangeAspect="1"/>
          </p:cNvPicPr>
          <p:nvPr/>
        </p:nvPicPr>
        <p:blipFill>
          <a:blip r:embed="rId4"/>
          <a:stretch>
            <a:fillRect/>
          </a:stretch>
        </p:blipFill>
        <p:spPr>
          <a:xfrm rot="21177211">
            <a:off x="16349838" y="3584248"/>
            <a:ext cx="1589602" cy="2041830"/>
          </a:xfrm>
          <a:prstGeom prst="rect">
            <a:avLst/>
          </a:prstGeom>
        </p:spPr>
      </p:pic>
      <p:sp>
        <p:nvSpPr>
          <p:cNvPr id="15" name="Rectangle 14"/>
          <p:cNvSpPr/>
          <p:nvPr/>
        </p:nvSpPr>
        <p:spPr>
          <a:xfrm>
            <a:off x="3038469" y="3314700"/>
            <a:ext cx="11492249" cy="84087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 Để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tìm số đo độ của góc α, ta bấm phím như sau:</a:t>
            </a:r>
          </a:p>
        </p:txBody>
      </p:sp>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3154739" y="4418074"/>
            <a:ext cx="11379990" cy="1182626"/>
          </a:xfrm>
          <a:prstGeom prst="rect">
            <a:avLst/>
          </a:prstGeom>
        </p:spPr>
      </p:pic>
      <p:sp>
        <p:nvSpPr>
          <p:cNvPr id="17" name="Rectangle 16"/>
          <p:cNvSpPr/>
          <p:nvPr/>
        </p:nvSpPr>
        <p:spPr>
          <a:xfrm>
            <a:off x="2717380" y="5676900"/>
            <a:ext cx="14702092" cy="84350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Màn hình hiện kết quả là: 138°35'25,36</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3700" b="0"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Caudex"/>
                <a:cs typeface="Arial" panose="020B0604020202020204" pitchFamily="34" charset="0"/>
              </a:rPr>
              <a:t>Vậy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Caudex"/>
                <a:cs typeface="Arial" panose="020B0604020202020204" pitchFamily="34" charset="0"/>
              </a:rPr>
              <a:t>α ≈ 138°35'26".</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8" name="Rectangle 17"/>
          <p:cNvSpPr/>
          <p:nvPr/>
        </p:nvSpPr>
        <p:spPr>
          <a:xfrm>
            <a:off x="3552644" y="6972300"/>
            <a:ext cx="11731097" cy="840871"/>
          </a:xfrm>
          <a:prstGeom prst="rect">
            <a:avLst/>
          </a:prstGeom>
        </p:spPr>
        <p:txBody>
          <a:bodyPr wrap="none">
            <a:spAutoFit/>
          </a:bodyPr>
          <a:lstStyle/>
          <a:p>
            <a:pPr algn="just">
              <a:lnSpc>
                <a:spcPct val="150000"/>
              </a:lnSpc>
              <a:spcAft>
                <a:spcPts val="800"/>
              </a:spcAft>
            </a:pPr>
            <a:r>
              <a:rPr lang="en-US" sz="3700" smtClean="0">
                <a:latin typeface="Arial" panose="020B0604020202020204" pitchFamily="34" charset="0"/>
                <a:ea typeface="Times New Roman" panose="02020603050405020304" pitchFamily="18" charset="0"/>
                <a:cs typeface="Arial" panose="020B0604020202020204" pitchFamily="34" charset="0"/>
              </a:rPr>
              <a:t>- Để </a:t>
            </a:r>
            <a:r>
              <a:rPr lang="en-US" sz="3700">
                <a:latin typeface="Arial" panose="020B0604020202020204" pitchFamily="34" charset="0"/>
                <a:ea typeface="Times New Roman" panose="02020603050405020304" pitchFamily="18" charset="0"/>
                <a:cs typeface="Arial" panose="020B0604020202020204" pitchFamily="34" charset="0"/>
              </a:rPr>
              <a:t>tìm số đo rađian </a:t>
            </a:r>
            <a:r>
              <a:rPr lang="en-US" sz="3700" smtClean="0">
                <a:latin typeface="Arial" panose="020B0604020202020204" pitchFamily="34" charset="0"/>
                <a:ea typeface="Times New Roman" panose="02020603050405020304" pitchFamily="18" charset="0"/>
                <a:cs typeface="Arial" panose="020B0604020202020204" pitchFamily="34" charset="0"/>
              </a:rPr>
              <a:t>của </a:t>
            </a:r>
            <a:r>
              <a:rPr lang="en-US" sz="3700">
                <a:latin typeface="Arial" panose="020B0604020202020204" pitchFamily="34" charset="0"/>
                <a:ea typeface="Times New Roman" panose="02020603050405020304" pitchFamily="18" charset="0"/>
                <a:cs typeface="Arial" panose="020B0604020202020204" pitchFamily="34" charset="0"/>
              </a:rPr>
              <a:t>góc α, ta bấm phím như sau:</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9" name="Picture 18"/>
          <p:cNvPicPr>
            <a:picLocks noChangeAspect="1"/>
          </p:cNvPicPr>
          <p:nvPr/>
        </p:nvPicPr>
        <p:blipFill>
          <a:blip r:embed="rId7"/>
          <a:stretch>
            <a:fillRect/>
          </a:stretch>
        </p:blipFill>
        <p:spPr>
          <a:xfrm>
            <a:off x="3919948" y="8039100"/>
            <a:ext cx="10468156" cy="1128919"/>
          </a:xfrm>
          <a:prstGeom prst="rect">
            <a:avLst/>
          </a:prstGeom>
        </p:spPr>
      </p:pic>
      <p:sp>
        <p:nvSpPr>
          <p:cNvPr id="20" name="Rectangle 19"/>
          <p:cNvSpPr/>
          <p:nvPr/>
        </p:nvSpPr>
        <p:spPr>
          <a:xfrm>
            <a:off x="2729412" y="9203204"/>
            <a:ext cx="13716000" cy="969496"/>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kết quả là: </a:t>
            </a:r>
            <a:r>
              <a:rPr lang="en-US" sz="3700" smtClean="0">
                <a:latin typeface="Arial" panose="020B0604020202020204" pitchFamily="34" charset="0"/>
                <a:ea typeface="Times New Roman" panose="02020603050405020304" pitchFamily="18" charset="0"/>
                <a:cs typeface="Arial" panose="020B0604020202020204" pitchFamily="34" charset="0"/>
              </a:rPr>
              <a:t>2,418858406. </a:t>
            </a:r>
            <a:r>
              <a:rPr lang="en-US" sz="3700" smtClean="0">
                <a:latin typeface="Arial" panose="020B0604020202020204" pitchFamily="34" charset="0"/>
                <a:ea typeface="Caudex"/>
                <a:cs typeface="Arial" panose="020B0604020202020204" pitchFamily="34" charset="0"/>
              </a:rPr>
              <a:t>Vậy </a:t>
            </a:r>
            <a:r>
              <a:rPr lang="en-US" sz="3700">
                <a:latin typeface="Arial" panose="020B0604020202020204" pitchFamily="34" charset="0"/>
                <a:ea typeface="Caudex"/>
                <a:cs typeface="Arial" panose="020B0604020202020204" pitchFamily="34" charset="0"/>
              </a:rPr>
              <a:t>α ≈ 2,41886 rad.</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09287981"/>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par>
                                <p:cTn id="33" presetID="14" presetClass="entr" presetSubtype="1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randombar(horizontal)">
                                      <p:cBhvr>
                                        <p:cTn id="35" dur="500"/>
                                        <p:tgtEl>
                                          <p:spTgt spid="19"/>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randombar(horizontal)">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14" grpId="0" animBg="1"/>
      <p:bldP spid="15" grpId="0"/>
      <p:bldP spid="17" grpId="0"/>
      <p:bldP spid="18" grpId="0"/>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rot="951285">
            <a:off x="88703" y="8459243"/>
            <a:ext cx="1853345" cy="1664352"/>
          </a:xfrm>
          <a:prstGeom prst="rect">
            <a:avLst/>
          </a:prstGeom>
        </p:spPr>
      </p:pic>
      <p:sp>
        <p:nvSpPr>
          <p:cNvPr id="8" name="TextBox 7"/>
          <p:cNvSpPr txBox="1"/>
          <p:nvPr/>
        </p:nvSpPr>
        <p:spPr>
          <a:xfrm>
            <a:off x="381000" y="549868"/>
            <a:ext cx="4301514"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6</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4724400" y="266700"/>
                <a:ext cx="13411200" cy="180049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Sử dụng máy tính cầm tay, tìm số đo độ và rađian của góc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𝛼</m:t>
                    </m:r>
                  </m:oMath>
                </a14:m>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𝛼</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=−0,75;</m:t>
                    </m:r>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tan</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𝛼</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=2,46</m:t>
                    </m:r>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𝛼</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=–6,18</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724400" y="266700"/>
                <a:ext cx="13411200" cy="1800493"/>
              </a:xfrm>
              <a:prstGeom prst="rect">
                <a:avLst/>
              </a:prstGeom>
              <a:blipFill>
                <a:blip r:embed="rId3"/>
                <a:stretch>
                  <a:fillRect r="-2500" b="-6441"/>
                </a:stretch>
              </a:blipFill>
            </p:spPr>
            <p:txBody>
              <a:bodyPr/>
              <a:lstStyle/>
              <a:p>
                <a:r>
                  <a:rPr lang="en-US">
                    <a:noFill/>
                  </a:rPr>
                  <a:t> </a:t>
                </a:r>
              </a:p>
            </p:txBody>
          </p:sp>
        </mc:Fallback>
      </mc:AlternateContent>
      <p:sp>
        <p:nvSpPr>
          <p:cNvPr id="14" name="Oval Callout 13"/>
          <p:cNvSpPr/>
          <p:nvPr/>
        </p:nvSpPr>
        <p:spPr>
          <a:xfrm>
            <a:off x="8377307" y="2274619"/>
            <a:ext cx="1553438" cy="88768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p:cNvPicPr>
            <a:picLocks noChangeAspect="1"/>
          </p:cNvPicPr>
          <p:nvPr/>
        </p:nvPicPr>
        <p:blipFill>
          <a:blip r:embed="rId4"/>
          <a:stretch>
            <a:fillRect/>
          </a:stretch>
        </p:blipFill>
        <p:spPr>
          <a:xfrm rot="21177211">
            <a:off x="16349838" y="3584248"/>
            <a:ext cx="1589602" cy="2041830"/>
          </a:xfrm>
          <a:prstGeom prst="rect">
            <a:avLst/>
          </a:prstGeom>
        </p:spPr>
      </p:pic>
      <p:sp>
        <p:nvSpPr>
          <p:cNvPr id="15" name="Rectangle 14"/>
          <p:cNvSpPr/>
          <p:nvPr/>
        </p:nvSpPr>
        <p:spPr>
          <a:xfrm>
            <a:off x="3038469" y="3314700"/>
            <a:ext cx="11492249" cy="94641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 - Để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tìm số đo độ của góc α, ta bấm phím như sau:</a:t>
            </a:r>
          </a:p>
        </p:txBody>
      </p:sp>
      <p:sp>
        <p:nvSpPr>
          <p:cNvPr id="18" name="Rectangle 17"/>
          <p:cNvSpPr/>
          <p:nvPr/>
        </p:nvSpPr>
        <p:spPr>
          <a:xfrm>
            <a:off x="3552644" y="6972300"/>
            <a:ext cx="11731097" cy="84087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Để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tìm số đo rađian </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góc α, ta bấm phím như sau:</a:t>
            </a:r>
          </a:p>
        </p:txBody>
      </p:sp>
      <p:sp>
        <p:nvSpPr>
          <p:cNvPr id="20" name="Rectangle 19"/>
          <p:cNvSpPr/>
          <p:nvPr/>
        </p:nvSpPr>
        <p:spPr>
          <a:xfrm>
            <a:off x="2729412" y="9203204"/>
            <a:ext cx="13716000" cy="946413"/>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kết quả là: </a:t>
            </a:r>
            <a:r>
              <a:rPr lang="en-US" sz="3700" smtClean="0">
                <a:latin typeface="Arial" panose="020B0604020202020204" pitchFamily="34" charset="0"/>
                <a:ea typeface="Times New Roman" panose="02020603050405020304" pitchFamily="18" charset="0"/>
                <a:cs typeface="Arial" panose="020B0604020202020204" pitchFamily="34" charset="0"/>
              </a:rPr>
              <a:t>1,184695602.  </a:t>
            </a:r>
            <a:r>
              <a:rPr lang="en-US" sz="3700" smtClean="0">
                <a:latin typeface="Arial" panose="020B0604020202020204" pitchFamily="34" charset="0"/>
                <a:ea typeface="Caudex"/>
                <a:cs typeface="Arial" panose="020B0604020202020204" pitchFamily="34" charset="0"/>
              </a:rPr>
              <a:t>Vậy </a:t>
            </a:r>
            <a:r>
              <a:rPr lang="en-US" sz="3700">
                <a:latin typeface="Arial" panose="020B0604020202020204" pitchFamily="34" charset="0"/>
                <a:ea typeface="Caudex"/>
                <a:cs typeface="Arial" panose="020B0604020202020204" pitchFamily="34" charset="0"/>
              </a:rPr>
              <a:t>α ≈ 1,1847 rad.</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667000" y="4498081"/>
            <a:ext cx="12496339" cy="1102619"/>
          </a:xfrm>
          <a:prstGeom prst="rect">
            <a:avLst/>
          </a:prstGeom>
        </p:spPr>
      </p:pic>
      <p:pic>
        <p:nvPicPr>
          <p:cNvPr id="22" name="Picture 2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3648184" y="8004731"/>
            <a:ext cx="11011684" cy="1101169"/>
          </a:xfrm>
          <a:prstGeom prst="rect">
            <a:avLst/>
          </a:prstGeom>
        </p:spPr>
      </p:pic>
      <p:sp>
        <p:nvSpPr>
          <p:cNvPr id="23" name="Rectangle 22"/>
          <p:cNvSpPr/>
          <p:nvPr/>
        </p:nvSpPr>
        <p:spPr>
          <a:xfrm>
            <a:off x="2719944" y="5747799"/>
            <a:ext cx="15034656" cy="843501"/>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kết quả là: 67°52'41,01</a:t>
            </a:r>
            <a:r>
              <a:rPr lang="en-US" sz="3700" smtClean="0">
                <a:latin typeface="Arial" panose="020B0604020202020204" pitchFamily="34" charset="0"/>
                <a:ea typeface="Times New Roman" panose="02020603050405020304" pitchFamily="18" charset="0"/>
                <a:cs typeface="Arial" panose="020B0604020202020204" pitchFamily="34" charset="0"/>
              </a:rPr>
              <a:t>".  </a:t>
            </a:r>
            <a:r>
              <a:rPr lang="en-US" sz="3700" smtClean="0">
                <a:latin typeface="Arial" panose="020B0604020202020204" pitchFamily="34" charset="0"/>
                <a:ea typeface="Caudex"/>
                <a:cs typeface="Arial" panose="020B0604020202020204" pitchFamily="34" charset="0"/>
              </a:rPr>
              <a:t>Vậy </a:t>
            </a:r>
            <a:r>
              <a:rPr lang="en-US" sz="3700">
                <a:latin typeface="Arial" panose="020B0604020202020204" pitchFamily="34" charset="0"/>
                <a:ea typeface="Caudex"/>
                <a:cs typeface="Arial" panose="020B0604020202020204" pitchFamily="34" charset="0"/>
              </a:rPr>
              <a:t>α ≈ 67°52'41".</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5401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anim calcmode="lin" valueType="num">
                                      <p:cBhvr>
                                        <p:cTn id="19" dur="500" fill="hold"/>
                                        <p:tgtEl>
                                          <p:spTgt spid="18"/>
                                        </p:tgtEl>
                                        <p:attrNameLst>
                                          <p:attrName>ppt_x</p:attrName>
                                        </p:attrNameLst>
                                      </p:cBhvr>
                                      <p:tavLst>
                                        <p:tav tm="0">
                                          <p:val>
                                            <p:strVal val="#ppt_x"/>
                                          </p:val>
                                        </p:tav>
                                        <p:tav tm="100000">
                                          <p:val>
                                            <p:strVal val="#ppt_x"/>
                                          </p:val>
                                        </p:tav>
                                      </p:tavLst>
                                    </p:anim>
                                    <p:anim calcmode="lin" valueType="num">
                                      <p:cBhvr>
                                        <p:cTn id="20" dur="500" fill="hold"/>
                                        <p:tgtEl>
                                          <p:spTgt spid="18"/>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anim calcmode="lin" valueType="num">
                                      <p:cBhvr>
                                        <p:cTn id="24" dur="500" fill="hold"/>
                                        <p:tgtEl>
                                          <p:spTgt spid="22"/>
                                        </p:tgtEl>
                                        <p:attrNameLst>
                                          <p:attrName>ppt_x</p:attrName>
                                        </p:attrNameLst>
                                      </p:cBhvr>
                                      <p:tavLst>
                                        <p:tav tm="0">
                                          <p:val>
                                            <p:strVal val="#ppt_x"/>
                                          </p:val>
                                        </p:tav>
                                        <p:tav tm="100000">
                                          <p:val>
                                            <p:strVal val="#ppt_x"/>
                                          </p:val>
                                        </p:tav>
                                      </p:tavLst>
                                    </p:anim>
                                    <p:anim calcmode="lin" valueType="num">
                                      <p:cBhvr>
                                        <p:cTn id="25" dur="500" fill="hold"/>
                                        <p:tgtEl>
                                          <p:spTgt spid="2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anim calcmode="lin" valueType="num">
                                      <p:cBhvr>
                                        <p:cTn id="29" dur="500" fill="hold"/>
                                        <p:tgtEl>
                                          <p:spTgt spid="20"/>
                                        </p:tgtEl>
                                        <p:attrNameLst>
                                          <p:attrName>ppt_x</p:attrName>
                                        </p:attrNameLst>
                                      </p:cBhvr>
                                      <p:tavLst>
                                        <p:tav tm="0">
                                          <p:val>
                                            <p:strVal val="#ppt_x"/>
                                          </p:val>
                                        </p:tav>
                                        <p:tav tm="100000">
                                          <p:val>
                                            <p:strVal val="#ppt_x"/>
                                          </p:val>
                                        </p:tav>
                                      </p:tavLst>
                                    </p:anim>
                                    <p:anim calcmode="lin" valueType="num">
                                      <p:cBhvr>
                                        <p:cTn id="30"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0" grpId="0"/>
      <p:bldP spid="2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rot="951285">
            <a:off x="88703" y="8459243"/>
            <a:ext cx="1853345" cy="1664352"/>
          </a:xfrm>
          <a:prstGeom prst="rect">
            <a:avLst/>
          </a:prstGeom>
        </p:spPr>
      </p:pic>
      <p:sp>
        <p:nvSpPr>
          <p:cNvPr id="8" name="TextBox 7"/>
          <p:cNvSpPr txBox="1"/>
          <p:nvPr/>
        </p:nvSpPr>
        <p:spPr>
          <a:xfrm>
            <a:off x="381000" y="549868"/>
            <a:ext cx="4301514"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6</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4724400" y="266700"/>
                <a:ext cx="13411200" cy="180049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Sử dụng máy tính cầm tay, tìm số đo độ và rađian của góc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𝛼</m:t>
                    </m:r>
                  </m:oMath>
                </a14:m>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𝛼</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=−0,75;</m:t>
                    </m:r>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tan</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𝛼</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=2,46</m:t>
                    </m:r>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𝛼</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=–6,18</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724400" y="266700"/>
                <a:ext cx="13411200" cy="1800493"/>
              </a:xfrm>
              <a:prstGeom prst="rect">
                <a:avLst/>
              </a:prstGeom>
              <a:blipFill>
                <a:blip r:embed="rId3"/>
                <a:stretch>
                  <a:fillRect r="-2500" b="-6441"/>
                </a:stretch>
              </a:blipFill>
            </p:spPr>
            <p:txBody>
              <a:bodyPr/>
              <a:lstStyle/>
              <a:p>
                <a:r>
                  <a:rPr lang="en-US">
                    <a:noFill/>
                  </a:rPr>
                  <a:t> </a:t>
                </a:r>
              </a:p>
            </p:txBody>
          </p:sp>
        </mc:Fallback>
      </mc:AlternateContent>
      <p:sp>
        <p:nvSpPr>
          <p:cNvPr id="14" name="Oval Callout 13"/>
          <p:cNvSpPr/>
          <p:nvPr/>
        </p:nvSpPr>
        <p:spPr>
          <a:xfrm>
            <a:off x="8377307" y="2274619"/>
            <a:ext cx="1553438" cy="88768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p:cNvPicPr>
            <a:picLocks noChangeAspect="1"/>
          </p:cNvPicPr>
          <p:nvPr/>
        </p:nvPicPr>
        <p:blipFill>
          <a:blip r:embed="rId4"/>
          <a:stretch>
            <a:fillRect/>
          </a:stretch>
        </p:blipFill>
        <p:spPr>
          <a:xfrm rot="21177211">
            <a:off x="16349838" y="3584248"/>
            <a:ext cx="1589602" cy="2041830"/>
          </a:xfrm>
          <a:prstGeom prst="rect">
            <a:avLst/>
          </a:prstGeom>
        </p:spPr>
      </p:pic>
      <p:sp>
        <p:nvSpPr>
          <p:cNvPr id="15" name="Rectangle 14"/>
          <p:cNvSpPr/>
          <p:nvPr/>
        </p:nvSpPr>
        <p:spPr>
          <a:xfrm>
            <a:off x="3038469" y="3314700"/>
            <a:ext cx="11492249" cy="94641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 - Để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tìm số đo độ của góc α, ta bấm phím như sau:</a:t>
            </a:r>
          </a:p>
        </p:txBody>
      </p:sp>
      <p:sp>
        <p:nvSpPr>
          <p:cNvPr id="18" name="Rectangle 17"/>
          <p:cNvSpPr/>
          <p:nvPr/>
        </p:nvSpPr>
        <p:spPr>
          <a:xfrm>
            <a:off x="3552644" y="6972300"/>
            <a:ext cx="11731097" cy="84087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Để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tìm số đo rađian </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góc α, ta bấm phím như sau:</a:t>
            </a:r>
          </a:p>
        </p:txBody>
      </p:sp>
      <p:sp>
        <p:nvSpPr>
          <p:cNvPr id="20" name="Rectangle 19"/>
          <p:cNvSpPr/>
          <p:nvPr/>
        </p:nvSpPr>
        <p:spPr>
          <a:xfrm>
            <a:off x="2743200" y="9182100"/>
            <a:ext cx="14567988" cy="946413"/>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kết quả là: – </a:t>
            </a:r>
            <a:r>
              <a:rPr lang="en-US" sz="3700" smtClean="0">
                <a:latin typeface="Arial" panose="020B0604020202020204" pitchFamily="34" charset="0"/>
                <a:ea typeface="Times New Roman" panose="02020603050405020304" pitchFamily="18" charset="0"/>
                <a:cs typeface="Arial" panose="020B0604020202020204" pitchFamily="34" charset="0"/>
              </a:rPr>
              <a:t>0,1604218219. </a:t>
            </a:r>
            <a:r>
              <a:rPr lang="en-US" sz="3700" smtClean="0">
                <a:latin typeface="Arial" panose="020B0604020202020204" pitchFamily="34" charset="0"/>
                <a:ea typeface="Caudex"/>
                <a:cs typeface="Arial" panose="020B0604020202020204" pitchFamily="34" charset="0"/>
              </a:rPr>
              <a:t>Vậy </a:t>
            </a:r>
            <a:r>
              <a:rPr lang="en-US" sz="3700">
                <a:latin typeface="Arial" panose="020B0604020202020204" pitchFamily="34" charset="0"/>
                <a:ea typeface="Caudex"/>
                <a:cs typeface="Arial" panose="020B0604020202020204" pitchFamily="34" charset="0"/>
              </a:rPr>
              <a:t>α ≈ – 0,16042 rad.</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3" name="Rectangle 22"/>
          <p:cNvSpPr/>
          <p:nvPr/>
        </p:nvSpPr>
        <p:spPr>
          <a:xfrm>
            <a:off x="2719944" y="5747799"/>
            <a:ext cx="15034656" cy="946413"/>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kết quả là: – 9°11'29,38</a:t>
            </a:r>
            <a:r>
              <a:rPr lang="en-US" sz="3700" smtClean="0">
                <a:latin typeface="Arial" panose="020B0604020202020204" pitchFamily="34" charset="0"/>
                <a:ea typeface="Times New Roman" panose="02020603050405020304" pitchFamily="18" charset="0"/>
                <a:cs typeface="Arial" panose="020B0604020202020204" pitchFamily="34" charset="0"/>
              </a:rPr>
              <a:t>".  </a:t>
            </a:r>
            <a:r>
              <a:rPr lang="en-US" sz="3700" smtClean="0">
                <a:latin typeface="Arial" panose="020B0604020202020204" pitchFamily="34" charset="0"/>
                <a:ea typeface="Caudex"/>
                <a:cs typeface="Arial" panose="020B0604020202020204" pitchFamily="34" charset="0"/>
              </a:rPr>
              <a:t>Vậy </a:t>
            </a:r>
            <a:r>
              <a:rPr lang="en-US" sz="3700">
                <a:latin typeface="Arial" panose="020B0604020202020204" pitchFamily="34" charset="0"/>
                <a:ea typeface="Caudex"/>
                <a:cs typeface="Arial" panose="020B0604020202020204" pitchFamily="34" charset="0"/>
              </a:rPr>
              <a:t>α ≈ – 9°11'30".</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2895600" y="4392680"/>
            <a:ext cx="12089247" cy="1284220"/>
          </a:xfrm>
          <a:prstGeom prst="rect">
            <a:avLst/>
          </a:prstGeom>
        </p:spPr>
      </p:pic>
      <p:pic>
        <p:nvPicPr>
          <p:cNvPr id="9" name="Picture 8"/>
          <p:cNvPicPr>
            <a:picLocks noChangeAspect="1"/>
          </p:cNvPicPr>
          <p:nvPr/>
        </p:nvPicPr>
        <p:blipFill>
          <a:blip r:embed="rId7"/>
          <a:stretch>
            <a:fillRect/>
          </a:stretch>
        </p:blipFill>
        <p:spPr>
          <a:xfrm>
            <a:off x="3011349" y="8039100"/>
            <a:ext cx="11857748" cy="1127858"/>
          </a:xfrm>
          <a:prstGeom prst="rect">
            <a:avLst/>
          </a:prstGeom>
        </p:spPr>
      </p:pic>
    </p:spTree>
    <p:extLst>
      <p:ext uri="{BB962C8B-B14F-4D97-AF65-F5344CB8AC3E}">
        <p14:creationId xmlns:p14="http://schemas.microsoft.com/office/powerpoint/2010/main" val="45457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0" grpId="0"/>
      <p:bldP spid="23"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55970" y="393821"/>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7922571">
            <a:off x="-1528753" y="7702854"/>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6">
              <a:extLst>
                <a:ext uri="{96DAC541-7B7A-43D3-8B79-37D633B846F1}">
                  <asvg:svgBlip xmlns:asvg="http://schemas.microsoft.com/office/drawing/2016/SVG/main" xmlns="" r:embed="rId11"/>
                </a:ext>
              </a:extLst>
            </a:blip>
            <a:stretch>
              <a:fillRect/>
            </a:stretch>
          </a:blipFill>
        </p:spPr>
      </p:sp>
      <p:pic>
        <p:nvPicPr>
          <p:cNvPr id="28" name="Picture 27"/>
          <p:cNvPicPr>
            <a:picLocks noChangeAspect="1"/>
          </p:cNvPicPr>
          <p:nvPr/>
        </p:nvPicPr>
        <p:blipFill>
          <a:blip r:embed="rId12"/>
          <a:stretch>
            <a:fillRect/>
          </a:stretch>
        </p:blipFill>
        <p:spPr>
          <a:xfrm>
            <a:off x="15233315" y="8755951"/>
            <a:ext cx="3462828" cy="1859441"/>
          </a:xfrm>
          <a:prstGeom prst="rect">
            <a:avLst/>
          </a:prstGeom>
        </p:spPr>
      </p:pic>
      <p:grpSp>
        <p:nvGrpSpPr>
          <p:cNvPr id="31" name="Group 30"/>
          <p:cNvGrpSpPr/>
          <p:nvPr/>
        </p:nvGrpSpPr>
        <p:grpSpPr>
          <a:xfrm>
            <a:off x="1803451" y="2095500"/>
            <a:ext cx="14655749" cy="10144833"/>
            <a:chOff x="2308980" y="2327727"/>
            <a:chExt cx="14655749" cy="10144833"/>
          </a:xfrm>
        </p:grpSpPr>
        <p:grpSp>
          <p:nvGrpSpPr>
            <p:cNvPr id="27" name="Group 26"/>
            <p:cNvGrpSpPr/>
            <p:nvPr/>
          </p:nvGrpSpPr>
          <p:grpSpPr>
            <a:xfrm>
              <a:off x="2308980" y="2663413"/>
              <a:ext cx="14655749" cy="9809147"/>
              <a:chOff x="2308980" y="2663413"/>
              <a:chExt cx="13670039" cy="3507296"/>
            </a:xfrm>
          </p:grpSpPr>
          <p:grpSp>
            <p:nvGrpSpPr>
              <p:cNvPr id="6" name="Group 6"/>
              <p:cNvGrpSpPr/>
              <p:nvPr/>
            </p:nvGrpSpPr>
            <p:grpSpPr>
              <a:xfrm>
                <a:off x="2743687" y="2877032"/>
                <a:ext cx="13235332" cy="3293677"/>
                <a:chOff x="0" y="-38100"/>
                <a:chExt cx="2602724" cy="647700"/>
              </a:xfrm>
            </p:grpSpPr>
            <p:sp>
              <p:nvSpPr>
                <p:cNvPr id="7" name="Freeform 7"/>
                <p:cNvSpPr/>
                <p:nvPr/>
              </p:nvSpPr>
              <p:spPr>
                <a:xfrm>
                  <a:off x="0" y="-28956"/>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663413"/>
                <a:ext cx="13235332" cy="1771044"/>
                <a:chOff x="0" y="0"/>
                <a:chExt cx="2602724" cy="348275"/>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Freeform 12"/>
            <p:cNvSpPr/>
            <p:nvPr/>
          </p:nvSpPr>
          <p:spPr>
            <a:xfrm flipH="1">
              <a:off x="3328942" y="2327727"/>
              <a:ext cx="1071204" cy="814730"/>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asvg="http://schemas.microsoft.com/office/drawing/2016/SVG/main" xmlns="" r:embed="rId9"/>
                  </a:ext>
                </a:extLst>
              </a:blip>
              <a:stretch>
                <a:fillRect/>
              </a:stretch>
            </a:blipFill>
          </p:spPr>
        </p:sp>
        <p:sp>
          <p:nvSpPr>
            <p:cNvPr id="25" name="Freeform 25"/>
            <p:cNvSpPr/>
            <p:nvPr/>
          </p:nvSpPr>
          <p:spPr>
            <a:xfrm>
              <a:off x="14273467" y="6711172"/>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asvg="http://schemas.microsoft.com/office/drawing/2016/SVG/main" xmlns="" r:embed="rId9"/>
                  </a:ext>
                </a:extLst>
              </a:blip>
              <a:stretch>
                <a:fillRect/>
              </a:stretch>
            </a:blipFill>
          </p:spPr>
        </p:sp>
        <p:sp>
          <p:nvSpPr>
            <p:cNvPr id="29" name="Rectangle 28"/>
            <p:cNvSpPr/>
            <p:nvPr/>
          </p:nvSpPr>
          <p:spPr>
            <a:xfrm>
              <a:off x="6532029" y="4156527"/>
              <a:ext cx="5634876" cy="160973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7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7500" b="1"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7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grpSp>
      <p:grpSp>
        <p:nvGrpSpPr>
          <p:cNvPr id="35" name="Group 34"/>
          <p:cNvGrpSpPr/>
          <p:nvPr/>
        </p:nvGrpSpPr>
        <p:grpSpPr>
          <a:xfrm>
            <a:off x="16306800" y="304123"/>
            <a:ext cx="1671687" cy="1628744"/>
            <a:chOff x="16640814" y="304123"/>
            <a:chExt cx="1451143" cy="1422565"/>
          </a:xfrm>
        </p:grpSpPr>
        <p:sp>
          <p:nvSpPr>
            <p:cNvPr id="33" name="Cross 32"/>
            <p:cNvSpPr/>
            <p:nvPr/>
          </p:nvSpPr>
          <p:spPr>
            <a:xfrm>
              <a:off x="17177557" y="304123"/>
              <a:ext cx="914400" cy="914400"/>
            </a:xfrm>
            <a:prstGeom prst="plus">
              <a:avLst>
                <a:gd name="adj" fmla="val 375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16640814" y="1421888"/>
              <a:ext cx="1073485"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29006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12" name="Group 2"/>
          <p:cNvGrpSpPr/>
          <p:nvPr/>
        </p:nvGrpSpPr>
        <p:grpSpPr>
          <a:xfrm>
            <a:off x="-798098" y="-10272964"/>
            <a:ext cx="23116619" cy="15040267"/>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7" name="Rectangle 26"/>
          <p:cNvSpPr/>
          <p:nvPr/>
        </p:nvSpPr>
        <p:spPr>
          <a:xfrm>
            <a:off x="1749995" y="5857649"/>
            <a:ext cx="16230600" cy="1084912"/>
          </a:xfrm>
          <a:prstGeom prst="rect">
            <a:avLst/>
          </a:prstGeom>
        </p:spPr>
        <p:txBody>
          <a:bodyPr wrap="square">
            <a:spAutoFit/>
          </a:bodyPr>
          <a:lstStyle/>
          <a:p>
            <a:pPr lvl="0">
              <a:lnSpc>
                <a:spcPct val="150000"/>
              </a:lnSpc>
              <a:spcAft>
                <a:spcPts val="800"/>
              </a:spcAft>
            </a:pPr>
            <a:r>
              <a:rPr lang="nl-NL" sz="4300">
                <a:solidFill>
                  <a:prstClr val="black"/>
                </a:solidFill>
                <a:latin typeface="Arial" panose="020B0604020202020204" pitchFamily="34" charset="0"/>
                <a:ea typeface="Times New Roman" panose="02020603050405020304" pitchFamily="18" charset="0"/>
                <a:cs typeface="Arial" panose="020B0604020202020204" pitchFamily="34" charset="0"/>
              </a:rPr>
              <a:t>A. 6</a:t>
            </a:r>
            <a:r>
              <a:rPr lang="nl-NL"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				B</a:t>
            </a:r>
            <a:r>
              <a:rPr lang="nl-NL"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5				C</a:t>
            </a:r>
            <a:r>
              <a:rPr lang="nl-NL"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4		 	  D</a:t>
            </a:r>
            <a:r>
              <a:rPr lang="nl-NL"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3</a:t>
            </a:r>
            <a:endParaRPr lang="nl-NL" sz="43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29" name="Freeform 3"/>
          <p:cNvSpPr/>
          <p:nvPr/>
        </p:nvSpPr>
        <p:spPr>
          <a:xfrm>
            <a:off x="1066800" y="2287827"/>
            <a:ext cx="16318832" cy="293187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mc:AlternateContent xmlns:mc="http://schemas.openxmlformats.org/markup-compatibility/2006" xmlns:a14="http://schemas.microsoft.com/office/drawing/2010/main">
        <mc:Choice Requires="a14">
          <p:sp>
            <p:nvSpPr>
              <p:cNvPr id="31" name="Rectangle 30"/>
              <p:cNvSpPr/>
              <p:nvPr/>
            </p:nvSpPr>
            <p:spPr>
              <a:xfrm>
                <a:off x="2286000" y="2501302"/>
                <a:ext cx="13639800" cy="2642198"/>
              </a:xfrm>
              <a:prstGeom prst="rect">
                <a:avLst/>
              </a:prstGeom>
            </p:spPr>
            <p:txBody>
              <a:bodyPr wrap="square">
                <a:spAutoFit/>
              </a:bodyPr>
              <a:lstStyle/>
              <a:p>
                <a:pPr algn="just">
                  <a:lnSpc>
                    <a:spcPct val="150000"/>
                  </a:lnSpc>
                  <a:spcAft>
                    <a:spcPts val="0"/>
                  </a:spcAft>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45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a:latin typeface="Arial" panose="020B0604020202020204" pitchFamily="34" charset="0"/>
                    <a:ea typeface="Times New Roman" panose="02020603050405020304" pitchFamily="18" charset="0"/>
                    <a:cs typeface="Arial" panose="020B0604020202020204" pitchFamily="34" charset="0"/>
                  </a:rPr>
                  <a:t>Tìm số nghiệm thuộc đoạn </a:t>
                </a:r>
                <a14:m>
                  <m:oMath xmlns:m="http://schemas.openxmlformats.org/officeDocument/2006/math">
                    <m:r>
                      <a:rPr lang="en-US" sz="4500" i="1">
                        <a:effectLst/>
                        <a:latin typeface="Cambria Math" panose="02040503050406030204" pitchFamily="18" charset="0"/>
                        <a:ea typeface="Times New Roman" panose="02020603050405020304" pitchFamily="18" charset="0"/>
                      </a:rPr>
                      <m:t>[2</m:t>
                    </m:r>
                    <m:r>
                      <a:rPr lang="nl-NL" sz="4500" i="1">
                        <a:effectLst/>
                        <a:latin typeface="Cambria Math" panose="02040503050406030204" pitchFamily="18" charset="0"/>
                        <a:ea typeface="Times New Roman" panose="02020603050405020304" pitchFamily="18" charset="0"/>
                      </a:rPr>
                      <m:t>𝜋</m:t>
                    </m:r>
                    <m:r>
                      <a:rPr lang="en-US" sz="4500" i="1">
                        <a:effectLst/>
                        <a:latin typeface="Cambria Math" panose="02040503050406030204" pitchFamily="18" charset="0"/>
                        <a:ea typeface="Times New Roman" panose="02020603050405020304" pitchFamily="18" charset="0"/>
                      </a:rPr>
                      <m:t>;4</m:t>
                    </m:r>
                    <m:r>
                      <a:rPr lang="nl-NL" sz="4500" i="1">
                        <a:effectLst/>
                        <a:latin typeface="Cambria Math" panose="02040503050406030204" pitchFamily="18" charset="0"/>
                        <a:ea typeface="Times New Roman" panose="02020603050405020304" pitchFamily="18" charset="0"/>
                      </a:rPr>
                      <m:t>𝜋</m:t>
                    </m:r>
                    <m:r>
                      <a:rPr lang="en-US" sz="4500" i="1">
                        <a:effectLst/>
                        <a:latin typeface="Cambria Math" panose="02040503050406030204" pitchFamily="18" charset="0"/>
                        <a:ea typeface="Times New Roman" panose="02020603050405020304" pitchFamily="18" charset="0"/>
                      </a:rPr>
                      <m:t>]</m:t>
                    </m:r>
                  </m:oMath>
                </a14:m>
                <a:r>
                  <a:rPr lang="en-US" sz="4500">
                    <a:effectLst/>
                    <a:latin typeface="Arial" panose="020B0604020202020204" pitchFamily="34" charset="0"/>
                    <a:ea typeface="Dotum" panose="020B0600000101010101" pitchFamily="34" charset="-127"/>
                    <a:cs typeface="Arial" panose="020B0604020202020204" pitchFamily="34" charset="0"/>
                  </a:rPr>
                  <a:t> của phương trình </a:t>
                </a:r>
                <a14:m>
                  <m:oMath xmlns:m="http://schemas.openxmlformats.org/officeDocument/2006/math">
                    <m:f>
                      <m:fPr>
                        <m:ctrlPr>
                          <a:rPr lang="en-US" sz="4500" i="1">
                            <a:effectLst/>
                            <a:latin typeface="Cambria Math" panose="02040503050406030204" pitchFamily="18" charset="0"/>
                            <a:ea typeface="Dotum" panose="020B0600000101010101" pitchFamily="34" charset="-127"/>
                          </a:rPr>
                        </m:ctrlPr>
                      </m:fPr>
                      <m:num>
                        <m:func>
                          <m:funcPr>
                            <m:ctrlPr>
                              <a:rPr lang="en-US" sz="4500" i="1">
                                <a:effectLst/>
                                <a:latin typeface="Cambria Math" panose="02040503050406030204" pitchFamily="18" charset="0"/>
                                <a:ea typeface="Dotum" panose="020B0600000101010101" pitchFamily="34" charset="-127"/>
                              </a:rPr>
                            </m:ctrlPr>
                          </m:funcPr>
                          <m:fName>
                            <m:r>
                              <m:rPr>
                                <m:sty m:val="p"/>
                              </m:rPr>
                              <a:rPr lang="en-US" sz="4500">
                                <a:effectLst/>
                                <a:latin typeface="Cambria Math" panose="02040503050406030204" pitchFamily="18" charset="0"/>
                                <a:ea typeface="Dotum" panose="020B0600000101010101" pitchFamily="34" charset="-127"/>
                              </a:rPr>
                              <m:t>sin</m:t>
                            </m:r>
                          </m:fName>
                          <m:e>
                            <m:r>
                              <a:rPr lang="en-US" sz="4500" i="1">
                                <a:effectLst/>
                                <a:latin typeface="Cambria Math" panose="02040503050406030204" pitchFamily="18" charset="0"/>
                                <a:ea typeface="Dotum" panose="020B0600000101010101" pitchFamily="34" charset="-127"/>
                              </a:rPr>
                              <m:t>3</m:t>
                            </m:r>
                            <m:r>
                              <a:rPr lang="nl-NL" sz="4500" i="1">
                                <a:effectLst/>
                                <a:latin typeface="Cambria Math" panose="02040503050406030204" pitchFamily="18" charset="0"/>
                                <a:ea typeface="Dotum" panose="020B0600000101010101" pitchFamily="34" charset="-127"/>
                              </a:rPr>
                              <m:t>𝑥</m:t>
                            </m:r>
                          </m:e>
                        </m:func>
                      </m:num>
                      <m:den>
                        <m:func>
                          <m:funcPr>
                            <m:ctrlPr>
                              <a:rPr lang="en-US" sz="4500" i="1">
                                <a:effectLst/>
                                <a:latin typeface="Cambria Math" panose="02040503050406030204" pitchFamily="18" charset="0"/>
                                <a:ea typeface="Dotum" panose="020B0600000101010101" pitchFamily="34" charset="-127"/>
                              </a:rPr>
                            </m:ctrlPr>
                          </m:funcPr>
                          <m:fName>
                            <m:r>
                              <m:rPr>
                                <m:sty m:val="p"/>
                              </m:rPr>
                              <a:rPr lang="en-US" sz="4500">
                                <a:effectLst/>
                                <a:latin typeface="Cambria Math" panose="02040503050406030204" pitchFamily="18" charset="0"/>
                                <a:ea typeface="Dotum" panose="020B0600000101010101" pitchFamily="34" charset="-127"/>
                              </a:rPr>
                              <m:t>cos</m:t>
                            </m:r>
                          </m:fName>
                          <m:e>
                            <m:r>
                              <a:rPr lang="nl-NL" sz="4500" i="1">
                                <a:effectLst/>
                                <a:latin typeface="Cambria Math" panose="02040503050406030204" pitchFamily="18" charset="0"/>
                                <a:ea typeface="Dotum" panose="020B0600000101010101" pitchFamily="34" charset="-127"/>
                              </a:rPr>
                              <m:t>𝑥</m:t>
                            </m:r>
                          </m:e>
                        </m:func>
                        <m:r>
                          <a:rPr lang="en-US" sz="4500" i="1">
                            <a:effectLst/>
                            <a:latin typeface="Cambria Math" panose="02040503050406030204" pitchFamily="18" charset="0"/>
                            <a:ea typeface="Dotum" panose="020B0600000101010101" pitchFamily="34" charset="-127"/>
                          </a:rPr>
                          <m:t>+1</m:t>
                        </m:r>
                      </m:den>
                    </m:f>
                    <m:r>
                      <a:rPr lang="en-US" sz="4500" i="1">
                        <a:effectLst/>
                        <a:latin typeface="Cambria Math" panose="02040503050406030204" pitchFamily="18" charset="0"/>
                        <a:ea typeface="Dotum" panose="020B0600000101010101" pitchFamily="34" charset="-127"/>
                      </a:rPr>
                      <m:t>=0</m:t>
                    </m:r>
                  </m:oMath>
                </a14:m>
                <a:r>
                  <a:rPr lang="en-US" sz="4500">
                    <a:effectLst/>
                    <a:latin typeface="Arial" panose="020B0604020202020204" pitchFamily="34" charset="0"/>
                    <a:ea typeface="Dotum" panose="020B0600000101010101" pitchFamily="34" charset="-127"/>
                    <a:cs typeface="Arial" panose="020B0604020202020204" pitchFamily="34" charset="0"/>
                  </a:rPr>
                  <a:t>.</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2286000" y="2501302"/>
                <a:ext cx="13639800" cy="2642198"/>
              </a:xfrm>
              <a:prstGeom prst="rect">
                <a:avLst/>
              </a:prstGeom>
              <a:blipFill>
                <a:blip r:embed="rId6"/>
                <a:stretch>
                  <a:fillRect l="-1877" r="-1832"/>
                </a:stretch>
              </a:blipFill>
            </p:spPr>
            <p:txBody>
              <a:bodyPr/>
              <a:lstStyle/>
              <a:p>
                <a:r>
                  <a:rPr lang="en-US">
                    <a:noFill/>
                  </a:rPr>
                  <a:t> </a:t>
                </a:r>
              </a:p>
            </p:txBody>
          </p:sp>
        </mc:Fallback>
      </mc:AlternateContent>
      <p:pic>
        <p:nvPicPr>
          <p:cNvPr id="33" name="Picture 32"/>
          <p:cNvPicPr>
            <a:picLocks noChangeAspect="1"/>
          </p:cNvPicPr>
          <p:nvPr/>
        </p:nvPicPr>
        <p:blipFill>
          <a:blip r:embed="rId7"/>
          <a:stretch>
            <a:fillRect/>
          </a:stretch>
        </p:blipFill>
        <p:spPr>
          <a:xfrm rot="12267330">
            <a:off x="-3254493" y="7986772"/>
            <a:ext cx="9236241" cy="7632854"/>
          </a:xfrm>
          <a:prstGeom prst="rect">
            <a:avLst/>
          </a:prstGeom>
        </p:spPr>
      </p:pic>
      <p:pic>
        <p:nvPicPr>
          <p:cNvPr id="34" name="Picture 33"/>
          <p:cNvPicPr>
            <a:picLocks noChangeAspect="1"/>
          </p:cNvPicPr>
          <p:nvPr/>
        </p:nvPicPr>
        <p:blipFill>
          <a:blip r:embed="rId8"/>
          <a:stretch>
            <a:fillRect/>
          </a:stretch>
        </p:blipFill>
        <p:spPr>
          <a:xfrm>
            <a:off x="16916400" y="380375"/>
            <a:ext cx="1064195" cy="1184527"/>
          </a:xfrm>
          <a:prstGeom prst="rect">
            <a:avLst/>
          </a:prstGeom>
        </p:spPr>
      </p:pic>
      <p:pic>
        <p:nvPicPr>
          <p:cNvPr id="35" name="Picture 34"/>
          <p:cNvPicPr>
            <a:picLocks noChangeAspect="1"/>
          </p:cNvPicPr>
          <p:nvPr/>
        </p:nvPicPr>
        <p:blipFill>
          <a:blip r:embed="rId9"/>
          <a:stretch>
            <a:fillRect/>
          </a:stretch>
        </p:blipFill>
        <p:spPr>
          <a:xfrm>
            <a:off x="12420600" y="8081152"/>
            <a:ext cx="5404610" cy="2057368"/>
          </a:xfrm>
          <a:prstGeom prst="rect">
            <a:avLst/>
          </a:prstGeom>
        </p:spPr>
      </p:pic>
      <p:sp>
        <p:nvSpPr>
          <p:cNvPr id="37" name="Rounded Rectangle 36"/>
          <p:cNvSpPr/>
          <p:nvPr/>
        </p:nvSpPr>
        <p:spPr>
          <a:xfrm>
            <a:off x="1066800" y="5887309"/>
            <a:ext cx="2772848"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9789804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7" grpId="0"/>
      <p:bldP spid="31" grpId="0"/>
      <p:bldP spid="3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12" name="Group 2"/>
          <p:cNvGrpSpPr/>
          <p:nvPr/>
        </p:nvGrpSpPr>
        <p:grpSpPr>
          <a:xfrm>
            <a:off x="-798098" y="-10272964"/>
            <a:ext cx="23116619" cy="15040267"/>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9" name="Freeform 3"/>
          <p:cNvSpPr/>
          <p:nvPr/>
        </p:nvSpPr>
        <p:spPr>
          <a:xfrm>
            <a:off x="1066800" y="2287827"/>
            <a:ext cx="16318832" cy="293187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mc:AlternateContent xmlns:mc="http://schemas.openxmlformats.org/markup-compatibility/2006" xmlns:a14="http://schemas.microsoft.com/office/drawing/2010/main">
        <mc:Choice Requires="a14">
          <p:sp>
            <p:nvSpPr>
              <p:cNvPr id="31" name="Rectangle 30"/>
              <p:cNvSpPr/>
              <p:nvPr/>
            </p:nvSpPr>
            <p:spPr>
              <a:xfrm>
                <a:off x="1371600" y="2668827"/>
                <a:ext cx="15501279" cy="2045432"/>
              </a:xfrm>
              <a:prstGeom prst="rect">
                <a:avLst/>
              </a:prstGeom>
            </p:spPr>
            <p:txBody>
              <a:bodyPr wrap="square">
                <a:spAutoFit/>
              </a:bodyPr>
              <a:lstStyle/>
              <a:p>
                <a:pPr algn="just">
                  <a:lnSpc>
                    <a:spcPct val="150000"/>
                  </a:lnSpc>
                  <a:spcAft>
                    <a:spcPts val="0"/>
                  </a:spcAft>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nl-NL" sz="45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a:latin typeface="Arial" panose="020B0604020202020204" pitchFamily="34" charset="0"/>
                    <a:ea typeface="Times New Roman" panose="02020603050405020304" pitchFamily="18" charset="0"/>
                    <a:cs typeface="Arial" panose="020B0604020202020204" pitchFamily="34" charset="0"/>
                  </a:rPr>
                  <a:t>Số nghiệm của phương trình lượng giác: </a:t>
                </a:r>
                <a14:m>
                  <m:oMath xmlns:m="http://schemas.openxmlformats.org/officeDocument/2006/math">
                    <m:r>
                      <a:rPr lang="en-US" sz="4500" i="1">
                        <a:effectLst/>
                        <a:latin typeface="Cambria Math" panose="02040503050406030204" pitchFamily="18" charset="0"/>
                        <a:ea typeface="Times New Roman" panose="02020603050405020304" pitchFamily="18" charset="0"/>
                      </a:rPr>
                      <m:t>2</m:t>
                    </m:r>
                    <m:func>
                      <m:funcPr>
                        <m:ctrlPr>
                          <a:rPr lang="en-US" sz="4500" i="1">
                            <a:effectLst/>
                            <a:latin typeface="Cambria Math" panose="02040503050406030204" pitchFamily="18" charset="0"/>
                            <a:ea typeface="Times New Roman" panose="02020603050405020304" pitchFamily="18" charset="0"/>
                          </a:rPr>
                        </m:ctrlPr>
                      </m:funcPr>
                      <m:fName>
                        <m:r>
                          <m:rPr>
                            <m:sty m:val="p"/>
                          </m:rPr>
                          <a:rPr lang="en-US" sz="4500">
                            <a:effectLst/>
                            <a:latin typeface="Cambria Math" panose="02040503050406030204" pitchFamily="18" charset="0"/>
                            <a:ea typeface="Times New Roman" panose="02020603050405020304" pitchFamily="18" charset="0"/>
                          </a:rPr>
                          <m:t>sin</m:t>
                        </m:r>
                      </m:fName>
                      <m:e>
                        <m:r>
                          <a:rPr lang="en-US" sz="4500" i="1">
                            <a:effectLst/>
                            <a:latin typeface="Cambria Math" panose="02040503050406030204" pitchFamily="18" charset="0"/>
                            <a:ea typeface="Times New Roman" panose="02020603050405020304" pitchFamily="18" charset="0"/>
                          </a:rPr>
                          <m:t>𝑥</m:t>
                        </m:r>
                      </m:e>
                    </m:func>
                    <m:r>
                      <a:rPr lang="en-US" sz="4500" i="1">
                        <a:effectLst/>
                        <a:latin typeface="Cambria Math" panose="02040503050406030204" pitchFamily="18" charset="0"/>
                        <a:ea typeface="Times New Roman" panose="02020603050405020304" pitchFamily="18" charset="0"/>
                      </a:rPr>
                      <m:t>−1=0</m:t>
                    </m:r>
                  </m:oMath>
                </a14:m>
                <a:r>
                  <a:rPr lang="en-US" sz="4500">
                    <a:effectLst/>
                    <a:latin typeface="Arial" panose="020B0604020202020204" pitchFamily="34" charset="0"/>
                    <a:ea typeface="Times New Roman" panose="02020603050405020304" pitchFamily="18" charset="0"/>
                    <a:cs typeface="Arial" panose="020B0604020202020204" pitchFamily="34" charset="0"/>
                  </a:rPr>
                  <a:t> thỏa điều kiện </a:t>
                </a:r>
                <a14:m>
                  <m:oMath xmlns:m="http://schemas.openxmlformats.org/officeDocument/2006/math">
                    <m:r>
                      <a:rPr lang="en-US" sz="4500" i="1">
                        <a:effectLst/>
                        <a:latin typeface="Cambria Math" panose="02040503050406030204" pitchFamily="18" charset="0"/>
                        <a:ea typeface="Times New Roman" panose="02020603050405020304" pitchFamily="18" charset="0"/>
                      </a:rPr>
                      <m:t>−</m:t>
                    </m:r>
                    <m:r>
                      <a:rPr lang="en-US" sz="4500" i="1">
                        <a:effectLst/>
                        <a:latin typeface="Cambria Math" panose="02040503050406030204" pitchFamily="18" charset="0"/>
                        <a:ea typeface="Times New Roman" panose="02020603050405020304" pitchFamily="18" charset="0"/>
                      </a:rPr>
                      <m:t>𝜋</m:t>
                    </m:r>
                    <m:r>
                      <a:rPr lang="en-US" sz="4500" i="1">
                        <a:effectLst/>
                        <a:latin typeface="Cambria Math" panose="02040503050406030204" pitchFamily="18" charset="0"/>
                        <a:ea typeface="Times New Roman" panose="02020603050405020304" pitchFamily="18" charset="0"/>
                      </a:rPr>
                      <m:t>&lt;</m:t>
                    </m:r>
                    <m:r>
                      <a:rPr lang="en-US" sz="4500" i="1">
                        <a:effectLst/>
                        <a:latin typeface="Cambria Math" panose="02040503050406030204" pitchFamily="18" charset="0"/>
                        <a:ea typeface="Times New Roman" panose="02020603050405020304" pitchFamily="18" charset="0"/>
                      </a:rPr>
                      <m:t>𝑥</m:t>
                    </m:r>
                    <m:r>
                      <a:rPr lang="en-US" sz="4500" i="1">
                        <a:effectLst/>
                        <a:latin typeface="Cambria Math" panose="02040503050406030204" pitchFamily="18" charset="0"/>
                        <a:ea typeface="Times New Roman" panose="02020603050405020304" pitchFamily="18" charset="0"/>
                      </a:rPr>
                      <m:t>&lt;</m:t>
                    </m:r>
                    <m:r>
                      <a:rPr lang="en-US" sz="4500" i="1">
                        <a:effectLst/>
                        <a:latin typeface="Cambria Math" panose="02040503050406030204" pitchFamily="18" charset="0"/>
                        <a:ea typeface="Times New Roman" panose="02020603050405020304" pitchFamily="18" charset="0"/>
                      </a:rPr>
                      <m:t>𝜋</m:t>
                    </m:r>
                  </m:oMath>
                </a14:m>
                <a:r>
                  <a:rPr lang="en-US" sz="4500" smtClean="0">
                    <a:effectLst/>
                    <a:latin typeface="Arial" panose="020B0604020202020204" pitchFamily="34" charset="0"/>
                    <a:ea typeface="Times New Roman" panose="02020603050405020304" pitchFamily="18" charset="0"/>
                    <a:cs typeface="Arial" panose="020B0604020202020204" pitchFamily="34" charset="0"/>
                  </a:rPr>
                  <a:t>?</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1371600" y="2668827"/>
                <a:ext cx="15501279" cy="2045432"/>
              </a:xfrm>
              <a:prstGeom prst="rect">
                <a:avLst/>
              </a:prstGeom>
              <a:blipFill>
                <a:blip r:embed="rId7"/>
                <a:stretch>
                  <a:fillRect l="-1652" b="-13731"/>
                </a:stretch>
              </a:blipFill>
            </p:spPr>
            <p:txBody>
              <a:bodyPr/>
              <a:lstStyle/>
              <a:p>
                <a:r>
                  <a:rPr lang="en-US">
                    <a:noFill/>
                  </a:rPr>
                  <a:t> </a:t>
                </a:r>
              </a:p>
            </p:txBody>
          </p:sp>
        </mc:Fallback>
      </mc:AlternateContent>
      <p:pic>
        <p:nvPicPr>
          <p:cNvPr id="33" name="Picture 32"/>
          <p:cNvPicPr>
            <a:picLocks noChangeAspect="1"/>
          </p:cNvPicPr>
          <p:nvPr/>
        </p:nvPicPr>
        <p:blipFill>
          <a:blip r:embed="rId8"/>
          <a:stretch>
            <a:fillRect/>
          </a:stretch>
        </p:blipFill>
        <p:spPr>
          <a:xfrm rot="12267330">
            <a:off x="-3246521" y="8209405"/>
            <a:ext cx="9236241" cy="7632854"/>
          </a:xfrm>
          <a:prstGeom prst="rect">
            <a:avLst/>
          </a:prstGeom>
        </p:spPr>
      </p:pic>
      <p:pic>
        <p:nvPicPr>
          <p:cNvPr id="34" name="Picture 33"/>
          <p:cNvPicPr>
            <a:picLocks noChangeAspect="1"/>
          </p:cNvPicPr>
          <p:nvPr/>
        </p:nvPicPr>
        <p:blipFill>
          <a:blip r:embed="rId9"/>
          <a:stretch>
            <a:fillRect/>
          </a:stretch>
        </p:blipFill>
        <p:spPr>
          <a:xfrm>
            <a:off x="16916400" y="380375"/>
            <a:ext cx="1064195" cy="1184527"/>
          </a:xfrm>
          <a:prstGeom prst="rect">
            <a:avLst/>
          </a:prstGeom>
        </p:spPr>
      </p:pic>
      <p:pic>
        <p:nvPicPr>
          <p:cNvPr id="35" name="Picture 34"/>
          <p:cNvPicPr>
            <a:picLocks noChangeAspect="1"/>
          </p:cNvPicPr>
          <p:nvPr/>
        </p:nvPicPr>
        <p:blipFill>
          <a:blip r:embed="rId10"/>
          <a:stretch>
            <a:fillRect/>
          </a:stretch>
        </p:blipFill>
        <p:spPr>
          <a:xfrm>
            <a:off x="13716000" y="8574270"/>
            <a:ext cx="4109210" cy="1564249"/>
          </a:xfrm>
          <a:prstGeom prst="rect">
            <a:avLst/>
          </a:prstGeom>
        </p:spPr>
      </p:pic>
      <p:sp>
        <p:nvSpPr>
          <p:cNvPr id="21" name="Rectangle 20"/>
          <p:cNvSpPr/>
          <p:nvPr/>
        </p:nvSpPr>
        <p:spPr>
          <a:xfrm>
            <a:off x="1749995" y="5857649"/>
            <a:ext cx="16230600" cy="1084912"/>
          </a:xfrm>
          <a:prstGeom prst="rect">
            <a:avLst/>
          </a:prstGeom>
        </p:spPr>
        <p:txBody>
          <a:bodyPr wrap="square">
            <a:spAutoFit/>
          </a:bodyPr>
          <a:lstStyle/>
          <a:p>
            <a:pPr lvl="0">
              <a:lnSpc>
                <a:spcPct val="150000"/>
              </a:lnSpc>
              <a:spcAft>
                <a:spcPts val="800"/>
              </a:spcAft>
            </a:pPr>
            <a:r>
              <a:rPr lang="nl-NL" sz="4300">
                <a:solidFill>
                  <a:prstClr val="black"/>
                </a:solidFill>
                <a:latin typeface="Arial" panose="020B0604020202020204" pitchFamily="34" charset="0"/>
                <a:ea typeface="Times New Roman" panose="02020603050405020304" pitchFamily="18" charset="0"/>
                <a:cs typeface="Arial" panose="020B0604020202020204" pitchFamily="34" charset="0"/>
              </a:rPr>
              <a:t>A. </a:t>
            </a:r>
            <a:r>
              <a:rPr lang="nl-NL"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4				B</a:t>
            </a:r>
            <a:r>
              <a:rPr lang="nl-NL"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3				C</a:t>
            </a:r>
            <a:r>
              <a:rPr lang="nl-NL"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2		 	  D</a:t>
            </a:r>
            <a:r>
              <a:rPr lang="nl-NL"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1</a:t>
            </a:r>
            <a:endParaRPr lang="nl-NL" sz="43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22" name="Rounded Rectangle 21"/>
          <p:cNvSpPr/>
          <p:nvPr/>
        </p:nvSpPr>
        <p:spPr>
          <a:xfrm>
            <a:off x="10210800" y="5857649"/>
            <a:ext cx="2772848"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4932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12" name="Group 2"/>
          <p:cNvGrpSpPr/>
          <p:nvPr/>
        </p:nvGrpSpPr>
        <p:grpSpPr>
          <a:xfrm>
            <a:off x="-798098" y="-10272964"/>
            <a:ext cx="23116619" cy="15040267"/>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9" name="Freeform 3"/>
          <p:cNvSpPr/>
          <p:nvPr/>
        </p:nvSpPr>
        <p:spPr>
          <a:xfrm>
            <a:off x="1066800" y="2287827"/>
            <a:ext cx="16318832" cy="293187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mc:AlternateContent xmlns:mc="http://schemas.openxmlformats.org/markup-compatibility/2006" xmlns:a14="http://schemas.microsoft.com/office/drawing/2010/main">
        <mc:Choice Requires="a14">
          <p:sp>
            <p:nvSpPr>
              <p:cNvPr id="31" name="Rectangle 30"/>
              <p:cNvSpPr/>
              <p:nvPr/>
            </p:nvSpPr>
            <p:spPr>
              <a:xfrm>
                <a:off x="1371600" y="2668827"/>
                <a:ext cx="15501279" cy="2045432"/>
              </a:xfrm>
              <a:prstGeom prst="rect">
                <a:avLst/>
              </a:prstGeom>
            </p:spPr>
            <p:txBody>
              <a:bodyPr wrap="square">
                <a:spAutoFit/>
              </a:bodyPr>
              <a:lstStyle/>
              <a:p>
                <a:pPr algn="just">
                  <a:lnSpc>
                    <a:spcPct val="150000"/>
                  </a:lnSpc>
                  <a:spcAft>
                    <a:spcPts val="0"/>
                  </a:spcAft>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3</a:t>
                </a:r>
                <a:r>
                  <a:rPr kumimoji="0" lang="nl-NL" sz="45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a:latin typeface="Arial" panose="020B0604020202020204" pitchFamily="34" charset="0"/>
                    <a:ea typeface="Times New Roman" panose="02020603050405020304" pitchFamily="18" charset="0"/>
                    <a:cs typeface="Arial" panose="020B0604020202020204" pitchFamily="34" charset="0"/>
                  </a:rPr>
                  <a:t>Phương trình </a:t>
                </a:r>
                <a14:m>
                  <m:oMath xmlns:m="http://schemas.openxmlformats.org/officeDocument/2006/math">
                    <m:r>
                      <a:rPr lang="nl-NL" sz="4500" i="1">
                        <a:effectLst/>
                        <a:latin typeface="Cambria Math" panose="02040503050406030204" pitchFamily="18" charset="0"/>
                        <a:ea typeface="Times New Roman" panose="02020603050405020304" pitchFamily="18" charset="0"/>
                      </a:rPr>
                      <m:t>𝑚</m:t>
                    </m:r>
                    <m:r>
                      <a:rPr lang="en-US" sz="4500" i="1">
                        <a:effectLst/>
                        <a:latin typeface="Cambria Math" panose="02040503050406030204" pitchFamily="18" charset="0"/>
                        <a:ea typeface="Times New Roman" panose="02020603050405020304" pitchFamily="18" charset="0"/>
                      </a:rPr>
                      <m:t>.</m:t>
                    </m:r>
                    <m:func>
                      <m:funcPr>
                        <m:ctrlPr>
                          <a:rPr lang="en-US" sz="4500" i="1">
                            <a:effectLst/>
                            <a:latin typeface="Cambria Math" panose="02040503050406030204" pitchFamily="18" charset="0"/>
                            <a:ea typeface="Times New Roman" panose="02020603050405020304" pitchFamily="18" charset="0"/>
                          </a:rPr>
                        </m:ctrlPr>
                      </m:funcPr>
                      <m:fName>
                        <m:r>
                          <m:rPr>
                            <m:sty m:val="p"/>
                          </m:rPr>
                          <a:rPr lang="en-US" sz="4500">
                            <a:effectLst/>
                            <a:latin typeface="Cambria Math" panose="02040503050406030204" pitchFamily="18" charset="0"/>
                            <a:ea typeface="Times New Roman" panose="02020603050405020304" pitchFamily="18" charset="0"/>
                          </a:rPr>
                          <m:t>sin</m:t>
                        </m:r>
                      </m:fName>
                      <m:e>
                        <m:r>
                          <a:rPr lang="nl-NL" sz="4500" i="1">
                            <a:effectLst/>
                            <a:latin typeface="Cambria Math" panose="02040503050406030204" pitchFamily="18" charset="0"/>
                            <a:ea typeface="Times New Roman" panose="02020603050405020304" pitchFamily="18" charset="0"/>
                          </a:rPr>
                          <m:t>𝑥</m:t>
                        </m:r>
                      </m:e>
                    </m:func>
                    <m:r>
                      <a:rPr lang="en-US" sz="4500" i="1">
                        <a:effectLst/>
                        <a:latin typeface="Cambria Math" panose="02040503050406030204" pitchFamily="18" charset="0"/>
                        <a:ea typeface="Times New Roman" panose="02020603050405020304" pitchFamily="18" charset="0"/>
                      </a:rPr>
                      <m:t>+3</m:t>
                    </m:r>
                    <m:func>
                      <m:funcPr>
                        <m:ctrlPr>
                          <a:rPr lang="en-US" sz="4500" i="1">
                            <a:effectLst/>
                            <a:latin typeface="Cambria Math" panose="02040503050406030204" pitchFamily="18" charset="0"/>
                            <a:ea typeface="Times New Roman" panose="02020603050405020304" pitchFamily="18" charset="0"/>
                          </a:rPr>
                        </m:ctrlPr>
                      </m:funcPr>
                      <m:fName>
                        <m:r>
                          <m:rPr>
                            <m:sty m:val="p"/>
                          </m:rPr>
                          <a:rPr lang="en-US" sz="4500">
                            <a:effectLst/>
                            <a:latin typeface="Cambria Math" panose="02040503050406030204" pitchFamily="18" charset="0"/>
                            <a:ea typeface="Times New Roman" panose="02020603050405020304" pitchFamily="18" charset="0"/>
                          </a:rPr>
                          <m:t>cos</m:t>
                        </m:r>
                      </m:fName>
                      <m:e>
                        <m:r>
                          <a:rPr lang="nl-NL" sz="4500" i="1">
                            <a:effectLst/>
                            <a:latin typeface="Cambria Math" panose="02040503050406030204" pitchFamily="18" charset="0"/>
                            <a:ea typeface="Times New Roman" panose="02020603050405020304" pitchFamily="18" charset="0"/>
                          </a:rPr>
                          <m:t>𝑥</m:t>
                        </m:r>
                      </m:e>
                    </m:func>
                    <m:r>
                      <a:rPr lang="en-US" sz="4500" i="1">
                        <a:effectLst/>
                        <a:latin typeface="Cambria Math" panose="02040503050406030204" pitchFamily="18" charset="0"/>
                        <a:ea typeface="Times New Roman" panose="02020603050405020304" pitchFamily="18" charset="0"/>
                      </a:rPr>
                      <m:t>=5</m:t>
                    </m:r>
                  </m:oMath>
                </a14:m>
                <a:r>
                  <a:rPr lang="en-US" sz="4500">
                    <a:effectLst/>
                    <a:latin typeface="Arial" panose="020B0604020202020204" pitchFamily="34" charset="0"/>
                    <a:ea typeface="Dotum" panose="020B0600000101010101" pitchFamily="34" charset="-127"/>
                    <a:cs typeface="Arial" panose="020B0604020202020204" pitchFamily="34" charset="0"/>
                  </a:rPr>
                  <a:t> có nghiệm khi và chỉ khi</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1371600" y="2668827"/>
                <a:ext cx="15501279" cy="2045432"/>
              </a:xfrm>
              <a:prstGeom prst="rect">
                <a:avLst/>
              </a:prstGeom>
              <a:blipFill>
                <a:blip r:embed="rId6"/>
                <a:stretch>
                  <a:fillRect l="-1652" r="-1652" b="-13731"/>
                </a:stretch>
              </a:blipFill>
            </p:spPr>
            <p:txBody>
              <a:bodyPr/>
              <a:lstStyle/>
              <a:p>
                <a:r>
                  <a:rPr lang="en-US">
                    <a:noFill/>
                  </a:rPr>
                  <a:t> </a:t>
                </a:r>
              </a:p>
            </p:txBody>
          </p:sp>
        </mc:Fallback>
      </mc:AlternateContent>
      <p:pic>
        <p:nvPicPr>
          <p:cNvPr id="33" name="Picture 32"/>
          <p:cNvPicPr>
            <a:picLocks noChangeAspect="1"/>
          </p:cNvPicPr>
          <p:nvPr/>
        </p:nvPicPr>
        <p:blipFill>
          <a:blip r:embed="rId7"/>
          <a:stretch>
            <a:fillRect/>
          </a:stretch>
        </p:blipFill>
        <p:spPr>
          <a:xfrm rot="12267330">
            <a:off x="-3254493" y="7986772"/>
            <a:ext cx="9236241" cy="7632854"/>
          </a:xfrm>
          <a:prstGeom prst="rect">
            <a:avLst/>
          </a:prstGeom>
        </p:spPr>
      </p:pic>
      <p:pic>
        <p:nvPicPr>
          <p:cNvPr id="34" name="Picture 33"/>
          <p:cNvPicPr>
            <a:picLocks noChangeAspect="1"/>
          </p:cNvPicPr>
          <p:nvPr/>
        </p:nvPicPr>
        <p:blipFill>
          <a:blip r:embed="rId8"/>
          <a:stretch>
            <a:fillRect/>
          </a:stretch>
        </p:blipFill>
        <p:spPr>
          <a:xfrm>
            <a:off x="16916400" y="380375"/>
            <a:ext cx="1064195" cy="1184527"/>
          </a:xfrm>
          <a:prstGeom prst="rect">
            <a:avLst/>
          </a:prstGeom>
        </p:spPr>
      </p:pic>
      <p:pic>
        <p:nvPicPr>
          <p:cNvPr id="35" name="Picture 34"/>
          <p:cNvPicPr>
            <a:picLocks noChangeAspect="1"/>
          </p:cNvPicPr>
          <p:nvPr/>
        </p:nvPicPr>
        <p:blipFill>
          <a:blip r:embed="rId9"/>
          <a:stretch>
            <a:fillRect/>
          </a:stretch>
        </p:blipFill>
        <p:spPr>
          <a:xfrm>
            <a:off x="12420600" y="8081152"/>
            <a:ext cx="5404610" cy="2057368"/>
          </a:xfrm>
          <a:prstGeom prst="rect">
            <a:avLst/>
          </a:prstGeom>
        </p:spPr>
      </p:pic>
      <p:sp>
        <p:nvSpPr>
          <p:cNvPr id="20" name="Rounded Rectangle 19"/>
          <p:cNvSpPr/>
          <p:nvPr/>
        </p:nvSpPr>
        <p:spPr>
          <a:xfrm>
            <a:off x="5486400" y="5896322"/>
            <a:ext cx="30480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1371600" y="5887388"/>
                <a:ext cx="15956419" cy="1084912"/>
              </a:xfrm>
              <a:prstGeom prst="rect">
                <a:avLst/>
              </a:prstGeom>
            </p:spPr>
            <p:txBody>
              <a:bodyPr wrap="square">
                <a:spAutoFit/>
              </a:bodyPr>
              <a:lstStyle/>
              <a:p>
                <a:pPr algn="just">
                  <a:lnSpc>
                    <a:spcPct val="150000"/>
                  </a:lnSpc>
                  <a:spcAft>
                    <a:spcPts val="0"/>
                  </a:spcAft>
                </a:pPr>
                <a:r>
                  <a:rPr lang="en-US" sz="4300" smtClean="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d>
                      <m:dPr>
                        <m:begChr m:val="|"/>
                        <m:endChr m:val="|"/>
                        <m:ctrlPr>
                          <a:rPr lang="en-US" sz="4300" i="1">
                            <a:effectLst/>
                            <a:latin typeface="Cambria Math" panose="02040503050406030204" pitchFamily="18" charset="0"/>
                            <a:ea typeface="Times New Roman" panose="02020603050405020304" pitchFamily="18" charset="0"/>
                          </a:rPr>
                        </m:ctrlPr>
                      </m:dPr>
                      <m:e>
                        <m:r>
                          <a:rPr lang="nl-NL" sz="4300" i="1">
                            <a:effectLst/>
                            <a:latin typeface="Cambria Math" panose="02040503050406030204" pitchFamily="18" charset="0"/>
                            <a:ea typeface="Times New Roman" panose="02020603050405020304" pitchFamily="18" charset="0"/>
                          </a:rPr>
                          <m:t>𝑚</m:t>
                        </m:r>
                      </m:e>
                    </m:d>
                    <m:r>
                      <a:rPr lang="en-US" sz="4300" i="1">
                        <a:effectLst/>
                        <a:latin typeface="Cambria Math" panose="02040503050406030204" pitchFamily="18" charset="0"/>
                        <a:ea typeface="Times New Roman" panose="02020603050405020304" pitchFamily="18" charset="0"/>
                      </a:rPr>
                      <m:t>≤4</m:t>
                    </m:r>
                  </m:oMath>
                </a14:m>
                <a:r>
                  <a:rPr lang="en-US" sz="4300" smtClean="0">
                    <a:effectLst/>
                    <a:latin typeface="Arial" panose="020B0604020202020204" pitchFamily="34" charset="0"/>
                    <a:ea typeface="Dotum" panose="020B0600000101010101" pitchFamily="34" charset="-127"/>
                    <a:cs typeface="Arial" panose="020B0604020202020204" pitchFamily="34" charset="0"/>
                  </a:rPr>
                  <a:t>            B. </a:t>
                </a:r>
                <a14:m>
                  <m:oMath xmlns:m="http://schemas.openxmlformats.org/officeDocument/2006/math">
                    <m:d>
                      <m:dPr>
                        <m:begChr m:val="|"/>
                        <m:endChr m:val="|"/>
                        <m:ctrlPr>
                          <a:rPr lang="en-US" sz="4300" i="1">
                            <a:effectLst/>
                            <a:latin typeface="Cambria Math" panose="02040503050406030204" pitchFamily="18" charset="0"/>
                            <a:ea typeface="Dotum" panose="020B0600000101010101" pitchFamily="34" charset="-127"/>
                          </a:rPr>
                        </m:ctrlPr>
                      </m:dPr>
                      <m:e>
                        <m:r>
                          <a:rPr lang="nl-NL" sz="4300" i="1">
                            <a:effectLst/>
                            <a:latin typeface="Cambria Math" panose="02040503050406030204" pitchFamily="18" charset="0"/>
                            <a:ea typeface="Dotum" panose="020B0600000101010101" pitchFamily="34" charset="-127"/>
                          </a:rPr>
                          <m:t>𝑚</m:t>
                        </m:r>
                      </m:e>
                    </m:d>
                    <m:r>
                      <a:rPr lang="en-US" sz="4300" i="1">
                        <a:effectLst/>
                        <a:latin typeface="Cambria Math" panose="02040503050406030204" pitchFamily="18" charset="0"/>
                        <a:ea typeface="Dotum" panose="020B0600000101010101" pitchFamily="34" charset="-127"/>
                      </a:rPr>
                      <m:t>≥4</m:t>
                    </m:r>
                  </m:oMath>
                </a14:m>
                <a:r>
                  <a:rPr lang="en-US" sz="4300" smtClean="0">
                    <a:effectLst/>
                    <a:latin typeface="Arial" panose="020B0604020202020204" pitchFamily="34" charset="0"/>
                    <a:ea typeface="Dotum" panose="020B0600000101010101" pitchFamily="34" charset="-127"/>
                    <a:cs typeface="Arial" panose="020B0604020202020204" pitchFamily="34" charset="0"/>
                  </a:rPr>
                  <a:t>            C</a:t>
                </a:r>
                <a:r>
                  <a:rPr lang="en-US" sz="43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nl-NL" sz="4300" i="1">
                        <a:effectLst/>
                        <a:latin typeface="Cambria Math" panose="02040503050406030204" pitchFamily="18" charset="0"/>
                        <a:ea typeface="Dotum" panose="020B0600000101010101" pitchFamily="34" charset="-127"/>
                      </a:rPr>
                      <m:t>𝑚</m:t>
                    </m:r>
                    <m:r>
                      <a:rPr lang="en-US" sz="4300" i="1">
                        <a:effectLst/>
                        <a:latin typeface="Cambria Math" panose="02040503050406030204" pitchFamily="18" charset="0"/>
                        <a:ea typeface="Dotum" panose="020B0600000101010101" pitchFamily="34" charset="-127"/>
                      </a:rPr>
                      <m:t>≤−4</m:t>
                    </m:r>
                  </m:oMath>
                </a14:m>
                <a:r>
                  <a:rPr lang="en-US" sz="4300" smtClean="0">
                    <a:effectLst/>
                    <a:latin typeface="Arial" panose="020B0604020202020204" pitchFamily="34" charset="0"/>
                    <a:ea typeface="Dotum" panose="020B0600000101010101" pitchFamily="34" charset="-127"/>
                    <a:cs typeface="Arial" panose="020B0604020202020204" pitchFamily="34" charset="0"/>
                  </a:rPr>
                  <a:t>            D</a:t>
                </a:r>
                <a:r>
                  <a:rPr lang="en-US" sz="43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nl-NL" sz="4300" i="1">
                        <a:effectLst/>
                        <a:latin typeface="Cambria Math" panose="02040503050406030204" pitchFamily="18" charset="0"/>
                        <a:ea typeface="Dotum" panose="020B0600000101010101" pitchFamily="34" charset="-127"/>
                      </a:rPr>
                      <m:t>𝑚</m:t>
                    </m:r>
                    <m:r>
                      <a:rPr lang="en-US" sz="4300" i="1">
                        <a:effectLst/>
                        <a:latin typeface="Cambria Math" panose="02040503050406030204" pitchFamily="18" charset="0"/>
                        <a:ea typeface="Dotum" panose="020B0600000101010101" pitchFamily="34" charset="-127"/>
                      </a:rPr>
                      <m:t>≥4</m:t>
                    </m:r>
                  </m:oMath>
                </a14:m>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371600" y="5887388"/>
                <a:ext cx="15956419" cy="1084912"/>
              </a:xfrm>
              <a:prstGeom prst="rect">
                <a:avLst/>
              </a:prstGeom>
              <a:blipFill>
                <a:blip r:embed="rId10"/>
                <a:stretch>
                  <a:fillRect l="-1490" b="-14607"/>
                </a:stretch>
              </a:blipFill>
            </p:spPr>
            <p:txBody>
              <a:bodyPr/>
              <a:lstStyle/>
              <a:p>
                <a:r>
                  <a:rPr lang="en-US">
                    <a:noFill/>
                  </a:rPr>
                  <a:t> </a:t>
                </a:r>
              </a:p>
            </p:txBody>
          </p:sp>
        </mc:Fallback>
      </mc:AlternateContent>
    </p:spTree>
    <p:extLst>
      <p:ext uri="{BB962C8B-B14F-4D97-AF65-F5344CB8AC3E}">
        <p14:creationId xmlns:p14="http://schemas.microsoft.com/office/powerpoint/2010/main" val="252529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12" name="Group 2"/>
          <p:cNvGrpSpPr/>
          <p:nvPr/>
        </p:nvGrpSpPr>
        <p:grpSpPr>
          <a:xfrm>
            <a:off x="-798098" y="-10353967"/>
            <a:ext cx="23116619" cy="15040267"/>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9" name="Freeform 3"/>
          <p:cNvSpPr/>
          <p:nvPr/>
        </p:nvSpPr>
        <p:spPr>
          <a:xfrm>
            <a:off x="1066800" y="2135427"/>
            <a:ext cx="16318832" cy="262707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mc:AlternateContent xmlns:mc="http://schemas.openxmlformats.org/markup-compatibility/2006" xmlns:a14="http://schemas.microsoft.com/office/drawing/2010/main">
        <mc:Choice Requires="a14">
          <p:sp>
            <p:nvSpPr>
              <p:cNvPr id="31" name="Rectangle 30"/>
              <p:cNvSpPr/>
              <p:nvPr/>
            </p:nvSpPr>
            <p:spPr>
              <a:xfrm>
                <a:off x="1415121" y="2830856"/>
                <a:ext cx="15501279" cy="1005916"/>
              </a:xfrm>
              <a:prstGeom prst="rect">
                <a:avLst/>
              </a:prstGeom>
            </p:spPr>
            <p:txBody>
              <a:bodyPr wrap="square">
                <a:spAutoFit/>
              </a:bodyPr>
              <a:lstStyle/>
              <a:p>
                <a:pPr algn="just">
                  <a:lnSpc>
                    <a:spcPct val="150000"/>
                  </a:lnSpc>
                  <a:spcAft>
                    <a:spcPts val="0"/>
                  </a:spcAft>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4</a:t>
                </a:r>
                <a:r>
                  <a:rPr kumimoji="0" lang="nl-NL" sz="45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a:latin typeface="Arial" panose="020B0604020202020204" pitchFamily="34" charset="0"/>
                    <a:ea typeface="Calibri" panose="020F0502020204030204" pitchFamily="34" charset="0"/>
                    <a:cs typeface="Arial" panose="020B0604020202020204" pitchFamily="34" charset="0"/>
                  </a:rPr>
                  <a:t>Phương trình: </a:t>
                </a:r>
                <a14:m>
                  <m:oMath xmlns:m="http://schemas.openxmlformats.org/officeDocument/2006/math">
                    <m:func>
                      <m:funcPr>
                        <m:ctrlPr>
                          <a:rPr lang="en-US" sz="4500" i="1">
                            <a:effectLst/>
                            <a:latin typeface="Cambria Math" panose="02040503050406030204" pitchFamily="18" charset="0"/>
                            <a:ea typeface="Calibri" panose="020F0502020204030204" pitchFamily="34" charset="0"/>
                          </a:rPr>
                        </m:ctrlPr>
                      </m:funcPr>
                      <m:fName>
                        <m:r>
                          <m:rPr>
                            <m:sty m:val="p"/>
                          </m:rPr>
                          <a:rPr lang="en-US" sz="4500">
                            <a:effectLst/>
                            <a:latin typeface="Cambria Math" panose="02040503050406030204" pitchFamily="18" charset="0"/>
                            <a:ea typeface="Calibri" panose="020F0502020204030204" pitchFamily="34" charset="0"/>
                          </a:rPr>
                          <m:t>cos</m:t>
                        </m:r>
                      </m:fName>
                      <m:e>
                        <m:r>
                          <a:rPr lang="en-US" sz="4500" i="1">
                            <a:effectLst/>
                            <a:latin typeface="Cambria Math" panose="02040503050406030204" pitchFamily="18" charset="0"/>
                            <a:ea typeface="Calibri" panose="020F0502020204030204" pitchFamily="34" charset="0"/>
                          </a:rPr>
                          <m:t>𝑥</m:t>
                        </m:r>
                      </m:e>
                    </m:func>
                    <m:r>
                      <a:rPr lang="en-US" sz="4500" i="1">
                        <a:effectLst/>
                        <a:latin typeface="Cambria Math" panose="02040503050406030204" pitchFamily="18" charset="0"/>
                        <a:ea typeface="Calibri" panose="020F0502020204030204" pitchFamily="34" charset="0"/>
                      </a:rPr>
                      <m:t>−</m:t>
                    </m:r>
                    <m:r>
                      <a:rPr lang="en-US" sz="4500" i="1">
                        <a:effectLst/>
                        <a:latin typeface="Cambria Math" panose="02040503050406030204" pitchFamily="18" charset="0"/>
                        <a:ea typeface="Calibri" panose="020F0502020204030204" pitchFamily="34" charset="0"/>
                      </a:rPr>
                      <m:t>𝑚</m:t>
                    </m:r>
                    <m:r>
                      <a:rPr lang="en-US" sz="4500" i="1">
                        <a:effectLst/>
                        <a:latin typeface="Cambria Math" panose="02040503050406030204" pitchFamily="18" charset="0"/>
                        <a:ea typeface="Calibri" panose="020F0502020204030204" pitchFamily="34" charset="0"/>
                      </a:rPr>
                      <m:t>=0</m:t>
                    </m:r>
                  </m:oMath>
                </a14:m>
                <a:r>
                  <a:rPr lang="en-US" sz="4500">
                    <a:effectLst/>
                    <a:latin typeface="Arial" panose="020B0604020202020204" pitchFamily="34" charset="0"/>
                    <a:ea typeface="Calibri" panose="020F0502020204030204" pitchFamily="34" charset="0"/>
                    <a:cs typeface="Arial" panose="020B0604020202020204" pitchFamily="34" charset="0"/>
                  </a:rPr>
                  <a:t> vô nghiệm khi</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1415121" y="2830856"/>
                <a:ext cx="15501279" cy="1005916"/>
              </a:xfrm>
              <a:prstGeom prst="rect">
                <a:avLst/>
              </a:prstGeom>
              <a:blipFill>
                <a:blip r:embed="rId7"/>
                <a:stretch>
                  <a:fillRect l="-1652" b="-29697"/>
                </a:stretch>
              </a:blipFill>
            </p:spPr>
            <p:txBody>
              <a:bodyPr/>
              <a:lstStyle/>
              <a:p>
                <a:r>
                  <a:rPr lang="en-US">
                    <a:noFill/>
                  </a:rPr>
                  <a:t> </a:t>
                </a:r>
              </a:p>
            </p:txBody>
          </p:sp>
        </mc:Fallback>
      </mc:AlternateContent>
      <p:pic>
        <p:nvPicPr>
          <p:cNvPr id="34" name="Picture 33"/>
          <p:cNvPicPr>
            <a:picLocks noChangeAspect="1"/>
          </p:cNvPicPr>
          <p:nvPr/>
        </p:nvPicPr>
        <p:blipFill>
          <a:blip r:embed="rId8"/>
          <a:stretch>
            <a:fillRect/>
          </a:stretch>
        </p:blipFill>
        <p:spPr>
          <a:xfrm>
            <a:off x="16916400" y="380375"/>
            <a:ext cx="1064195" cy="1184527"/>
          </a:xfrm>
          <a:prstGeom prst="rect">
            <a:avLst/>
          </a:prstGeom>
        </p:spPr>
      </p:pic>
      <p:pic>
        <p:nvPicPr>
          <p:cNvPr id="35" name="Picture 34"/>
          <p:cNvPicPr>
            <a:picLocks noChangeAspect="1"/>
          </p:cNvPicPr>
          <p:nvPr/>
        </p:nvPicPr>
        <p:blipFill>
          <a:blip r:embed="rId9"/>
          <a:stretch>
            <a:fillRect/>
          </a:stretch>
        </p:blipFill>
        <p:spPr>
          <a:xfrm>
            <a:off x="12420600" y="8081152"/>
            <a:ext cx="5404610" cy="2057368"/>
          </a:xfrm>
          <a:prstGeom prst="rect">
            <a:avLst/>
          </a:prstGeom>
        </p:spPr>
      </p:pic>
      <p:sp>
        <p:nvSpPr>
          <p:cNvPr id="20" name="Rounded Rectangle 19"/>
          <p:cNvSpPr/>
          <p:nvPr/>
        </p:nvSpPr>
        <p:spPr>
          <a:xfrm>
            <a:off x="1600200" y="5239618"/>
            <a:ext cx="4343400" cy="2570882"/>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1981200" y="3836772"/>
                <a:ext cx="9144000" cy="5416676"/>
              </a:xfrm>
              <a:prstGeom prst="rect">
                <a:avLst/>
              </a:prstGeom>
            </p:spPr>
            <p:txBody>
              <a:bodyPr>
                <a:spAutoFit/>
              </a:bodyPr>
              <a:lstStyle/>
              <a:p>
                <a:pPr algn="just">
                  <a:lnSpc>
                    <a:spcPct val="200000"/>
                  </a:lnSpc>
                  <a:spcAft>
                    <a:spcPts val="0"/>
                  </a:spcAft>
                </a:pPr>
                <a:r>
                  <a:rPr lang="en-US" sz="43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d>
                      <m:dPr>
                        <m:begChr m:val="["/>
                        <m:endChr m:val=""/>
                        <m:ctrlPr>
                          <a:rPr lang="en-US" sz="4300" i="1">
                            <a:effectLst/>
                            <a:latin typeface="Cambria Math" panose="02040503050406030204" pitchFamily="18" charset="0"/>
                            <a:ea typeface="Dotum" panose="020B0600000101010101" pitchFamily="34" charset="-127"/>
                          </a:rPr>
                        </m:ctrlPr>
                      </m:dPr>
                      <m:e>
                        <m:d>
                          <m:dPr>
                            <m:begChr m:val=""/>
                            <m:endChr m:val=""/>
                            <m:ctrlPr>
                              <a:rPr lang="en-US" sz="4300" i="1">
                                <a:effectLst/>
                                <a:latin typeface="Cambria Math" panose="02040503050406030204" pitchFamily="18" charset="0"/>
                                <a:ea typeface="Dotum" panose="020B0600000101010101" pitchFamily="34" charset="-127"/>
                              </a:rPr>
                            </m:ctrlPr>
                          </m:dPr>
                          <m:e>
                            <m:eqArr>
                              <m:eqArrPr>
                                <m:ctrlPr>
                                  <a:rPr lang="en-US" sz="4300" i="1">
                                    <a:effectLst/>
                                    <a:latin typeface="Cambria Math" panose="02040503050406030204" pitchFamily="18" charset="0"/>
                                    <a:ea typeface="Dotum" panose="020B0600000101010101" pitchFamily="34" charset="-127"/>
                                  </a:rPr>
                                </m:ctrlPr>
                              </m:eqArrPr>
                              <m:e>
                                <m:r>
                                  <a:rPr lang="nl-NL" sz="4300" i="1">
                                    <a:effectLst/>
                                    <a:latin typeface="Cambria Math" panose="02040503050406030204" pitchFamily="18" charset="0"/>
                                    <a:ea typeface="Dotum" panose="020B0600000101010101" pitchFamily="34" charset="-127"/>
                                  </a:rPr>
                                  <m:t>𝑚</m:t>
                                </m:r>
                                <m:r>
                                  <a:rPr lang="en-US" sz="4300" i="1">
                                    <a:effectLst/>
                                    <a:latin typeface="Cambria Math" panose="02040503050406030204" pitchFamily="18" charset="0"/>
                                    <a:ea typeface="Dotum" panose="020B0600000101010101" pitchFamily="34" charset="-127"/>
                                  </a:rPr>
                                  <m:t>&lt;−1</m:t>
                                </m:r>
                              </m:e>
                              <m:e>
                                <m:r>
                                  <a:rPr lang="nl-NL" sz="4300" i="1">
                                    <a:effectLst/>
                                    <a:latin typeface="Cambria Math" panose="02040503050406030204" pitchFamily="18" charset="0"/>
                                    <a:ea typeface="Dotum" panose="020B0600000101010101" pitchFamily="34" charset="-127"/>
                                  </a:rPr>
                                  <m:t> </m:t>
                                </m:r>
                              </m:e>
                              <m:e>
                                <m:r>
                                  <a:rPr lang="nl-NL" sz="4300" i="1">
                                    <a:effectLst/>
                                    <a:latin typeface="Cambria Math" panose="02040503050406030204" pitchFamily="18" charset="0"/>
                                    <a:ea typeface="Cambria Math" panose="02040503050406030204" pitchFamily="18" charset="0"/>
                                    <a:cs typeface="Cambria Math" panose="02040503050406030204" pitchFamily="18" charset="0"/>
                                  </a:rPr>
                                  <m:t>𝑚</m:t>
                                </m:r>
                                <m:r>
                                  <a:rPr lang="en-US" sz="4300" i="1">
                                    <a:effectLst/>
                                    <a:latin typeface="Cambria Math" panose="02040503050406030204" pitchFamily="18" charset="0"/>
                                    <a:ea typeface="Cambria Math" panose="02040503050406030204" pitchFamily="18" charset="0"/>
                                    <a:cs typeface="Cambria Math" panose="02040503050406030204" pitchFamily="18" charset="0"/>
                                  </a:rPr>
                                  <m:t>&gt;1   </m:t>
                                </m:r>
                              </m:e>
                            </m:eqArr>
                          </m:e>
                        </m:d>
                      </m:e>
                    </m:d>
                  </m:oMath>
                </a14:m>
                <a:r>
                  <a:rPr lang="en-US" sz="4300" smtClean="0">
                    <a:effectLst/>
                    <a:latin typeface="Arial" panose="020B0604020202020204" pitchFamily="34" charset="0"/>
                    <a:ea typeface="Times New Roman" panose="02020603050405020304" pitchFamily="18" charset="0"/>
                    <a:cs typeface="Arial" panose="020B0604020202020204" pitchFamily="34" charset="0"/>
                  </a:rPr>
                  <a:t>			B</a:t>
                </a:r>
                <a:r>
                  <a:rPr lang="en-US" sz="4300">
                    <a:effectLst/>
                    <a:latin typeface="Arial" panose="020B0604020202020204" pitchFamily="34" charset="0"/>
                    <a:ea typeface="Times New Roman" panose="02020603050405020304" pitchFamily="18" charset="0"/>
                    <a:cs typeface="Arial" panose="020B0604020202020204" pitchFamily="34" charset="0"/>
                  </a:rPr>
                  <a:t>. m &gt; 1</a:t>
                </a:r>
              </a:p>
              <a:p>
                <a:pPr algn="just">
                  <a:lnSpc>
                    <a:spcPct val="200000"/>
                  </a:lnSpc>
                  <a:spcAft>
                    <a:spcPts val="0"/>
                  </a:spcAft>
                </a:pPr>
                <a:r>
                  <a:rPr lang="en-US" sz="4300">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300" i="1">
                        <a:effectLst/>
                        <a:latin typeface="Cambria Math" panose="02040503050406030204" pitchFamily="18" charset="0"/>
                        <a:ea typeface="Times New Roman" panose="02020603050405020304" pitchFamily="18" charset="0"/>
                      </a:rPr>
                      <m:t>−1≤</m:t>
                    </m:r>
                    <m:r>
                      <a:rPr lang="nl-NL" sz="4300" i="1">
                        <a:effectLst/>
                        <a:latin typeface="Cambria Math" panose="02040503050406030204" pitchFamily="18" charset="0"/>
                        <a:ea typeface="Times New Roman" panose="02020603050405020304" pitchFamily="18" charset="0"/>
                      </a:rPr>
                      <m:t>𝑚</m:t>
                    </m:r>
                    <m:r>
                      <a:rPr lang="en-US" sz="4300" i="1">
                        <a:effectLst/>
                        <a:latin typeface="Cambria Math" panose="02040503050406030204" pitchFamily="18" charset="0"/>
                        <a:ea typeface="Times New Roman" panose="02020603050405020304" pitchFamily="18" charset="0"/>
                      </a:rPr>
                      <m:t>≤1</m:t>
                    </m:r>
                  </m:oMath>
                </a14:m>
                <a:r>
                  <a:rPr lang="en-US" sz="4300" smtClean="0">
                    <a:effectLst/>
                    <a:latin typeface="Arial" panose="020B0604020202020204" pitchFamily="34" charset="0"/>
                    <a:ea typeface="Times New Roman" panose="02020603050405020304" pitchFamily="18" charset="0"/>
                    <a:cs typeface="Arial" panose="020B0604020202020204" pitchFamily="34" charset="0"/>
                  </a:rPr>
                  <a:t>			D</a:t>
                </a:r>
                <a:r>
                  <a:rPr lang="en-US" sz="43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300" i="1">
                        <a:effectLst/>
                        <a:latin typeface="Cambria Math" panose="02040503050406030204" pitchFamily="18" charset="0"/>
                        <a:ea typeface="Times New Roman" panose="02020603050405020304" pitchFamily="18" charset="0"/>
                      </a:rPr>
                      <m:t>𝑚</m:t>
                    </m:r>
                    <m:r>
                      <a:rPr lang="en-US" sz="4300" i="1">
                        <a:effectLst/>
                        <a:latin typeface="Cambria Math" panose="02040503050406030204" pitchFamily="18" charset="0"/>
                        <a:ea typeface="Times New Roman" panose="02020603050405020304" pitchFamily="18" charset="0"/>
                      </a:rPr>
                      <m:t>&lt;−1</m:t>
                    </m:r>
                  </m:oMath>
                </a14:m>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981200" y="3836772"/>
                <a:ext cx="9144000" cy="5416676"/>
              </a:xfrm>
              <a:prstGeom prst="rect">
                <a:avLst/>
              </a:prstGeom>
              <a:blipFill>
                <a:blip r:embed="rId10"/>
                <a:stretch>
                  <a:fillRect l="-2600" b="-4387"/>
                </a:stretch>
              </a:blipFill>
            </p:spPr>
            <p:txBody>
              <a:bodyPr/>
              <a:lstStyle/>
              <a:p>
                <a:r>
                  <a:rPr lang="en-US">
                    <a:noFill/>
                  </a:rPr>
                  <a:t> </a:t>
                </a:r>
              </a:p>
            </p:txBody>
          </p:sp>
        </mc:Fallback>
      </mc:AlternateContent>
    </p:spTree>
    <p:extLst>
      <p:ext uri="{BB962C8B-B14F-4D97-AF65-F5344CB8AC3E}">
        <p14:creationId xmlns:p14="http://schemas.microsoft.com/office/powerpoint/2010/main" val="367527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12" name="Group 2"/>
          <p:cNvGrpSpPr/>
          <p:nvPr/>
        </p:nvGrpSpPr>
        <p:grpSpPr>
          <a:xfrm>
            <a:off x="-798098" y="-10272964"/>
            <a:ext cx="23116619" cy="15040267"/>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mc:AlternateContent xmlns:mc="http://schemas.openxmlformats.org/markup-compatibility/2006" xmlns:a14="http://schemas.microsoft.com/office/drawing/2010/main">
        <mc:Choice Requires="a14">
          <p:sp>
            <p:nvSpPr>
              <p:cNvPr id="27" name="Rectangle 26"/>
              <p:cNvSpPr/>
              <p:nvPr/>
            </p:nvSpPr>
            <p:spPr>
              <a:xfrm>
                <a:off x="914400" y="6443285"/>
                <a:ext cx="16230600" cy="1785425"/>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n-US" sz="4300" b="0" i="1" smtClean="0">
                          <a:effectLst/>
                          <a:latin typeface="Cambria Math" panose="02040503050406030204" pitchFamily="18" charset="0"/>
                          <a:ea typeface="Times New Roman" panose="02020603050405020304" pitchFamily="18" charset="0"/>
                        </a:rPr>
                        <m:t>𝐴</m:t>
                      </m:r>
                      <m:r>
                        <a:rPr lang="en-US" sz="4300" b="0" i="1" smtClean="0">
                          <a:effectLst/>
                          <a:latin typeface="Cambria Math" panose="02040503050406030204" pitchFamily="18" charset="0"/>
                          <a:ea typeface="Times New Roman" panose="02020603050405020304" pitchFamily="18" charset="0"/>
                        </a:rPr>
                        <m:t>. −</m:t>
                      </m:r>
                      <m:f>
                        <m:fPr>
                          <m:ctrlPr>
                            <a:rPr lang="en-US" sz="4300" i="1">
                              <a:effectLst/>
                              <a:latin typeface="Cambria Math" panose="02040503050406030204" pitchFamily="18" charset="0"/>
                              <a:ea typeface="Times New Roman" panose="02020603050405020304" pitchFamily="18" charset="0"/>
                            </a:rPr>
                          </m:ctrlPr>
                        </m:fPr>
                        <m:num>
                          <m:r>
                            <a:rPr lang="nl-NL" sz="4300" i="1">
                              <a:effectLst/>
                              <a:latin typeface="Cambria Math" panose="02040503050406030204" pitchFamily="18" charset="0"/>
                              <a:ea typeface="Times New Roman" panose="02020603050405020304" pitchFamily="18" charset="0"/>
                            </a:rPr>
                            <m:t>𝜋</m:t>
                          </m:r>
                        </m:num>
                        <m:den>
                          <m:r>
                            <a:rPr lang="en-US" sz="4300" i="1">
                              <a:effectLst/>
                              <a:latin typeface="Cambria Math" panose="02040503050406030204" pitchFamily="18" charset="0"/>
                              <a:ea typeface="Times New Roman" panose="02020603050405020304" pitchFamily="18" charset="0"/>
                            </a:rPr>
                            <m:t>6</m:t>
                          </m:r>
                        </m:den>
                      </m:f>
                      <m:r>
                        <a:rPr lang="en-US" sz="4300" b="0" i="0" smtClean="0">
                          <a:effectLst/>
                          <a:latin typeface="Cambria Math" panose="02040503050406030204" pitchFamily="18" charset="0"/>
                          <a:ea typeface="Times New Roman" panose="02020603050405020304" pitchFamily="18" charset="0"/>
                        </a:rPr>
                        <m:t>                     </m:t>
                      </m:r>
                      <m:r>
                        <m:rPr>
                          <m:sty m:val="p"/>
                        </m:rPr>
                        <a:rPr lang="en-US" sz="4300" b="0" i="0" smtClean="0">
                          <a:effectLst/>
                          <a:latin typeface="Cambria Math" panose="02040503050406030204" pitchFamily="18" charset="0"/>
                          <a:ea typeface="Times New Roman" panose="02020603050405020304" pitchFamily="18" charset="0"/>
                        </a:rPr>
                        <m:t>B</m:t>
                      </m:r>
                      <m:r>
                        <a:rPr lang="en-US" sz="4300" b="0" i="0" smtClean="0">
                          <a:effectLst/>
                          <a:latin typeface="Cambria Math" panose="02040503050406030204" pitchFamily="18" charset="0"/>
                          <a:ea typeface="Times New Roman" panose="02020603050405020304" pitchFamily="18" charset="0"/>
                        </a:rPr>
                        <m:t>. 0                       </m:t>
                      </m:r>
                      <m:r>
                        <m:rPr>
                          <m:sty m:val="p"/>
                        </m:rPr>
                        <a:rPr lang="en-US" sz="4300" b="0" i="0" smtClean="0">
                          <a:effectLst/>
                          <a:latin typeface="Cambria Math" panose="02040503050406030204" pitchFamily="18" charset="0"/>
                          <a:ea typeface="Times New Roman" panose="02020603050405020304" pitchFamily="18" charset="0"/>
                        </a:rPr>
                        <m:t>C</m:t>
                      </m:r>
                      <m:r>
                        <a:rPr lang="en-US" sz="4300" b="0" i="0" smtClean="0">
                          <a:effectLst/>
                          <a:latin typeface="Cambria Math" panose="02040503050406030204" pitchFamily="18" charset="0"/>
                          <a:ea typeface="Times New Roman" panose="02020603050405020304" pitchFamily="18" charset="0"/>
                        </a:rPr>
                        <m:t>.</m:t>
                      </m:r>
                      <m:f>
                        <m:fPr>
                          <m:ctrlPr>
                            <a:rPr lang="en-US" sz="4300" i="1">
                              <a:effectLst/>
                              <a:latin typeface="Cambria Math" panose="02040503050406030204" pitchFamily="18" charset="0"/>
                              <a:ea typeface="Times New Roman" panose="02020603050405020304" pitchFamily="18" charset="0"/>
                            </a:rPr>
                          </m:ctrlPr>
                        </m:fPr>
                        <m:num>
                          <m:r>
                            <a:rPr lang="nl-NL" sz="4300" i="1">
                              <a:effectLst/>
                              <a:latin typeface="Cambria Math" panose="02040503050406030204" pitchFamily="18" charset="0"/>
                              <a:ea typeface="Times New Roman" panose="02020603050405020304" pitchFamily="18" charset="0"/>
                            </a:rPr>
                            <m:t>𝜋</m:t>
                          </m:r>
                        </m:num>
                        <m:den>
                          <m:r>
                            <a:rPr lang="en-US" sz="4300" i="1">
                              <a:effectLst/>
                              <a:latin typeface="Cambria Math" panose="02040503050406030204" pitchFamily="18" charset="0"/>
                              <a:ea typeface="Times New Roman" panose="02020603050405020304" pitchFamily="18" charset="0"/>
                            </a:rPr>
                            <m:t>6</m:t>
                          </m:r>
                        </m:den>
                      </m:f>
                      <m:r>
                        <a:rPr lang="en-US" sz="4300" b="0" i="1" smtClean="0">
                          <a:effectLst/>
                          <a:latin typeface="Cambria Math" panose="02040503050406030204" pitchFamily="18" charset="0"/>
                          <a:ea typeface="Times New Roman" panose="02020603050405020304" pitchFamily="18" charset="0"/>
                        </a:rPr>
                        <m:t>                              </m:t>
                      </m:r>
                      <m:r>
                        <a:rPr lang="en-US" sz="4300" b="0" i="1" smtClean="0">
                          <a:effectLst/>
                          <a:latin typeface="Cambria Math" panose="02040503050406030204" pitchFamily="18" charset="0"/>
                          <a:ea typeface="Times New Roman" panose="02020603050405020304" pitchFamily="18" charset="0"/>
                        </a:rPr>
                        <m:t>𝐷</m:t>
                      </m:r>
                      <m:r>
                        <a:rPr lang="en-US" sz="4300" b="0" i="1" smtClean="0">
                          <a:effectLst/>
                          <a:latin typeface="Cambria Math" panose="02040503050406030204" pitchFamily="18" charset="0"/>
                          <a:ea typeface="Times New Roman" panose="02020603050405020304" pitchFamily="18" charset="0"/>
                        </a:rPr>
                        <m:t>.−</m:t>
                      </m:r>
                      <m:f>
                        <m:fPr>
                          <m:ctrlPr>
                            <a:rPr lang="en-US" sz="4300" i="1">
                              <a:effectLst/>
                              <a:latin typeface="Cambria Math" panose="02040503050406030204" pitchFamily="18" charset="0"/>
                              <a:ea typeface="Dotum" panose="020B0600000101010101" pitchFamily="34" charset="-127"/>
                            </a:rPr>
                          </m:ctrlPr>
                        </m:fPr>
                        <m:num>
                          <m:r>
                            <a:rPr lang="nl-NL" sz="4300" i="1">
                              <a:effectLst/>
                              <a:latin typeface="Cambria Math" panose="02040503050406030204" pitchFamily="18" charset="0"/>
                              <a:ea typeface="Dotum" panose="020B0600000101010101" pitchFamily="34" charset="-127"/>
                            </a:rPr>
                            <m:t>𝜋</m:t>
                          </m:r>
                        </m:num>
                        <m:den>
                          <m:r>
                            <a:rPr lang="en-US" sz="4300" i="1">
                              <a:effectLst/>
                              <a:latin typeface="Cambria Math" panose="02040503050406030204" pitchFamily="18" charset="0"/>
                              <a:ea typeface="Dotum" panose="020B0600000101010101" pitchFamily="34" charset="-127"/>
                            </a:rPr>
                            <m:t>3</m:t>
                          </m:r>
                        </m:den>
                      </m:f>
                    </m:oMath>
                  </m:oMathPara>
                </a14:m>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914400" y="6443285"/>
                <a:ext cx="16230600" cy="1785425"/>
              </a:xfrm>
              <a:prstGeom prst="rect">
                <a:avLst/>
              </a:prstGeom>
              <a:blipFill>
                <a:blip r:embed="rId4"/>
                <a:stretch>
                  <a:fillRect/>
                </a:stretch>
              </a:blipFill>
            </p:spPr>
            <p:txBody>
              <a:bodyPr/>
              <a:lstStyle/>
              <a:p>
                <a:r>
                  <a:rPr lang="en-US">
                    <a:noFill/>
                  </a:rPr>
                  <a:t> </a:t>
                </a:r>
              </a:p>
            </p:txBody>
          </p:sp>
        </mc:Fallback>
      </mc:AlternateContent>
      <p:sp>
        <p:nvSpPr>
          <p:cNvPr id="29" name="Freeform 3"/>
          <p:cNvSpPr/>
          <p:nvPr/>
        </p:nvSpPr>
        <p:spPr>
          <a:xfrm>
            <a:off x="1066800" y="2287827"/>
            <a:ext cx="16318832" cy="4063954"/>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mc:AlternateContent xmlns:mc="http://schemas.openxmlformats.org/markup-compatibility/2006" xmlns:a14="http://schemas.microsoft.com/office/drawing/2010/main">
        <mc:Choice Requires="a14">
          <p:sp>
            <p:nvSpPr>
              <p:cNvPr id="31" name="Rectangle 30"/>
              <p:cNvSpPr/>
              <p:nvPr/>
            </p:nvSpPr>
            <p:spPr>
              <a:xfrm>
                <a:off x="1371600" y="2668827"/>
                <a:ext cx="15501279" cy="3080202"/>
              </a:xfrm>
              <a:prstGeom prst="rect">
                <a:avLst/>
              </a:prstGeom>
            </p:spPr>
            <p:txBody>
              <a:bodyPr wrap="square">
                <a:spAutoFit/>
              </a:bodyPr>
              <a:lstStyle/>
              <a:p>
                <a:pPr algn="just">
                  <a:lnSpc>
                    <a:spcPct val="150000"/>
                  </a:lnSpc>
                  <a:spcAft>
                    <a:spcPts val="0"/>
                  </a:spcAft>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5</a:t>
                </a:r>
                <a:r>
                  <a:rPr kumimoji="0" lang="nl-NL" sz="45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a:latin typeface="Arial" panose="020B0604020202020204" pitchFamily="34" charset="0"/>
                    <a:ea typeface="Times New Roman" panose="02020603050405020304" pitchFamily="18" charset="0"/>
                    <a:cs typeface="Arial" panose="020B0604020202020204" pitchFamily="34" charset="0"/>
                  </a:rPr>
                  <a:t>Gọi M, m lần lượt là nghiệm âm lớn nhất và nghiệm dương nhỏ nhất của phương trình </a:t>
                </a:r>
                <a14:m>
                  <m:oMath xmlns:m="http://schemas.openxmlformats.org/officeDocument/2006/math">
                    <m:r>
                      <a:rPr lang="en-US" sz="4500" i="1">
                        <a:effectLst/>
                        <a:latin typeface="Cambria Math" panose="02040503050406030204" pitchFamily="18" charset="0"/>
                        <a:ea typeface="Times New Roman" panose="02020603050405020304" pitchFamily="18" charset="0"/>
                      </a:rPr>
                      <m:t>2</m:t>
                    </m:r>
                    <m:func>
                      <m:funcPr>
                        <m:ctrlPr>
                          <a:rPr lang="en-US" sz="4500" i="1">
                            <a:effectLst/>
                            <a:latin typeface="Cambria Math" panose="02040503050406030204" pitchFamily="18" charset="0"/>
                            <a:ea typeface="Times New Roman" panose="02020603050405020304" pitchFamily="18" charset="0"/>
                          </a:rPr>
                        </m:ctrlPr>
                      </m:funcPr>
                      <m:fName>
                        <m:sSup>
                          <m:sSupPr>
                            <m:ctrlPr>
                              <a:rPr lang="en-US" sz="4500" i="1">
                                <a:effectLst/>
                                <a:latin typeface="Cambria Math" panose="02040503050406030204" pitchFamily="18" charset="0"/>
                                <a:ea typeface="Times New Roman" panose="02020603050405020304" pitchFamily="18" charset="0"/>
                              </a:rPr>
                            </m:ctrlPr>
                          </m:sSupPr>
                          <m:e>
                            <m:r>
                              <m:rPr>
                                <m:sty m:val="p"/>
                              </m:rPr>
                              <a:rPr lang="en-US" sz="4500">
                                <a:effectLst/>
                                <a:latin typeface="Cambria Math" panose="02040503050406030204" pitchFamily="18" charset="0"/>
                                <a:ea typeface="Times New Roman" panose="02020603050405020304" pitchFamily="18" charset="0"/>
                              </a:rPr>
                              <m:t>sin</m:t>
                            </m:r>
                          </m:e>
                          <m:sup>
                            <m:r>
                              <a:rPr lang="en-US" sz="4500" i="1">
                                <a:effectLst/>
                                <a:latin typeface="Cambria Math" panose="02040503050406030204" pitchFamily="18" charset="0"/>
                                <a:ea typeface="Times New Roman" panose="02020603050405020304" pitchFamily="18" charset="0"/>
                              </a:rPr>
                              <m:t>2</m:t>
                            </m:r>
                          </m:sup>
                        </m:sSup>
                      </m:fName>
                      <m:e>
                        <m:r>
                          <a:rPr lang="nl-NL" sz="4500" i="1">
                            <a:effectLst/>
                            <a:latin typeface="Cambria Math" panose="02040503050406030204" pitchFamily="18" charset="0"/>
                            <a:ea typeface="Times New Roman" panose="02020603050405020304" pitchFamily="18" charset="0"/>
                          </a:rPr>
                          <m:t>𝑥</m:t>
                        </m:r>
                      </m:e>
                    </m:func>
                    <m:r>
                      <a:rPr lang="en-US" sz="4500" i="1">
                        <a:effectLst/>
                        <a:latin typeface="Cambria Math" panose="02040503050406030204" pitchFamily="18" charset="0"/>
                        <a:ea typeface="Times New Roman" panose="02020603050405020304" pitchFamily="18" charset="0"/>
                      </a:rPr>
                      <m:t>+3</m:t>
                    </m:r>
                    <m:func>
                      <m:funcPr>
                        <m:ctrlPr>
                          <a:rPr lang="en-US" sz="4500" i="1">
                            <a:effectLst/>
                            <a:latin typeface="Cambria Math" panose="02040503050406030204" pitchFamily="18" charset="0"/>
                            <a:ea typeface="Times New Roman" panose="02020603050405020304" pitchFamily="18" charset="0"/>
                          </a:rPr>
                        </m:ctrlPr>
                      </m:funcPr>
                      <m:fName>
                        <m:r>
                          <m:rPr>
                            <m:sty m:val="p"/>
                          </m:rPr>
                          <a:rPr lang="en-US" sz="4500">
                            <a:effectLst/>
                            <a:latin typeface="Cambria Math" panose="02040503050406030204" pitchFamily="18" charset="0"/>
                            <a:ea typeface="Times New Roman" panose="02020603050405020304" pitchFamily="18" charset="0"/>
                          </a:rPr>
                          <m:t>cos</m:t>
                        </m:r>
                      </m:fName>
                      <m:e>
                        <m:r>
                          <a:rPr lang="nl-NL" sz="4500" i="1">
                            <a:effectLst/>
                            <a:latin typeface="Cambria Math" panose="02040503050406030204" pitchFamily="18" charset="0"/>
                            <a:ea typeface="Times New Roman" panose="02020603050405020304" pitchFamily="18" charset="0"/>
                          </a:rPr>
                          <m:t>𝑥</m:t>
                        </m:r>
                      </m:e>
                    </m:func>
                    <m:r>
                      <a:rPr lang="en-US" sz="4500" i="1">
                        <a:effectLst/>
                        <a:latin typeface="Cambria Math" panose="02040503050406030204" pitchFamily="18" charset="0"/>
                        <a:ea typeface="Times New Roman" panose="02020603050405020304" pitchFamily="18" charset="0"/>
                      </a:rPr>
                      <m:t>−3=0</m:t>
                    </m:r>
                  </m:oMath>
                </a14:m>
                <a:r>
                  <a:rPr lang="en-US" sz="4500">
                    <a:effectLst/>
                    <a:latin typeface="Arial" panose="020B0604020202020204" pitchFamily="34" charset="0"/>
                    <a:ea typeface="Times New Roman" panose="02020603050405020304" pitchFamily="18" charset="0"/>
                    <a:cs typeface="Arial" panose="020B0604020202020204" pitchFamily="34" charset="0"/>
                  </a:rPr>
                  <a:t>. Giá trị của M + m là:</a:t>
                </a:r>
              </a:p>
            </p:txBody>
          </p:sp>
        </mc:Choice>
        <mc:Fallback xmlns="">
          <p:sp>
            <p:nvSpPr>
              <p:cNvPr id="31" name="Rectangle 30"/>
              <p:cNvSpPr>
                <a:spLocks noRot="1" noChangeAspect="1" noMove="1" noResize="1" noEditPoints="1" noAdjustHandles="1" noChangeArrowheads="1" noChangeShapeType="1" noTextEdit="1"/>
              </p:cNvSpPr>
              <p:nvPr/>
            </p:nvSpPr>
            <p:spPr>
              <a:xfrm>
                <a:off x="1371600" y="2668827"/>
                <a:ext cx="15501279" cy="3080202"/>
              </a:xfrm>
              <a:prstGeom prst="rect">
                <a:avLst/>
              </a:prstGeom>
              <a:blipFill>
                <a:blip r:embed="rId7"/>
                <a:stretch>
                  <a:fillRect l="-1652" r="-1652" b="-8911"/>
                </a:stretch>
              </a:blipFill>
            </p:spPr>
            <p:txBody>
              <a:bodyPr/>
              <a:lstStyle/>
              <a:p>
                <a:r>
                  <a:rPr lang="en-US">
                    <a:noFill/>
                  </a:rPr>
                  <a:t> </a:t>
                </a:r>
              </a:p>
            </p:txBody>
          </p:sp>
        </mc:Fallback>
      </mc:AlternateContent>
      <p:pic>
        <p:nvPicPr>
          <p:cNvPr id="34" name="Picture 33"/>
          <p:cNvPicPr>
            <a:picLocks noChangeAspect="1"/>
          </p:cNvPicPr>
          <p:nvPr/>
        </p:nvPicPr>
        <p:blipFill>
          <a:blip r:embed="rId8"/>
          <a:stretch>
            <a:fillRect/>
          </a:stretch>
        </p:blipFill>
        <p:spPr>
          <a:xfrm>
            <a:off x="16916400" y="380375"/>
            <a:ext cx="1064195" cy="1184527"/>
          </a:xfrm>
          <a:prstGeom prst="rect">
            <a:avLst/>
          </a:prstGeom>
        </p:spPr>
      </p:pic>
      <p:pic>
        <p:nvPicPr>
          <p:cNvPr id="35" name="Picture 34"/>
          <p:cNvPicPr>
            <a:picLocks noChangeAspect="1"/>
          </p:cNvPicPr>
          <p:nvPr/>
        </p:nvPicPr>
        <p:blipFill>
          <a:blip r:embed="rId9"/>
          <a:stretch>
            <a:fillRect/>
          </a:stretch>
        </p:blipFill>
        <p:spPr>
          <a:xfrm>
            <a:off x="14026390" y="8648700"/>
            <a:ext cx="4033010" cy="1535242"/>
          </a:xfrm>
          <a:prstGeom prst="rect">
            <a:avLst/>
          </a:prstGeom>
        </p:spPr>
      </p:pic>
      <p:sp>
        <p:nvSpPr>
          <p:cNvPr id="20" name="Rounded Rectangle 19"/>
          <p:cNvSpPr/>
          <p:nvPr/>
        </p:nvSpPr>
        <p:spPr>
          <a:xfrm>
            <a:off x="5334000" y="6842448"/>
            <a:ext cx="2772848"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2" name="Picture 21"/>
          <p:cNvPicPr>
            <a:picLocks noChangeAspect="1"/>
          </p:cNvPicPr>
          <p:nvPr/>
        </p:nvPicPr>
        <p:blipFill>
          <a:blip r:embed="rId10"/>
          <a:stretch>
            <a:fillRect/>
          </a:stretch>
        </p:blipFill>
        <p:spPr>
          <a:xfrm rot="12267330">
            <a:off x="-3254493" y="7986772"/>
            <a:ext cx="9236241" cy="7632854"/>
          </a:xfrm>
          <a:prstGeom prst="rect">
            <a:avLst/>
          </a:prstGeom>
        </p:spPr>
      </p:pic>
    </p:spTree>
    <p:extLst>
      <p:ext uri="{BB962C8B-B14F-4D97-AF65-F5344CB8AC3E}">
        <p14:creationId xmlns:p14="http://schemas.microsoft.com/office/powerpoint/2010/main" val="336996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3" name="Rectangle 12"/>
          <p:cNvSpPr/>
          <p:nvPr/>
        </p:nvSpPr>
        <p:spPr>
          <a:xfrm>
            <a:off x="3052057" y="374909"/>
            <a:ext cx="5460149" cy="861133"/>
          </a:xfrm>
          <a:prstGeom prst="rect">
            <a:avLst/>
          </a:prstGeom>
        </p:spPr>
        <p:txBody>
          <a:bodyPr wrap="none">
            <a:spAutoFit/>
          </a:bodyPr>
          <a:lstStyle/>
          <a:p>
            <a:pPr lvl="0" algn="just">
              <a:lnSpc>
                <a:spcPct val="150000"/>
              </a:lnSpc>
              <a:tabLst>
                <a:tab pos="360045" algn="l"/>
                <a:tab pos="720090" algn="l"/>
              </a:tabLst>
              <a:defRPr/>
            </a:pPr>
            <a:r>
              <a:rPr lang="nl-NL" sz="3800" b="1">
                <a:solidFill>
                  <a:schemeClr val="tx2"/>
                </a:solidFill>
                <a:latin typeface="Arial" panose="020B0604020202020204" pitchFamily="34" charset="0"/>
                <a:ea typeface="Calibri" panose="020F0502020204030204" pitchFamily="34" charset="0"/>
                <a:cs typeface="Arial" panose="020B0604020202020204" pitchFamily="34" charset="0"/>
              </a:rPr>
              <a:t>Bài tập </a:t>
            </a:r>
            <a:r>
              <a:rPr lang="nl-NL" sz="3800" b="1" smtClean="0">
                <a:solidFill>
                  <a:schemeClr val="tx2"/>
                </a:solidFill>
                <a:latin typeface="Arial" panose="020B0604020202020204" pitchFamily="34" charset="0"/>
                <a:ea typeface="Calibri" panose="020F0502020204030204" pitchFamily="34" charset="0"/>
                <a:cs typeface="Arial" panose="020B0604020202020204" pitchFamily="34" charset="0"/>
              </a:rPr>
              <a:t>1.19 </a:t>
            </a:r>
            <a:r>
              <a:rPr lang="nl-NL" sz="3800" b="1">
                <a:solidFill>
                  <a:schemeClr val="tx2"/>
                </a:solidFill>
                <a:latin typeface="Arial" panose="020B0604020202020204" pitchFamily="34" charset="0"/>
                <a:ea typeface="Calibri" panose="020F0502020204030204" pitchFamily="34" charset="0"/>
                <a:cs typeface="Arial" panose="020B0604020202020204" pitchFamily="34" charset="0"/>
              </a:rPr>
              <a:t>(</a:t>
            </a:r>
            <a:r>
              <a:rPr lang="nl-NL" sz="3800" b="1" smtClean="0">
                <a:solidFill>
                  <a:schemeClr val="tx2"/>
                </a:solidFill>
                <a:latin typeface="Arial" panose="020B0604020202020204" pitchFamily="34" charset="0"/>
                <a:ea typeface="Calibri" panose="020F0502020204030204" pitchFamily="34" charset="0"/>
                <a:cs typeface="Arial" panose="020B0604020202020204" pitchFamily="34" charset="0"/>
              </a:rPr>
              <a:t>SGK-tr39)</a:t>
            </a:r>
            <a:endParaRPr lang="en-US" sz="3800"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8512206" y="580192"/>
            <a:ext cx="7391400" cy="677108"/>
          </a:xfrm>
          <a:prstGeom prst="rect">
            <a:avLst/>
          </a:prstGeom>
        </p:spPr>
        <p:txBody>
          <a:bodyPr wrap="square">
            <a:spAutoFit/>
          </a:bodyPr>
          <a:lstStyle/>
          <a:p>
            <a:pPr algn="just" fontAlgn="base"/>
            <a:r>
              <a:rPr lang="en-US" sz="3800" smtClean="0">
                <a:solidFill>
                  <a:srgbClr val="000000"/>
                </a:solidFill>
                <a:latin typeface="Arial" panose="020B0604020202020204" pitchFamily="34" charset="0"/>
                <a:cs typeface="Arial" panose="020B0604020202020204" pitchFamily="34" charset="0"/>
              </a:rPr>
              <a:t>Giải các phương trình sau:</a:t>
            </a:r>
          </a:p>
        </p:txBody>
      </p:sp>
      <p:pic>
        <p:nvPicPr>
          <p:cNvPr id="17" name="Picture 16"/>
          <p:cNvPicPr>
            <a:picLocks noChangeAspect="1"/>
          </p:cNvPicPr>
          <p:nvPr/>
        </p:nvPicPr>
        <p:blipFill>
          <a:blip r:embed="rId2"/>
          <a:stretch>
            <a:fillRect/>
          </a:stretch>
        </p:blipFill>
        <p:spPr>
          <a:xfrm>
            <a:off x="0" y="-303671"/>
            <a:ext cx="2023810" cy="1969112"/>
          </a:xfrm>
          <a:prstGeom prst="rect">
            <a:avLst/>
          </a:prstGeom>
        </p:spPr>
      </p:pic>
      <p:sp>
        <p:nvSpPr>
          <p:cNvPr id="18" name="Oval Callout 17"/>
          <p:cNvSpPr/>
          <p:nvPr/>
        </p:nvSpPr>
        <p:spPr>
          <a:xfrm>
            <a:off x="11844591" y="1714500"/>
            <a:ext cx="1663938" cy="9130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Freeform 3"/>
          <p:cNvSpPr/>
          <p:nvPr/>
        </p:nvSpPr>
        <p:spPr>
          <a:xfrm>
            <a:off x="-838200" y="9413583"/>
            <a:ext cx="20802600" cy="950410"/>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23" name="Freeform 15"/>
          <p:cNvSpPr/>
          <p:nvPr/>
        </p:nvSpPr>
        <p:spPr>
          <a:xfrm rot="18851504">
            <a:off x="17139393" y="394372"/>
            <a:ext cx="1161563" cy="900221"/>
          </a:xfrm>
          <a:custGeom>
            <a:avLst/>
            <a:gdLst/>
            <a:ahLst/>
            <a:cxnLst/>
            <a:rect l="l" t="t" r="r" b="b"/>
            <a:pathLst>
              <a:path w="3462763" h="1857300">
                <a:moveTo>
                  <a:pt x="0" y="0"/>
                </a:moveTo>
                <a:lnTo>
                  <a:pt x="3462763" y="0"/>
                </a:lnTo>
                <a:lnTo>
                  <a:pt x="3462763" y="1857300"/>
                </a:lnTo>
                <a:lnTo>
                  <a:pt x="0" y="1857300"/>
                </a:lnTo>
                <a:lnTo>
                  <a:pt x="0" y="0"/>
                </a:lnTo>
                <a:close/>
              </a:path>
            </a:pathLst>
          </a:custGeom>
          <a:blipFill>
            <a:blip r:embed="rId7">
              <a:extLst>
                <a:ext uri="{96DAC541-7B7A-43D3-8B79-37D633B846F1}">
                  <asvg:svgBlip xmlns:asvg="http://schemas.microsoft.com/office/drawing/2016/SVG/main" xmlns="" r:embed="rId15"/>
                </a:ext>
              </a:extLst>
            </a:blip>
            <a:stretch>
              <a:fillRect/>
            </a:stretch>
          </a:blipFill>
        </p:spPr>
      </p:sp>
      <mc:AlternateContent xmlns:mc="http://schemas.openxmlformats.org/markup-compatibility/2006" xmlns:a14="http://schemas.microsoft.com/office/drawing/2010/main">
        <mc:Choice Requires="a14">
          <p:sp>
            <p:nvSpPr>
              <p:cNvPr id="2" name="Rectangle 1"/>
              <p:cNvSpPr/>
              <p:nvPr/>
            </p:nvSpPr>
            <p:spPr>
              <a:xfrm>
                <a:off x="457200" y="2729358"/>
                <a:ext cx="3143938" cy="13187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b="0" i="0" smtClean="0">
                          <a:effectLst/>
                          <a:latin typeface="Cambria Math" panose="02040503050406030204" pitchFamily="18" charset="0"/>
                          <a:ea typeface="Calibri" panose="020F0502020204030204" pitchFamily="34" charset="0"/>
                        </a:rPr>
                        <m:t>a</m:t>
                      </m:r>
                      <m:r>
                        <a:rPr lang="en-US" sz="3800" b="0" i="0" smtClean="0">
                          <a:effectLst/>
                          <a:latin typeface="Cambria Math" panose="02040503050406030204" pitchFamily="18" charset="0"/>
                          <a:ea typeface="Calibri" panose="020F0502020204030204" pitchFamily="34" charset="0"/>
                        </a:rPr>
                        <m:t>) </m:t>
                      </m:r>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rPr>
                          </m:ctrlPr>
                        </m:fPr>
                        <m:num>
                          <m:rad>
                            <m:radPr>
                              <m:degHide m:val="on"/>
                              <m:ctrlPr>
                                <a:rPr lang="en-US" sz="3800" i="1">
                                  <a:effectLst/>
                                  <a:latin typeface="Cambria Math" panose="02040503050406030204" pitchFamily="18" charset="0"/>
                                  <a:ea typeface="Calibri" panose="020F0502020204030204" pitchFamily="34" charset="0"/>
                                </a:rPr>
                              </m:ctrlPr>
                            </m:radPr>
                            <m:deg/>
                            <m:e>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380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7200" y="2729358"/>
                <a:ext cx="3143938" cy="1318759"/>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61211" y="4764369"/>
                <a:ext cx="3847655" cy="7459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b</m:t>
                      </m:r>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effectLst/>
                              <a:latin typeface="Cambria Math" panose="02040503050406030204" pitchFamily="18" charset="0"/>
                              <a:ea typeface="Calibri" panose="020F0502020204030204" pitchFamily="34" charset="0"/>
                            </a:rPr>
                          </m:ctrlPr>
                        </m:radPr>
                        <m:deg/>
                        <m:e>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e>
                      </m:rad>
                    </m:oMath>
                  </m:oMathPara>
                </a14:m>
                <a:endParaRPr lang="en-US" sz="3800"/>
              </a:p>
            </p:txBody>
          </p:sp>
        </mc:Choice>
        <mc:Fallback xmlns="">
          <p:sp>
            <p:nvSpPr>
              <p:cNvPr id="3" name="Rectangle 2"/>
              <p:cNvSpPr>
                <a:spLocks noRot="1" noChangeAspect="1" noMove="1" noResize="1" noEditPoints="1" noAdjustHandles="1" noChangeArrowheads="1" noChangeShapeType="1" noTextEdit="1"/>
              </p:cNvSpPr>
              <p:nvPr/>
            </p:nvSpPr>
            <p:spPr>
              <a:xfrm>
                <a:off x="461211" y="4764369"/>
                <a:ext cx="3847655" cy="745973"/>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57200" y="6196458"/>
                <a:ext cx="4408322" cy="11263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b="0" i="0" smtClean="0">
                          <a:effectLst/>
                          <a:latin typeface="Cambria Math" panose="02040503050406030204" pitchFamily="18" charset="0"/>
                          <a:ea typeface="Calibri" panose="020F0502020204030204" pitchFamily="34" charset="0"/>
                        </a:rPr>
                        <m:t>c</m:t>
                      </m:r>
                      <m:r>
                        <a:rPr lang="en-US" sz="3800" b="0" i="0" smtClean="0">
                          <a:effectLst/>
                          <a:latin typeface="Cambria Math" panose="02040503050406030204" pitchFamily="18" charset="0"/>
                          <a:ea typeface="Calibri" panose="020F0502020204030204" pitchFamily="34" charset="0"/>
                        </a:rPr>
                        <m:t>) </m:t>
                      </m:r>
                      <m:rad>
                        <m:radPr>
                          <m:degHide m:val="on"/>
                          <m:ctrlPr>
                            <a:rPr lang="en-US" sz="3800" i="1">
                              <a:effectLst/>
                              <a:latin typeface="Cambria Math" panose="02040503050406030204" pitchFamily="18" charset="0"/>
                              <a:ea typeface="Calibri" panose="020F0502020204030204" pitchFamily="34" charset="0"/>
                            </a:rPr>
                          </m:ctrlPr>
                        </m:radPr>
                        <m:deg/>
                        <m:e>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e>
                      </m:rad>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tan</m:t>
                          </m:r>
                        </m:fName>
                        <m:e>
                          <m:d>
                            <m:dPr>
                              <m:ctrlPr>
                                <a:rPr lang="en-US" sz="3800" i="1">
                                  <a:effectLst/>
                                  <a:latin typeface="Cambria Math" panose="02040503050406030204" pitchFamily="18" charset="0"/>
                                  <a:ea typeface="Calibri" panose="020F0502020204030204" pitchFamily="34" charset="0"/>
                                </a:rPr>
                              </m:ctrlPr>
                            </m:dPr>
                            <m:e>
                              <m:f>
                                <m:fPr>
                                  <m:ctrlPr>
                                    <a:rPr lang="en-US" sz="3800" i="1">
                                      <a:effectLst/>
                                      <a:latin typeface="Cambria Math" panose="02040503050406030204" pitchFamily="18" charset="0"/>
                                      <a:ea typeface="Calibri" panose="020F0502020204030204" pitchFamily="34"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rPr>
                                  </m:ctrlPr>
                                </m:sSupPr>
                                <m:e>
                                  <m:r>
                                    <a:rPr lang="fr-FR" sz="3800" i="1">
                                      <a:effectLst/>
                                      <a:latin typeface="Cambria Math" panose="02040503050406030204" pitchFamily="18" charset="0"/>
                                      <a:ea typeface="Calibri" panose="020F0502020204030204" pitchFamily="34" charset="0"/>
                                      <a:cs typeface="Times New Roman" panose="02020603050405020304" pitchFamily="18" charset="0"/>
                                    </a:rPr>
                                    <m:t>15</m:t>
                                  </m:r>
                                </m:e>
                                <m:sup>
                                  <m:r>
                                    <a:rPr lang="fr-FR" sz="3800" i="1">
                                      <a:effectLst/>
                                      <a:latin typeface="Cambria Math" panose="02040503050406030204" pitchFamily="18" charset="0"/>
                                      <a:ea typeface="Calibri" panose="020F0502020204030204" pitchFamily="34" charset="0"/>
                                      <a:cs typeface="Times New Roman" panose="02020603050405020304" pitchFamily="18" charset="0"/>
                                    </a:rPr>
                                    <m:t>𝑜</m:t>
                                  </m:r>
                                </m:sup>
                              </m:sSup>
                            </m:e>
                          </m:d>
                        </m:e>
                      </m:func>
                    </m:oMath>
                  </m:oMathPara>
                </a14:m>
                <a:endParaRPr lang="en-US" sz="38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57200" y="6196458"/>
                <a:ext cx="4408322" cy="1126399"/>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57200" y="8028990"/>
                <a:ext cx="5096332" cy="10898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b="0" i="0" smtClean="0">
                          <a:effectLst/>
                          <a:latin typeface="Cambria Math" panose="02040503050406030204" pitchFamily="18" charset="0"/>
                          <a:ea typeface="Calibri" panose="020F0502020204030204" pitchFamily="34" charset="0"/>
                        </a:rPr>
                        <m:t>d</m:t>
                      </m:r>
                      <m:r>
                        <a:rPr lang="en-US" sz="3800" b="0" i="0" smtClean="0">
                          <a:effectLst/>
                          <a:latin typeface="Cambria Math" panose="02040503050406030204" pitchFamily="18" charset="0"/>
                          <a:ea typeface="Calibri" panose="020F0502020204030204" pitchFamily="34" charset="0"/>
                        </a:rPr>
                        <m:t>) </m:t>
                      </m:r>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cot</m:t>
                          </m:r>
                        </m:fName>
                        <m:e>
                          <m:d>
                            <m:dPr>
                              <m:ctrlPr>
                                <a:rPr lang="en-US" sz="3800" i="1">
                                  <a:effectLst/>
                                  <a:latin typeface="Cambria Math" panose="02040503050406030204" pitchFamily="18" charset="0"/>
                                  <a:ea typeface="Calibri" panose="020F0502020204030204" pitchFamily="34"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e>
                          </m:d>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cot</m:t>
                          </m:r>
                        </m:fName>
                        <m:e>
                          <m:f>
                            <m:fPr>
                              <m:ctrlPr>
                                <a:rPr lang="en-US" sz="3800" i="1">
                                  <a:effectLst/>
                                  <a:latin typeface="Cambria Math" panose="02040503050406030204" pitchFamily="18" charset="0"/>
                                  <a:ea typeface="Calibri" panose="020F0502020204030204" pitchFamily="34"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5</m:t>
                              </m:r>
                            </m:den>
                          </m:f>
                        </m:e>
                      </m:func>
                    </m:oMath>
                  </m:oMathPara>
                </a14:m>
                <a:endParaRPr lang="en-US" sz="38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57200" y="8028990"/>
                <a:ext cx="5096332" cy="1089850"/>
              </a:xfrm>
              <a:prstGeom prst="rect">
                <a:avLst/>
              </a:prstGeom>
              <a:blipFill>
                <a:blip r:embed="rId19"/>
                <a:stretch>
                  <a:fillRect/>
                </a:stretch>
              </a:blipFill>
            </p:spPr>
            <p:txBody>
              <a:bodyPr/>
              <a:lstStyle/>
              <a:p>
                <a:r>
                  <a:rPr lang="en-US">
                    <a:noFill/>
                  </a:rPr>
                  <a:t> </a:t>
                </a:r>
              </a:p>
            </p:txBody>
          </p:sp>
        </mc:Fallback>
      </mc:AlternateContent>
      <p:cxnSp>
        <p:nvCxnSpPr>
          <p:cNvPr id="7" name="Straight Connector 6"/>
          <p:cNvCxnSpPr/>
          <p:nvPr/>
        </p:nvCxnSpPr>
        <p:spPr>
          <a:xfrm>
            <a:off x="6934200" y="1640262"/>
            <a:ext cx="0" cy="7541838"/>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p:cNvSpPr/>
              <p:nvPr/>
            </p:nvSpPr>
            <p:spPr>
              <a:xfrm>
                <a:off x="7277769" y="2245241"/>
                <a:ext cx="8633858" cy="1937646"/>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left"/>
                    </m:oMathParaPr>
                    <m:oMath xmlns:m="http://schemas.openxmlformats.org/officeDocument/2006/math">
                      <m:r>
                        <m:rPr>
                          <m:sty m:val="p"/>
                        </m:rPr>
                        <a:rPr lang="en-US" sz="3800" b="0" i="0" smtClean="0">
                          <a:effectLst/>
                          <a:latin typeface="Cambria Math" panose="02040503050406030204" pitchFamily="18" charset="0"/>
                          <a:ea typeface="Calibri" panose="020F0502020204030204" pitchFamily="34" charset="0"/>
                        </a:rPr>
                        <m:t>a</m:t>
                      </m:r>
                      <m:r>
                        <a:rPr lang="en-US" sz="3800" b="0" i="0" smtClean="0">
                          <a:effectLst/>
                          <a:latin typeface="Cambria Math" panose="02040503050406030204" pitchFamily="18" charset="0"/>
                          <a:ea typeface="Calibri" panose="020F0502020204030204" pitchFamily="34" charset="0"/>
                        </a:rPr>
                        <m:t>) </m:t>
                      </m:r>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rPr>
                            <m:t>sin</m:t>
                          </m:r>
                        </m:fName>
                        <m:e>
                          <m:r>
                            <a:rPr lang="fr-FR" sz="3800" i="1">
                              <a:effectLst/>
                              <a:latin typeface="Cambria Math" panose="02040503050406030204" pitchFamily="18" charset="0"/>
                              <a:ea typeface="Calibri" panose="020F0502020204030204" pitchFamily="34" charset="0"/>
                            </a:rPr>
                            <m:t>𝑥</m:t>
                          </m:r>
                        </m:e>
                      </m:func>
                      <m:r>
                        <a:rPr lang="fr-FR" sz="3800" i="1">
                          <a:effectLst/>
                          <a:latin typeface="Cambria Math" panose="02040503050406030204" pitchFamily="18" charset="0"/>
                          <a:ea typeface="Calibri" panose="020F0502020204030204" pitchFamily="34" charset="0"/>
                        </a:rPr>
                        <m:t>=</m:t>
                      </m:r>
                      <m:f>
                        <m:fPr>
                          <m:ctrlPr>
                            <a:rPr lang="en-US" sz="3800" i="1">
                              <a:effectLst/>
                              <a:latin typeface="Cambria Math" panose="02040503050406030204" pitchFamily="18" charset="0"/>
                              <a:ea typeface="Calibri" panose="020F0502020204030204" pitchFamily="34" charset="0"/>
                            </a:rPr>
                          </m:ctrlPr>
                        </m:fPr>
                        <m:num>
                          <m:rad>
                            <m:radPr>
                              <m:degHide m:val="on"/>
                              <m:ctrlPr>
                                <a:rPr lang="en-US" sz="3800" i="1">
                                  <a:effectLst/>
                                  <a:latin typeface="Cambria Math" panose="02040503050406030204" pitchFamily="18" charset="0"/>
                                  <a:ea typeface="Calibri" panose="020F0502020204030204" pitchFamily="34" charset="0"/>
                                </a:rPr>
                              </m:ctrlPr>
                            </m:radPr>
                            <m:deg/>
                            <m:e>
                              <m:r>
                                <a:rPr lang="fr-FR" sz="3800" i="1">
                                  <a:effectLst/>
                                  <a:latin typeface="Cambria Math" panose="02040503050406030204" pitchFamily="18" charset="0"/>
                                  <a:ea typeface="Calibri" panose="020F0502020204030204" pitchFamily="34" charset="0"/>
                                </a:rPr>
                                <m:t>3</m:t>
                              </m:r>
                            </m:e>
                          </m:rad>
                        </m:num>
                        <m:den>
                          <m:r>
                            <a:rPr lang="fr-FR" sz="3800" i="1">
                              <a:effectLst/>
                              <a:latin typeface="Cambria Math" panose="02040503050406030204" pitchFamily="18" charset="0"/>
                              <a:ea typeface="Calibri" panose="020F0502020204030204" pitchFamily="34" charset="0"/>
                            </a:rPr>
                            <m:t>2</m:t>
                          </m:r>
                        </m:den>
                      </m:f>
                      <m:r>
                        <a:rPr lang="fr-FR" sz="3800" i="1">
                          <a:effectLst/>
                          <a:latin typeface="Cambria Math" panose="02040503050406030204" pitchFamily="18" charset="0"/>
                          <a:ea typeface="Calibri" panose="020F0502020204030204" pitchFamily="34" charset="0"/>
                        </a:rPr>
                        <m:t>⟺</m:t>
                      </m:r>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rPr>
                            <m:t>sin</m:t>
                          </m:r>
                        </m:fName>
                        <m:e>
                          <m:r>
                            <a:rPr lang="fr-FR" sz="3800" i="1">
                              <a:effectLst/>
                              <a:latin typeface="Cambria Math" panose="02040503050406030204" pitchFamily="18" charset="0"/>
                              <a:ea typeface="Calibri" panose="020F0502020204030204" pitchFamily="34" charset="0"/>
                            </a:rPr>
                            <m:t>𝑥</m:t>
                          </m:r>
                        </m:e>
                      </m:func>
                      <m:r>
                        <a:rPr lang="fr-FR" sz="3800" i="1">
                          <a:effectLst/>
                          <a:latin typeface="Cambria Math" panose="02040503050406030204" pitchFamily="18" charset="0"/>
                          <a:ea typeface="Calibri" panose="020F0502020204030204" pitchFamily="34" charset="0"/>
                        </a:rPr>
                        <m:t>=</m:t>
                      </m:r>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rPr>
                            <m:t>sin</m:t>
                          </m:r>
                        </m:fName>
                        <m:e>
                          <m:f>
                            <m:fPr>
                              <m:ctrlPr>
                                <a:rPr lang="en-US" sz="3800" i="1">
                                  <a:effectLst/>
                                  <a:latin typeface="Cambria Math" panose="02040503050406030204" pitchFamily="18" charset="0"/>
                                  <a:ea typeface="Calibri" panose="020F0502020204030204" pitchFamily="34" charset="0"/>
                                </a:rPr>
                              </m:ctrlPr>
                            </m:fPr>
                            <m:num>
                              <m:r>
                                <a:rPr lang="fr-FR" sz="3800" i="1">
                                  <a:effectLst/>
                                  <a:latin typeface="Cambria Math" panose="02040503050406030204" pitchFamily="18" charset="0"/>
                                  <a:ea typeface="Calibri" panose="020F0502020204030204" pitchFamily="34" charset="0"/>
                                </a:rPr>
                                <m:t>𝜋</m:t>
                              </m:r>
                            </m:num>
                            <m:den>
                              <m:r>
                                <a:rPr lang="fr-FR" sz="3800" i="1">
                                  <a:effectLst/>
                                  <a:latin typeface="Cambria Math" panose="02040503050406030204" pitchFamily="18" charset="0"/>
                                  <a:ea typeface="Calibri" panose="020F0502020204030204" pitchFamily="34" charset="0"/>
                                </a:rPr>
                                <m:t>3</m:t>
                              </m:r>
                            </m:den>
                          </m:f>
                        </m:e>
                      </m:func>
                    </m:oMath>
                  </m:oMathPara>
                </a14:m>
                <a:endParaRPr lang="en-US" sz="3800" i="1" smtClean="0">
                  <a:effectLst/>
                  <a:latin typeface="Cambria Math" panose="02040503050406030204" pitchFamily="18" charset="0"/>
                  <a:ea typeface="Calibri" panose="020F050202020403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277769" y="2245241"/>
                <a:ext cx="8633858" cy="1937646"/>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0287000" y="3338958"/>
                <a:ext cx="12725400" cy="3323923"/>
              </a:xfrm>
              <a:prstGeom prst="rect">
                <a:avLst/>
              </a:prstGeom>
            </p:spPr>
            <p:txBody>
              <a:bodyPr wrap="square">
                <a:spAutoFit/>
              </a:bodyPr>
              <a:lstStyle/>
              <a:p>
                <a:pPr lvl="0" algn="just">
                  <a:lnSpc>
                    <a:spcPct val="150000"/>
                  </a:lnSpc>
                </a:pPr>
                <a14:m>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rPr>
                      <m:t>⟺</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a:rPr lang="fr-FR" sz="3800" i="1">
                                    <a:solidFill>
                                      <a:prstClr val="black"/>
                                    </a:solidFill>
                                    <a:latin typeface="Cambria Math" panose="02040503050406030204" pitchFamily="18" charset="0"/>
                                    <a:ea typeface="Dotum" panose="020B0600000101010101" pitchFamily="34" charset="-127"/>
                                  </a:rPr>
                                  <m:t>𝑥</m:t>
                                </m:r>
                                <m:r>
                                  <a:rPr lang="fr-FR" sz="3800" i="1">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Dotum" panose="020B0600000101010101" pitchFamily="34" charset="-127"/>
                                      </a:rPr>
                                    </m:ctrlPr>
                                  </m:fPr>
                                  <m:num>
                                    <m:r>
                                      <a:rPr lang="fr-FR" sz="3800" i="1">
                                        <a:solidFill>
                                          <a:prstClr val="black"/>
                                        </a:solidFill>
                                        <a:latin typeface="Cambria Math" panose="02040503050406030204" pitchFamily="18" charset="0"/>
                                        <a:ea typeface="Dotum" panose="020B0600000101010101" pitchFamily="34" charset="-127"/>
                                      </a:rPr>
                                      <m:t>𝜋</m:t>
                                    </m:r>
                                  </m:num>
                                  <m:den>
                                    <m:r>
                                      <a:rPr lang="fr-FR" sz="3800" i="1">
                                        <a:solidFill>
                                          <a:prstClr val="black"/>
                                        </a:solidFill>
                                        <a:latin typeface="Cambria Math" panose="02040503050406030204" pitchFamily="18" charset="0"/>
                                        <a:ea typeface="Dotum" panose="020B0600000101010101" pitchFamily="34" charset="-127"/>
                                      </a:rPr>
                                      <m:t>3</m:t>
                                    </m:r>
                                  </m:den>
                                </m:f>
                                <m:r>
                                  <a:rPr lang="fr-FR" sz="3800" i="1">
                                    <a:solidFill>
                                      <a:prstClr val="black"/>
                                    </a:solidFill>
                                    <a:latin typeface="Cambria Math" panose="02040503050406030204" pitchFamily="18" charset="0"/>
                                    <a:ea typeface="Dotum" panose="020B0600000101010101" pitchFamily="34" charset="-127"/>
                                  </a:rPr>
                                  <m:t>+</m:t>
                                </m:r>
                                <m:r>
                                  <a:rPr lang="fr-FR" sz="3800" i="1">
                                    <a:solidFill>
                                      <a:prstClr val="black"/>
                                    </a:solidFill>
                                    <a:latin typeface="Cambria Math" panose="02040503050406030204" pitchFamily="18" charset="0"/>
                                    <a:ea typeface="Dotum" panose="020B0600000101010101" pitchFamily="34" charset="-127"/>
                                  </a:rPr>
                                  <m:t>𝑘</m:t>
                                </m:r>
                                <m:r>
                                  <a:rPr lang="fr-FR" sz="3800" i="1">
                                    <a:solidFill>
                                      <a:prstClr val="black"/>
                                    </a:solidFill>
                                    <a:latin typeface="Cambria Math" panose="02040503050406030204" pitchFamily="18" charset="0"/>
                                    <a:ea typeface="Dotum" panose="020B0600000101010101" pitchFamily="34" charset="-127"/>
                                  </a:rPr>
                                  <m:t>2</m:t>
                                </m:r>
                                <m:r>
                                  <a:rPr lang="fr-FR" sz="3800" i="1">
                                    <a:solidFill>
                                      <a:prstClr val="black"/>
                                    </a:solidFill>
                                    <a:latin typeface="Cambria Math" panose="02040503050406030204" pitchFamily="18" charset="0"/>
                                    <a:ea typeface="Dotum" panose="020B0600000101010101" pitchFamily="34" charset="-127"/>
                                  </a:rPr>
                                  <m:t>𝜋</m:t>
                                </m:r>
                                <m:r>
                                  <a:rPr lang="fr-FR" sz="3800" i="1">
                                    <a:solidFill>
                                      <a:prstClr val="black"/>
                                    </a:solidFill>
                                    <a:latin typeface="Cambria Math" panose="02040503050406030204" pitchFamily="18" charset="0"/>
                                    <a:ea typeface="Dotum" panose="020B0600000101010101" pitchFamily="34" charset="-127"/>
                                  </a:rPr>
                                  <m:t>        </m:t>
                                </m:r>
                              </m:e>
                              <m:e>
                                <m:r>
                                  <a:rPr lang="fr-FR" sz="3800" i="1">
                                    <a:solidFill>
                                      <a:prstClr val="black"/>
                                    </a:solidFill>
                                    <a:latin typeface="Cambria Math" panose="02040503050406030204" pitchFamily="18" charset="0"/>
                                    <a:ea typeface="Dotum" panose="020B0600000101010101" pitchFamily="34" charset="-127"/>
                                  </a:rPr>
                                  <m:t> </m:t>
                                </m:r>
                              </m:e>
                              <m:e>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num>
                                  <m:den>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den>
                                </m:f>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𝑘</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e>
                            </m:eqArr>
                          </m:e>
                        </m:d>
                      </m:e>
                    </m:d>
                    <m:r>
                      <a:rPr lang="fr-FR" sz="3800" i="1">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𝑘</m:t>
                    </m:r>
                    <m:r>
                      <a:rPr lang="fr-FR" sz="3800" i="1">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𝑍</m:t>
                    </m:r>
                    <m:r>
                      <a:rPr lang="fr-FR" sz="3800" i="1">
                        <a:solidFill>
                          <a:prstClr val="black"/>
                        </a:solidFill>
                        <a:latin typeface="Cambria Math" panose="02040503050406030204" pitchFamily="18" charset="0"/>
                        <a:ea typeface="Calibri" panose="020F0502020204030204" pitchFamily="34" charset="0"/>
                      </a:rPr>
                      <m:t>)</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0287000" y="3338958"/>
                <a:ext cx="12725400" cy="3323923"/>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0286619" y="5934377"/>
                <a:ext cx="5616987" cy="3323923"/>
              </a:xfrm>
              <a:prstGeom prst="rect">
                <a:avLst/>
              </a:prstGeom>
            </p:spPr>
            <p:txBody>
              <a:bodyPr wrap="none">
                <a:spAutoFit/>
              </a:bodyPr>
              <a:lstStyle/>
              <a:p>
                <a:pPr lvl="0" algn="just">
                  <a:lnSpc>
                    <a:spcPct val="150000"/>
                  </a:lnSpc>
                </a:pPr>
                <a14:m>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rPr>
                      <m:t>⟺</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a:rPr lang="fr-FR" sz="3800" i="1">
                                    <a:solidFill>
                                      <a:prstClr val="black"/>
                                    </a:solidFill>
                                    <a:latin typeface="Cambria Math" panose="02040503050406030204" pitchFamily="18" charset="0"/>
                                    <a:ea typeface="Dotum" panose="020B0600000101010101" pitchFamily="34" charset="-127"/>
                                  </a:rPr>
                                  <m:t>𝑥</m:t>
                                </m:r>
                                <m:r>
                                  <a:rPr lang="fr-FR" sz="3800" i="1">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Dotum" panose="020B0600000101010101" pitchFamily="34" charset="-127"/>
                                      </a:rPr>
                                    </m:ctrlPr>
                                  </m:fPr>
                                  <m:num>
                                    <m:r>
                                      <a:rPr lang="fr-FR" sz="3800" i="1">
                                        <a:solidFill>
                                          <a:prstClr val="black"/>
                                        </a:solidFill>
                                        <a:latin typeface="Cambria Math" panose="02040503050406030204" pitchFamily="18" charset="0"/>
                                        <a:ea typeface="Dotum" panose="020B0600000101010101" pitchFamily="34" charset="-127"/>
                                      </a:rPr>
                                      <m:t>𝜋</m:t>
                                    </m:r>
                                  </m:num>
                                  <m:den>
                                    <m:r>
                                      <a:rPr lang="fr-FR" sz="3800" i="1">
                                        <a:solidFill>
                                          <a:prstClr val="black"/>
                                        </a:solidFill>
                                        <a:latin typeface="Cambria Math" panose="02040503050406030204" pitchFamily="18" charset="0"/>
                                        <a:ea typeface="Dotum" panose="020B0600000101010101" pitchFamily="34" charset="-127"/>
                                      </a:rPr>
                                      <m:t>3</m:t>
                                    </m:r>
                                  </m:den>
                                </m:f>
                                <m:r>
                                  <a:rPr lang="fr-FR" sz="3800" i="1">
                                    <a:solidFill>
                                      <a:prstClr val="black"/>
                                    </a:solidFill>
                                    <a:latin typeface="Cambria Math" panose="02040503050406030204" pitchFamily="18" charset="0"/>
                                    <a:ea typeface="Dotum" panose="020B0600000101010101" pitchFamily="34" charset="-127"/>
                                  </a:rPr>
                                  <m:t>+</m:t>
                                </m:r>
                                <m:r>
                                  <a:rPr lang="fr-FR" sz="3800" i="1">
                                    <a:solidFill>
                                      <a:prstClr val="black"/>
                                    </a:solidFill>
                                    <a:latin typeface="Cambria Math" panose="02040503050406030204" pitchFamily="18" charset="0"/>
                                    <a:ea typeface="Dotum" panose="020B0600000101010101" pitchFamily="34" charset="-127"/>
                                  </a:rPr>
                                  <m:t>𝑘</m:t>
                                </m:r>
                                <m:r>
                                  <a:rPr lang="fr-FR" sz="3800" i="1">
                                    <a:solidFill>
                                      <a:prstClr val="black"/>
                                    </a:solidFill>
                                    <a:latin typeface="Cambria Math" panose="02040503050406030204" pitchFamily="18" charset="0"/>
                                    <a:ea typeface="Dotum" panose="020B0600000101010101" pitchFamily="34" charset="-127"/>
                                  </a:rPr>
                                  <m:t>2</m:t>
                                </m:r>
                                <m:r>
                                  <a:rPr lang="fr-FR" sz="3800" i="1">
                                    <a:solidFill>
                                      <a:prstClr val="black"/>
                                    </a:solidFill>
                                    <a:latin typeface="Cambria Math" panose="02040503050406030204" pitchFamily="18" charset="0"/>
                                    <a:ea typeface="Dotum" panose="020B0600000101010101" pitchFamily="34" charset="-127"/>
                                  </a:rPr>
                                  <m:t>𝜋</m:t>
                                </m:r>
                              </m:e>
                              <m:e>
                                <m:r>
                                  <a:rPr lang="fr-FR" sz="3800" i="1">
                                    <a:solidFill>
                                      <a:prstClr val="black"/>
                                    </a:solidFill>
                                    <a:latin typeface="Cambria Math" panose="02040503050406030204" pitchFamily="18" charset="0"/>
                                    <a:ea typeface="Dotum" panose="020B0600000101010101" pitchFamily="34" charset="-127"/>
                                  </a:rPr>
                                  <m:t> </m:t>
                                </m:r>
                              </m:e>
                              <m:e>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num>
                                  <m:den>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den>
                                </m:f>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𝑘</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e>
                            </m:eqArr>
                          </m:e>
                        </m:d>
                      </m:e>
                    </m:d>
                    <m:d>
                      <m:dPr>
                        <m:ctrlPr>
                          <a:rPr lang="en-US" sz="3800" i="1">
                            <a:solidFill>
                              <a:prstClr val="black"/>
                            </a:solidFill>
                            <a:latin typeface="Cambria Math" panose="02040503050406030204" pitchFamily="18" charset="0"/>
                            <a:ea typeface="Calibri" panose="020F0502020204030204" pitchFamily="34" charset="0"/>
                          </a:rPr>
                        </m:ctrlPr>
                      </m:dPr>
                      <m:e>
                        <m:r>
                          <a:rPr lang="fr-FR" sz="3800" i="1">
                            <a:solidFill>
                              <a:prstClr val="black"/>
                            </a:solidFill>
                            <a:latin typeface="Cambria Math" panose="02040503050406030204" pitchFamily="18" charset="0"/>
                            <a:ea typeface="Calibri" panose="020F0502020204030204" pitchFamily="34" charset="0"/>
                          </a:rPr>
                          <m:t>𝑘</m:t>
                        </m:r>
                        <m:r>
                          <a:rPr lang="fr-FR" sz="3800" i="1">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𝑍</m:t>
                        </m:r>
                      </m:e>
                    </m:d>
                    <m:r>
                      <a:rPr lang="fr-FR" sz="3800" i="1">
                        <a:solidFill>
                          <a:prstClr val="black"/>
                        </a:solidFill>
                        <a:latin typeface="Cambria Math" panose="02040503050406030204" pitchFamily="18" charset="0"/>
                        <a:ea typeface="Calibri" panose="020F0502020204030204" pitchFamily="34" charset="0"/>
                      </a:rPr>
                      <m:t>.</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0286619" y="5934377"/>
                <a:ext cx="5616987" cy="3323923"/>
              </a:xfrm>
              <a:prstGeom prst="rect">
                <a:avLst/>
              </a:prstGeom>
              <a:blipFill>
                <a:blip r:embed="rId22"/>
                <a:stretch>
                  <a:fillRect/>
                </a:stretch>
              </a:blipFill>
            </p:spPr>
            <p:txBody>
              <a:bodyPr/>
              <a:lstStyle/>
              <a:p>
                <a:r>
                  <a:rPr lang="en-US">
                    <a:noFill/>
                  </a:rPr>
                  <a:t> </a:t>
                </a:r>
              </a:p>
            </p:txBody>
          </p:sp>
        </mc:Fallback>
      </mc:AlternateContent>
      <p:pic>
        <p:nvPicPr>
          <p:cNvPr id="24" name="Picture 23"/>
          <p:cNvPicPr>
            <a:picLocks noChangeAspect="1"/>
          </p:cNvPicPr>
          <p:nvPr/>
        </p:nvPicPr>
        <p:blipFill>
          <a:blip r:embed="rId23"/>
          <a:stretch>
            <a:fillRect/>
          </a:stretch>
        </p:blipFill>
        <p:spPr>
          <a:xfrm>
            <a:off x="6391107" y="8553869"/>
            <a:ext cx="1086185" cy="1406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anim calcmode="lin" valueType="num">
                                      <p:cBhvr>
                                        <p:cTn id="39" dur="500" fill="hold"/>
                                        <p:tgtEl>
                                          <p:spTgt spid="9"/>
                                        </p:tgtEl>
                                        <p:attrNameLst>
                                          <p:attrName>ppt_x</p:attrName>
                                        </p:attrNameLst>
                                      </p:cBhvr>
                                      <p:tavLst>
                                        <p:tav tm="0">
                                          <p:val>
                                            <p:strVal val="#ppt_x"/>
                                          </p:val>
                                        </p:tav>
                                        <p:tav tm="100000">
                                          <p:val>
                                            <p:strVal val="#ppt_x"/>
                                          </p:val>
                                        </p:tav>
                                      </p:tavLst>
                                    </p:anim>
                                    <p:anim calcmode="lin" valueType="num">
                                      <p:cBhvr>
                                        <p:cTn id="40" dur="500" fill="hold"/>
                                        <p:tgtEl>
                                          <p:spTgt spid="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anim calcmode="lin" valueType="num">
                                      <p:cBhvr>
                                        <p:cTn id="44" dur="500" fill="hold"/>
                                        <p:tgtEl>
                                          <p:spTgt spid="10"/>
                                        </p:tgtEl>
                                        <p:attrNameLst>
                                          <p:attrName>ppt_x</p:attrName>
                                        </p:attrNameLst>
                                      </p:cBhvr>
                                      <p:tavLst>
                                        <p:tav tm="0">
                                          <p:val>
                                            <p:strVal val="#ppt_x"/>
                                          </p:val>
                                        </p:tav>
                                        <p:tav tm="100000">
                                          <p:val>
                                            <p:strVal val="#ppt_x"/>
                                          </p:val>
                                        </p:tav>
                                      </p:tavLst>
                                    </p:anim>
                                    <p:anim calcmode="lin" valueType="num">
                                      <p:cBhvr>
                                        <p:cTn id="4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animBg="1"/>
      <p:bldP spid="2" grpId="0"/>
      <p:bldP spid="3" grpId="0"/>
      <p:bldP spid="4" grpId="0"/>
      <p:bldP spid="5"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325394"/>
            <a:ext cx="16230600" cy="6770053"/>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5013372" y="627847"/>
            <a:ext cx="8261255" cy="1430253"/>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AutoShape 8"/>
          <p:cNvSpPr/>
          <p:nvPr/>
        </p:nvSpPr>
        <p:spPr>
          <a:xfrm rot="-5400000">
            <a:off x="-2087707" y="5416553"/>
            <a:ext cx="6834211" cy="0"/>
          </a:xfrm>
          <a:prstGeom prst="line">
            <a:avLst/>
          </a:prstGeom>
          <a:ln w="19050" cap="flat">
            <a:solidFill>
              <a:srgbClr val="000000"/>
            </a:solidFill>
            <a:prstDash val="lgDash"/>
            <a:headEnd type="none" w="sm" len="sm"/>
            <a:tailEnd type="none" w="sm" len="sm"/>
          </a:ln>
        </p:spPr>
      </p:sp>
      <p:sp>
        <p:nvSpPr>
          <p:cNvPr id="9" name="AutoShape 9"/>
          <p:cNvSpPr/>
          <p:nvPr/>
        </p:nvSpPr>
        <p:spPr>
          <a:xfrm rot="-5400000">
            <a:off x="13519898" y="5416553"/>
            <a:ext cx="6834211" cy="0"/>
          </a:xfrm>
          <a:prstGeom prst="line">
            <a:avLst/>
          </a:prstGeom>
          <a:ln w="19050" cap="flat">
            <a:solidFill>
              <a:srgbClr val="000000"/>
            </a:solidFill>
            <a:prstDash val="lgDash"/>
            <a:headEnd type="none" w="sm" len="sm"/>
            <a:tailEnd type="none" w="sm" len="sm"/>
          </a:ln>
        </p:spPr>
      </p:sp>
      <p:sp>
        <p:nvSpPr>
          <p:cNvPr id="12" name="TextBox 12"/>
          <p:cNvSpPr txBox="1"/>
          <p:nvPr/>
        </p:nvSpPr>
        <p:spPr>
          <a:xfrm>
            <a:off x="5638800" y="399247"/>
            <a:ext cx="6850802" cy="1415900"/>
          </a:xfrm>
          <a:prstGeom prst="rect">
            <a:avLst/>
          </a:prstGeom>
        </p:spPr>
        <p:txBody>
          <a:bodyPr lIns="0" tIns="0" rIns="0" bIns="0" rtlCol="0" anchor="t">
            <a:spAutoFit/>
          </a:bodyPr>
          <a:lstStyle/>
          <a:p>
            <a:pPr lvl="0" algn="ctr">
              <a:lnSpc>
                <a:spcPts val="12880"/>
              </a:lnSpc>
            </a:pPr>
            <a:r>
              <a:rPr lang="en-US" sz="6000" b="1">
                <a:solidFill>
                  <a:srgbClr val="FFFFFF"/>
                </a:solidFill>
                <a:latin typeface="Arial" panose="020B0604020202020204" pitchFamily="34" charset="0"/>
                <a:cs typeface="Arial" panose="020B0604020202020204" pitchFamily="34" charset="0"/>
              </a:rPr>
              <a:t>KẾT LUẬN</a:t>
            </a:r>
          </a:p>
        </p:txBody>
      </p:sp>
      <p:pic>
        <p:nvPicPr>
          <p:cNvPr id="14" name="Picture 13"/>
          <p:cNvPicPr>
            <a:picLocks noChangeAspect="1"/>
          </p:cNvPicPr>
          <p:nvPr/>
        </p:nvPicPr>
        <p:blipFill>
          <a:blip r:embed="rId2"/>
          <a:stretch>
            <a:fillRect/>
          </a:stretch>
        </p:blipFill>
        <p:spPr>
          <a:xfrm>
            <a:off x="15500765" y="780247"/>
            <a:ext cx="1884992" cy="1478253"/>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1582312" y="2512694"/>
                <a:ext cx="14963777" cy="5363007"/>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en-US" sz="4300" smtClean="0">
                    <a:latin typeface="Arial" panose="020B0604020202020204" pitchFamily="34" charset="0"/>
                    <a:ea typeface="Times New Roman" panose="02020603050405020304" pitchFamily="18" charset="0"/>
                    <a:cs typeface="Arial" panose="020B0604020202020204" pitchFamily="34" charset="0"/>
                  </a:rPr>
                  <a:t>Hai </a:t>
                </a:r>
                <a:r>
                  <a:rPr lang="en-US" sz="4300">
                    <a:latin typeface="Arial" panose="020B0604020202020204" pitchFamily="34" charset="0"/>
                    <a:ea typeface="Times New Roman" panose="02020603050405020304" pitchFamily="18" charset="0"/>
                    <a:cs typeface="Arial" panose="020B0604020202020204" pitchFamily="34" charset="0"/>
                  </a:rPr>
                  <a:t>phương trình được gọi là tương đương khi chúng có </a:t>
                </a:r>
                <a:r>
                  <a:rPr lang="en-US" sz="4300" smtClean="0">
                    <a:latin typeface="Arial" panose="020B0604020202020204" pitchFamily="34" charset="0"/>
                    <a:ea typeface="Times New Roman" panose="02020603050405020304" pitchFamily="18" charset="0"/>
                    <a:cs typeface="Arial" panose="020B0604020202020204" pitchFamily="34" charset="0"/>
                  </a:rPr>
                  <a:t>cùng </a:t>
                </a:r>
                <a:r>
                  <a:rPr lang="en-US" sz="4300">
                    <a:latin typeface="Arial" panose="020B0604020202020204" pitchFamily="34" charset="0"/>
                    <a:ea typeface="Times New Roman" panose="02020603050405020304" pitchFamily="18" charset="0"/>
                    <a:cs typeface="Arial" panose="020B0604020202020204" pitchFamily="34" charset="0"/>
                  </a:rPr>
                  <a:t>tập nghiệm.</a:t>
                </a:r>
                <a:endParaRPr lang="en-US" sz="43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300" smtClean="0">
                    <a:effectLst/>
                    <a:latin typeface="Arial" panose="020B0604020202020204" pitchFamily="34" charset="0"/>
                    <a:ea typeface="Times New Roman" panose="02020603050405020304" pitchFamily="18" charset="0"/>
                    <a:cs typeface="Arial" panose="020B0604020202020204" pitchFamily="34" charset="0"/>
                  </a:rPr>
                  <a:t>Nếu </a:t>
                </a:r>
                <a:r>
                  <a:rPr lang="en-US" sz="4300">
                    <a:effectLst/>
                    <a:latin typeface="Arial" panose="020B0604020202020204" pitchFamily="34" charset="0"/>
                    <a:ea typeface="Times New Roman" panose="02020603050405020304" pitchFamily="18" charset="0"/>
                    <a:cs typeface="Arial" panose="020B0604020202020204" pitchFamily="34" charset="0"/>
                  </a:rPr>
                  <a:t>phương trình </a:t>
                </a:r>
                <a14:m>
                  <m:oMath xmlns:m="http://schemas.openxmlformats.org/officeDocument/2006/math">
                    <m:r>
                      <m:rPr>
                        <m:sty m:val="p"/>
                      </m:rPr>
                      <a:rPr lang="nl-NL" sz="4300" i="0">
                        <a:effectLst/>
                        <a:latin typeface="Cambria Math" panose="02040503050406030204" pitchFamily="18" charset="0"/>
                        <a:ea typeface="Times New Roman" panose="02020603050405020304" pitchFamily="18" charset="0"/>
                      </a:rPr>
                      <m:t>f</m:t>
                    </m:r>
                    <m:d>
                      <m:dPr>
                        <m:ctrlPr>
                          <a:rPr lang="en-US" sz="4300" i="1">
                            <a:effectLst/>
                            <a:latin typeface="Cambria Math" panose="02040503050406030204" pitchFamily="18" charset="0"/>
                            <a:ea typeface="Times New Roman" panose="02020603050405020304" pitchFamily="18" charset="0"/>
                          </a:rPr>
                        </m:ctrlPr>
                      </m:dPr>
                      <m:e>
                        <m:r>
                          <m:rPr>
                            <m:sty m:val="p"/>
                          </m:rPr>
                          <a:rPr lang="nl-NL" sz="4300" i="0">
                            <a:effectLst/>
                            <a:latin typeface="Cambria Math" panose="02040503050406030204" pitchFamily="18" charset="0"/>
                            <a:ea typeface="Times New Roman" panose="02020603050405020304" pitchFamily="18" charset="0"/>
                          </a:rPr>
                          <m:t>x</m:t>
                        </m:r>
                      </m:e>
                    </m:d>
                    <m:r>
                      <a:rPr lang="en-US" sz="4300" i="0">
                        <a:effectLst/>
                        <a:latin typeface="Cambria Math" panose="02040503050406030204" pitchFamily="18" charset="0"/>
                        <a:ea typeface="Times New Roman" panose="02020603050405020304" pitchFamily="18" charset="0"/>
                      </a:rPr>
                      <m:t>=0</m:t>
                    </m:r>
                  </m:oMath>
                </a14:m>
                <a:r>
                  <a:rPr lang="en-US" sz="4300">
                    <a:effectLst/>
                    <a:latin typeface="Arial" panose="020B0604020202020204" pitchFamily="34" charset="0"/>
                    <a:ea typeface="Dotum" panose="020B0600000101010101" pitchFamily="34" charset="-127"/>
                    <a:cs typeface="Arial" panose="020B0604020202020204" pitchFamily="34" charset="0"/>
                  </a:rPr>
                  <a:t> tương đương với phương trình </a:t>
                </a:r>
                <a14:m>
                  <m:oMath xmlns:m="http://schemas.openxmlformats.org/officeDocument/2006/math">
                    <m:r>
                      <m:rPr>
                        <m:sty m:val="p"/>
                      </m:rPr>
                      <a:rPr lang="nl-NL" sz="4300" i="0">
                        <a:effectLst/>
                        <a:latin typeface="Cambria Math" panose="02040503050406030204" pitchFamily="18" charset="0"/>
                        <a:ea typeface="Dotum" panose="020B0600000101010101" pitchFamily="34" charset="-127"/>
                      </a:rPr>
                      <m:t>g</m:t>
                    </m:r>
                    <m:d>
                      <m:dPr>
                        <m:ctrlPr>
                          <a:rPr lang="en-US" sz="4300" i="1">
                            <a:effectLst/>
                            <a:latin typeface="Cambria Math" panose="02040503050406030204" pitchFamily="18" charset="0"/>
                            <a:ea typeface="Dotum" panose="020B0600000101010101" pitchFamily="34" charset="-127"/>
                          </a:rPr>
                        </m:ctrlPr>
                      </m:dPr>
                      <m:e>
                        <m:r>
                          <m:rPr>
                            <m:sty m:val="p"/>
                          </m:rPr>
                          <a:rPr lang="nl-NL" sz="4300" i="0">
                            <a:effectLst/>
                            <a:latin typeface="Cambria Math" panose="02040503050406030204" pitchFamily="18" charset="0"/>
                            <a:ea typeface="Dotum" panose="020B0600000101010101" pitchFamily="34" charset="-127"/>
                          </a:rPr>
                          <m:t>x</m:t>
                        </m:r>
                      </m:e>
                    </m:d>
                    <m:r>
                      <a:rPr lang="en-US" sz="4300" i="0">
                        <a:effectLst/>
                        <a:latin typeface="Cambria Math" panose="02040503050406030204" pitchFamily="18" charset="0"/>
                        <a:ea typeface="Dotum" panose="020B0600000101010101" pitchFamily="34" charset="-127"/>
                      </a:rPr>
                      <m:t>=0</m:t>
                    </m:r>
                  </m:oMath>
                </a14:m>
                <a:r>
                  <a:rPr lang="en-US" sz="4300">
                    <a:effectLst/>
                    <a:latin typeface="Arial" panose="020B0604020202020204" pitchFamily="34" charset="0"/>
                    <a:ea typeface="Dotum" panose="020B0600000101010101" pitchFamily="34" charset="-127"/>
                    <a:cs typeface="Arial" panose="020B0604020202020204" pitchFamily="34" charset="0"/>
                  </a:rPr>
                  <a:t> thì ta viết:</a:t>
                </a:r>
                <a:endParaRPr lang="en-US" sz="43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nl-NL" sz="4300" i="0">
                          <a:effectLst/>
                          <a:latin typeface="Cambria Math" panose="02040503050406030204" pitchFamily="18" charset="0"/>
                          <a:ea typeface="Dotum" panose="020B0600000101010101" pitchFamily="34" charset="-127"/>
                        </a:rPr>
                        <m:t>f</m:t>
                      </m:r>
                      <m:d>
                        <m:dPr>
                          <m:ctrlPr>
                            <a:rPr lang="en-US" sz="4300" i="1">
                              <a:effectLst/>
                              <a:latin typeface="Cambria Math" panose="02040503050406030204" pitchFamily="18" charset="0"/>
                              <a:ea typeface="Dotum" panose="020B0600000101010101" pitchFamily="34" charset="-127"/>
                            </a:rPr>
                          </m:ctrlPr>
                        </m:dPr>
                        <m:e>
                          <m:r>
                            <m:rPr>
                              <m:sty m:val="p"/>
                            </m:rPr>
                            <a:rPr lang="nl-NL" sz="4300" i="0">
                              <a:effectLst/>
                              <a:latin typeface="Cambria Math" panose="02040503050406030204" pitchFamily="18" charset="0"/>
                              <a:ea typeface="Dotum" panose="020B0600000101010101" pitchFamily="34" charset="-127"/>
                            </a:rPr>
                            <m:t>x</m:t>
                          </m:r>
                        </m:e>
                      </m:d>
                      <m:r>
                        <a:rPr lang="nl-NL" sz="4300" i="0">
                          <a:effectLst/>
                          <a:latin typeface="Cambria Math" panose="02040503050406030204" pitchFamily="18" charset="0"/>
                          <a:ea typeface="Dotum" panose="020B0600000101010101" pitchFamily="34" charset="-127"/>
                        </a:rPr>
                        <m:t>=0⟺</m:t>
                      </m:r>
                      <m:r>
                        <m:rPr>
                          <m:sty m:val="p"/>
                        </m:rPr>
                        <a:rPr lang="nl-NL" sz="4300" i="0">
                          <a:effectLst/>
                          <a:latin typeface="Cambria Math" panose="02040503050406030204" pitchFamily="18" charset="0"/>
                          <a:ea typeface="Dotum" panose="020B0600000101010101" pitchFamily="34" charset="-127"/>
                        </a:rPr>
                        <m:t>g</m:t>
                      </m:r>
                      <m:d>
                        <m:dPr>
                          <m:ctrlPr>
                            <a:rPr lang="en-US" sz="4300" i="1">
                              <a:effectLst/>
                              <a:latin typeface="Cambria Math" panose="02040503050406030204" pitchFamily="18" charset="0"/>
                              <a:ea typeface="Dotum" panose="020B0600000101010101" pitchFamily="34" charset="-127"/>
                            </a:rPr>
                          </m:ctrlPr>
                        </m:dPr>
                        <m:e>
                          <m:r>
                            <m:rPr>
                              <m:sty m:val="p"/>
                            </m:rPr>
                            <a:rPr lang="nl-NL" sz="4300" i="0">
                              <a:effectLst/>
                              <a:latin typeface="Cambria Math" panose="02040503050406030204" pitchFamily="18" charset="0"/>
                              <a:ea typeface="Dotum" panose="020B0600000101010101" pitchFamily="34" charset="-127"/>
                            </a:rPr>
                            <m:t>x</m:t>
                          </m:r>
                        </m:e>
                      </m:d>
                      <m:r>
                        <a:rPr lang="nl-NL" sz="4300" i="0">
                          <a:effectLst/>
                          <a:latin typeface="Cambria Math" panose="02040503050406030204" pitchFamily="18" charset="0"/>
                          <a:ea typeface="Dotum" panose="020B0600000101010101" pitchFamily="34" charset="-127"/>
                        </a:rPr>
                        <m:t>=0</m:t>
                      </m:r>
                    </m:oMath>
                  </m:oMathPara>
                </a14:m>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582312" y="2512694"/>
                <a:ext cx="14963777" cy="5363007"/>
              </a:xfrm>
              <a:prstGeom prst="rect">
                <a:avLst/>
              </a:prstGeom>
              <a:blipFill>
                <a:blip r:embed="rId3"/>
                <a:stretch>
                  <a:fillRect l="-1467" r="-1589"/>
                </a:stretch>
              </a:blipFill>
            </p:spPr>
            <p:txBody>
              <a:bodyPr/>
              <a:lstStyle/>
              <a:p>
                <a:r>
                  <a:rPr lang="en-US">
                    <a:noFill/>
                  </a:rPr>
                  <a:t> </a:t>
                </a:r>
              </a:p>
            </p:txBody>
          </p:sp>
        </mc:Fallback>
      </mc:AlternateContent>
      <p:sp>
        <p:nvSpPr>
          <p:cNvPr id="10" name="Rectangle 9"/>
          <p:cNvSpPr/>
          <p:nvPr/>
        </p:nvSpPr>
        <p:spPr>
          <a:xfrm>
            <a:off x="2962664" y="8568088"/>
            <a:ext cx="13133724" cy="1084912"/>
          </a:xfrm>
          <a:prstGeom prst="rect">
            <a:avLst/>
          </a:prstGeom>
        </p:spPr>
        <p:txBody>
          <a:bodyPr wrap="none">
            <a:spAutoFit/>
          </a:bodyPr>
          <a:lstStyle/>
          <a:p>
            <a:pPr algn="just">
              <a:lnSpc>
                <a:spcPct val="150000"/>
              </a:lnSpc>
              <a:spcAft>
                <a:spcPts val="800"/>
              </a:spcAft>
            </a:pPr>
            <a:r>
              <a:rPr lang="nl-NL" sz="4300" b="1">
                <a:solidFill>
                  <a:schemeClr val="tx2"/>
                </a:solidFill>
                <a:latin typeface="Arial" panose="020B0604020202020204" pitchFamily="34" charset="0"/>
                <a:ea typeface="Dotum" panose="020B0600000101010101" pitchFamily="34" charset="-127"/>
                <a:cs typeface="Arial" panose="020B0604020202020204" pitchFamily="34" charset="0"/>
              </a:rPr>
              <a:t>Chú ý: </a:t>
            </a:r>
            <a:r>
              <a:rPr lang="nl-NL" sz="4300">
                <a:latin typeface="Arial" panose="020B0604020202020204" pitchFamily="34" charset="0"/>
                <a:ea typeface="Times New Roman" panose="02020603050405020304" pitchFamily="18" charset="0"/>
                <a:cs typeface="Arial" panose="020B0604020202020204" pitchFamily="34" charset="0"/>
              </a:rPr>
              <a:t>Hai phương trình vô nghiệm là tương đương.</a:t>
            </a:r>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6" name="Picture 15"/>
          <p:cNvPicPr>
            <a:picLocks noChangeAspect="1"/>
          </p:cNvPicPr>
          <p:nvPr/>
        </p:nvPicPr>
        <p:blipFill>
          <a:blip r:embed="rId4"/>
          <a:stretch>
            <a:fillRect/>
          </a:stretch>
        </p:blipFill>
        <p:spPr>
          <a:xfrm>
            <a:off x="1299880" y="7981899"/>
            <a:ext cx="1271870" cy="1886001"/>
          </a:xfrm>
          <a:prstGeom prst="rect">
            <a:avLst/>
          </a:prstGeom>
        </p:spPr>
      </p:pic>
    </p:spTree>
    <p:extLst>
      <p:ext uri="{BB962C8B-B14F-4D97-AF65-F5344CB8AC3E}">
        <p14:creationId xmlns:p14="http://schemas.microsoft.com/office/powerpoint/2010/main" val="23655754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3" name="Rectangle 12"/>
          <p:cNvSpPr/>
          <p:nvPr/>
        </p:nvSpPr>
        <p:spPr>
          <a:xfrm>
            <a:off x="3052057" y="374909"/>
            <a:ext cx="5460149" cy="86113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38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tập </a:t>
            </a:r>
            <a:r>
              <a:rPr kumimoji="0" lang="nl-NL" sz="38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1.19 </a:t>
            </a:r>
            <a:r>
              <a:rPr kumimoji="0" lang="nl-NL" sz="38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nl-NL" sz="38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SGK-tr39)</a:t>
            </a:r>
            <a:endParaRPr kumimoji="0" lang="en-US" sz="38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8512206" y="580192"/>
            <a:ext cx="7391400" cy="677108"/>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Giải các phương trình sau:</a:t>
            </a:r>
          </a:p>
        </p:txBody>
      </p:sp>
      <p:pic>
        <p:nvPicPr>
          <p:cNvPr id="17" name="Picture 16"/>
          <p:cNvPicPr>
            <a:picLocks noChangeAspect="1"/>
          </p:cNvPicPr>
          <p:nvPr/>
        </p:nvPicPr>
        <p:blipFill>
          <a:blip r:embed="rId2"/>
          <a:stretch>
            <a:fillRect/>
          </a:stretch>
        </p:blipFill>
        <p:spPr>
          <a:xfrm>
            <a:off x="0" y="-303671"/>
            <a:ext cx="2023810" cy="1969112"/>
          </a:xfrm>
          <a:prstGeom prst="rect">
            <a:avLst/>
          </a:prstGeom>
        </p:spPr>
      </p:pic>
      <p:sp>
        <p:nvSpPr>
          <p:cNvPr id="18" name="Oval Callout 17"/>
          <p:cNvSpPr/>
          <p:nvPr/>
        </p:nvSpPr>
        <p:spPr>
          <a:xfrm>
            <a:off x="11844591" y="1876243"/>
            <a:ext cx="1663938" cy="9130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Freeform 3"/>
          <p:cNvSpPr/>
          <p:nvPr/>
        </p:nvSpPr>
        <p:spPr>
          <a:xfrm>
            <a:off x="-838200" y="9413583"/>
            <a:ext cx="20802600" cy="950410"/>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23" name="Freeform 15"/>
          <p:cNvSpPr/>
          <p:nvPr/>
        </p:nvSpPr>
        <p:spPr>
          <a:xfrm rot="18851504">
            <a:off x="17139393" y="394372"/>
            <a:ext cx="1161563" cy="900221"/>
          </a:xfrm>
          <a:custGeom>
            <a:avLst/>
            <a:gdLst/>
            <a:ahLst/>
            <a:cxnLst/>
            <a:rect l="l" t="t" r="r" b="b"/>
            <a:pathLst>
              <a:path w="3462763" h="1857300">
                <a:moveTo>
                  <a:pt x="0" y="0"/>
                </a:moveTo>
                <a:lnTo>
                  <a:pt x="3462763" y="0"/>
                </a:lnTo>
                <a:lnTo>
                  <a:pt x="3462763" y="1857300"/>
                </a:lnTo>
                <a:lnTo>
                  <a:pt x="0" y="1857300"/>
                </a:lnTo>
                <a:lnTo>
                  <a:pt x="0" y="0"/>
                </a:lnTo>
                <a:close/>
              </a:path>
            </a:pathLst>
          </a:custGeom>
          <a:blipFill>
            <a:blip r:embed="rId7">
              <a:extLst>
                <a:ext uri="{96DAC541-7B7A-43D3-8B79-37D633B846F1}">
                  <asvg:svgBlip xmlns:asvg="http://schemas.microsoft.com/office/drawing/2016/SVG/main" xmlns="" r:embed="rId15"/>
                </a:ext>
              </a:extLst>
            </a:blip>
            <a:stretch>
              <a:fillRect/>
            </a:stretch>
          </a:blipFill>
        </p:spPr>
      </p:sp>
      <mc:AlternateContent xmlns:mc="http://schemas.openxmlformats.org/markup-compatibility/2006" xmlns:a14="http://schemas.microsoft.com/office/drawing/2010/main">
        <mc:Choice Requires="a14">
          <p:sp>
            <p:nvSpPr>
              <p:cNvPr id="2" name="Rectangle 1"/>
              <p:cNvSpPr/>
              <p:nvPr/>
            </p:nvSpPr>
            <p:spPr>
              <a:xfrm>
                <a:off x="457200" y="2476500"/>
                <a:ext cx="3143938" cy="131875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a</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 </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sin</m:t>
                          </m:r>
                        </m:fName>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e>
                          </m:rad>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7200" y="2476500"/>
                <a:ext cx="3143938" cy="1318759"/>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61211" y="4511511"/>
                <a:ext cx="3847655" cy="74597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cos</m:t>
                          </m:r>
                        </m:fName>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e>
                      </m:rad>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461211" y="4511511"/>
                <a:ext cx="3847655" cy="745973"/>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57200" y="5943600"/>
                <a:ext cx="4408322" cy="11263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c</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 </m:t>
                      </m:r>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e>
                      </m:rad>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tan</m:t>
                          </m:r>
                        </m:fName>
                        <m:e>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15</m:t>
                                  </m:r>
                                </m:e>
                                <m:sup>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𝑜</m:t>
                                  </m:r>
                                </m:sup>
                              </m:sSup>
                            </m:e>
                          </m:d>
                        </m:e>
                      </m:func>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57200" y="5943600"/>
                <a:ext cx="4408322" cy="1126399"/>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57200" y="7776132"/>
                <a:ext cx="5096332" cy="10898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d</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 </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cot</m:t>
                          </m:r>
                        </m:fName>
                        <m:e>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e>
                          </m:d>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cot</m:t>
                          </m:r>
                        </m:fName>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𝜋</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den>
                          </m:f>
                        </m:e>
                      </m:func>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57200" y="7776132"/>
                <a:ext cx="5096332" cy="1089850"/>
              </a:xfrm>
              <a:prstGeom prst="rect">
                <a:avLst/>
              </a:prstGeom>
              <a:blipFill>
                <a:blip r:embed="rId19"/>
                <a:stretch>
                  <a:fillRect/>
                </a:stretch>
              </a:blipFill>
            </p:spPr>
            <p:txBody>
              <a:bodyPr/>
              <a:lstStyle/>
              <a:p>
                <a:r>
                  <a:rPr lang="en-US">
                    <a:noFill/>
                  </a:rPr>
                  <a:t> </a:t>
                </a:r>
              </a:p>
            </p:txBody>
          </p:sp>
        </mc:Fallback>
      </mc:AlternateContent>
      <p:cxnSp>
        <p:nvCxnSpPr>
          <p:cNvPr id="7" name="Straight Connector 6"/>
          <p:cNvCxnSpPr/>
          <p:nvPr/>
        </p:nvCxnSpPr>
        <p:spPr>
          <a:xfrm>
            <a:off x="6934200" y="1640262"/>
            <a:ext cx="0" cy="7541838"/>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Rectangle 5"/>
              <p:cNvSpPr/>
              <p:nvPr/>
            </p:nvSpPr>
            <p:spPr>
              <a:xfrm>
                <a:off x="8353615" y="2704816"/>
                <a:ext cx="8068133" cy="609628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b</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 </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fName>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𝑥</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e>
                      </m:rad>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fName>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𝑥</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e>
                              </m:rad>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den>
                          </m:f>
                        </m:e>
                      </m:func>
                    </m:oMath>
                  </m:oMathPara>
                </a14:m>
                <a:endPar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fName>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𝑥</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fName>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3</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𝜋</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4</m:t>
                              </m:r>
                            </m:den>
                          </m:f>
                        </m:e>
                      </m:func>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𝑥</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3</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𝜋</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4</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𝑘</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𝜋</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𝑘</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𝑍</m:t>
                          </m:r>
                        </m:e>
                      </m:d>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53615" y="2704816"/>
                <a:ext cx="8068133" cy="6096284"/>
              </a:xfrm>
              <a:prstGeom prst="rect">
                <a:avLst/>
              </a:prstGeom>
              <a:blipFill>
                <a:blip r:embed="rId20"/>
                <a:stretch>
                  <a:fillRect/>
                </a:stretch>
              </a:blipFill>
            </p:spPr>
            <p:txBody>
              <a:bodyPr/>
              <a:lstStyle/>
              <a:p>
                <a:r>
                  <a:rPr lang="en-US">
                    <a:noFill/>
                  </a:rPr>
                  <a:t> </a:t>
                </a:r>
              </a:p>
            </p:txBody>
          </p:sp>
        </mc:Fallback>
      </mc:AlternateContent>
      <p:pic>
        <p:nvPicPr>
          <p:cNvPr id="15" name="Picture 14"/>
          <p:cNvPicPr>
            <a:picLocks noChangeAspect="1"/>
          </p:cNvPicPr>
          <p:nvPr/>
        </p:nvPicPr>
        <p:blipFill>
          <a:blip r:embed="rId21"/>
          <a:stretch>
            <a:fillRect/>
          </a:stretch>
        </p:blipFill>
        <p:spPr>
          <a:xfrm>
            <a:off x="16973215" y="8162667"/>
            <a:ext cx="1086185" cy="1406630"/>
          </a:xfrm>
          <a:prstGeom prst="rect">
            <a:avLst/>
          </a:prstGeom>
        </p:spPr>
      </p:pic>
    </p:spTree>
    <p:extLst>
      <p:ext uri="{BB962C8B-B14F-4D97-AF65-F5344CB8AC3E}">
        <p14:creationId xmlns:p14="http://schemas.microsoft.com/office/powerpoint/2010/main" val="114761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3" name="Rectangle 12"/>
          <p:cNvSpPr/>
          <p:nvPr/>
        </p:nvSpPr>
        <p:spPr>
          <a:xfrm>
            <a:off x="3052057" y="374909"/>
            <a:ext cx="5460149" cy="86113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38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tập </a:t>
            </a:r>
            <a:r>
              <a:rPr kumimoji="0" lang="nl-NL" sz="38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1.19 </a:t>
            </a:r>
            <a:r>
              <a:rPr kumimoji="0" lang="nl-NL" sz="38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nl-NL" sz="38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SGK-tr39)</a:t>
            </a:r>
            <a:endParaRPr kumimoji="0" lang="en-US" sz="38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8512206" y="580192"/>
            <a:ext cx="7391400" cy="677108"/>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Giải các phương trình sau:</a:t>
            </a:r>
          </a:p>
        </p:txBody>
      </p:sp>
      <p:pic>
        <p:nvPicPr>
          <p:cNvPr id="17" name="Picture 16"/>
          <p:cNvPicPr>
            <a:picLocks noChangeAspect="1"/>
          </p:cNvPicPr>
          <p:nvPr/>
        </p:nvPicPr>
        <p:blipFill>
          <a:blip r:embed="rId2"/>
          <a:stretch>
            <a:fillRect/>
          </a:stretch>
        </p:blipFill>
        <p:spPr>
          <a:xfrm>
            <a:off x="0" y="-303671"/>
            <a:ext cx="2023810" cy="1969112"/>
          </a:xfrm>
          <a:prstGeom prst="rect">
            <a:avLst/>
          </a:prstGeom>
        </p:spPr>
      </p:pic>
      <p:sp>
        <p:nvSpPr>
          <p:cNvPr id="18" name="Oval Callout 17"/>
          <p:cNvSpPr/>
          <p:nvPr/>
        </p:nvSpPr>
        <p:spPr>
          <a:xfrm>
            <a:off x="11844591" y="1715870"/>
            <a:ext cx="1663938" cy="9130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Freeform 3"/>
          <p:cNvSpPr/>
          <p:nvPr/>
        </p:nvSpPr>
        <p:spPr>
          <a:xfrm>
            <a:off x="-838200" y="9413583"/>
            <a:ext cx="20802600" cy="950410"/>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23" name="Freeform 15"/>
          <p:cNvSpPr/>
          <p:nvPr/>
        </p:nvSpPr>
        <p:spPr>
          <a:xfrm rot="18851504">
            <a:off x="17139393" y="394372"/>
            <a:ext cx="1161563" cy="900221"/>
          </a:xfrm>
          <a:custGeom>
            <a:avLst/>
            <a:gdLst/>
            <a:ahLst/>
            <a:cxnLst/>
            <a:rect l="l" t="t" r="r" b="b"/>
            <a:pathLst>
              <a:path w="3462763" h="1857300">
                <a:moveTo>
                  <a:pt x="0" y="0"/>
                </a:moveTo>
                <a:lnTo>
                  <a:pt x="3462763" y="0"/>
                </a:lnTo>
                <a:lnTo>
                  <a:pt x="3462763" y="1857300"/>
                </a:lnTo>
                <a:lnTo>
                  <a:pt x="0" y="1857300"/>
                </a:lnTo>
                <a:lnTo>
                  <a:pt x="0" y="0"/>
                </a:lnTo>
                <a:close/>
              </a:path>
            </a:pathLst>
          </a:custGeom>
          <a:blipFill>
            <a:blip r:embed="rId7">
              <a:extLst>
                <a:ext uri="{96DAC541-7B7A-43D3-8B79-37D633B846F1}">
                  <asvg:svgBlip xmlns:asvg="http://schemas.microsoft.com/office/drawing/2016/SVG/main" xmlns="" r:embed="rId15"/>
                </a:ext>
              </a:extLst>
            </a:blip>
            <a:stretch>
              <a:fillRect/>
            </a:stretch>
          </a:blipFill>
        </p:spPr>
      </p:sp>
      <mc:AlternateContent xmlns:mc="http://schemas.openxmlformats.org/markup-compatibility/2006" xmlns:a14="http://schemas.microsoft.com/office/drawing/2010/main">
        <mc:Choice Requires="a14">
          <p:sp>
            <p:nvSpPr>
              <p:cNvPr id="2" name="Rectangle 1"/>
              <p:cNvSpPr/>
              <p:nvPr/>
            </p:nvSpPr>
            <p:spPr>
              <a:xfrm>
                <a:off x="457200" y="2476500"/>
                <a:ext cx="3143938" cy="131875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a</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 </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sin</m:t>
                          </m:r>
                        </m:fName>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e>
                          </m:rad>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7200" y="2476500"/>
                <a:ext cx="3143938" cy="1318759"/>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61211" y="4511511"/>
                <a:ext cx="3847655" cy="74597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cos</m:t>
                          </m:r>
                        </m:fName>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e>
                      </m:rad>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461211" y="4511511"/>
                <a:ext cx="3847655" cy="745973"/>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57200" y="5943600"/>
                <a:ext cx="4408322" cy="11263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c</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 </m:t>
                      </m:r>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e>
                      </m:rad>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tan</m:t>
                          </m:r>
                        </m:fName>
                        <m:e>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15</m:t>
                                  </m:r>
                                </m:e>
                                <m:sup>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𝑜</m:t>
                                  </m:r>
                                </m:sup>
                              </m:sSup>
                            </m:e>
                          </m:d>
                        </m:e>
                      </m:func>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57200" y="5943600"/>
                <a:ext cx="4408322" cy="1126399"/>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57200" y="7776132"/>
                <a:ext cx="5096332" cy="10898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d</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 </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cot</m:t>
                          </m:r>
                        </m:fName>
                        <m:e>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e>
                          </m:d>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cot</m:t>
                          </m:r>
                        </m:fName>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𝜋</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den>
                          </m:f>
                        </m:e>
                      </m:func>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57200" y="7776132"/>
                <a:ext cx="5096332" cy="1089850"/>
              </a:xfrm>
              <a:prstGeom prst="rect">
                <a:avLst/>
              </a:prstGeom>
              <a:blipFill>
                <a:blip r:embed="rId19"/>
                <a:stretch>
                  <a:fillRect/>
                </a:stretch>
              </a:blipFill>
            </p:spPr>
            <p:txBody>
              <a:bodyPr/>
              <a:lstStyle/>
              <a:p>
                <a:r>
                  <a:rPr lang="en-US">
                    <a:noFill/>
                  </a:rPr>
                  <a:t> </a:t>
                </a:r>
              </a:p>
            </p:txBody>
          </p:sp>
        </mc:Fallback>
      </mc:AlternateContent>
      <p:cxnSp>
        <p:nvCxnSpPr>
          <p:cNvPr id="7" name="Straight Connector 6"/>
          <p:cNvCxnSpPr/>
          <p:nvPr/>
        </p:nvCxnSpPr>
        <p:spPr>
          <a:xfrm>
            <a:off x="6934200" y="1640262"/>
            <a:ext cx="0" cy="7541838"/>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20"/>
          <a:stretch>
            <a:fillRect/>
          </a:stretch>
        </p:blipFill>
        <p:spPr>
          <a:xfrm>
            <a:off x="16973215" y="8162667"/>
            <a:ext cx="1086185" cy="140663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7162800" y="2705100"/>
                <a:ext cx="12697415" cy="2520626"/>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left"/>
                    </m:oMathParaPr>
                    <m:oMath xmlns:m="http://schemas.openxmlformats.org/officeDocument/2006/math">
                      <m:r>
                        <m:rPr>
                          <m:sty m:val="p"/>
                        </m:rPr>
                        <a:rPr lang="en-US" sz="3800" b="0" i="0" smtClean="0">
                          <a:effectLst/>
                          <a:latin typeface="Cambria Math" panose="02040503050406030204" pitchFamily="18" charset="0"/>
                          <a:ea typeface="Calibri" panose="020F0502020204030204" pitchFamily="34" charset="0"/>
                        </a:rPr>
                        <m:t>c</m:t>
                      </m:r>
                      <m:r>
                        <a:rPr lang="en-US" sz="3800" b="0" i="0" smtClean="0">
                          <a:effectLst/>
                          <a:latin typeface="Cambria Math" panose="02040503050406030204" pitchFamily="18" charset="0"/>
                          <a:ea typeface="Calibri" panose="020F0502020204030204" pitchFamily="34" charset="0"/>
                        </a:rPr>
                        <m:t>) </m:t>
                      </m:r>
                      <m:rad>
                        <m:radPr>
                          <m:degHide m:val="on"/>
                          <m:ctrlPr>
                            <a:rPr lang="en-US" sz="3800" i="1">
                              <a:effectLst/>
                              <a:latin typeface="Cambria Math" panose="02040503050406030204" pitchFamily="18" charset="0"/>
                              <a:ea typeface="Calibri" panose="020F0502020204030204" pitchFamily="34" charset="0"/>
                            </a:rPr>
                          </m:ctrlPr>
                        </m:radPr>
                        <m:deg/>
                        <m:e>
                          <m:r>
                            <a:rPr lang="fr-FR" sz="3800" i="1">
                              <a:effectLst/>
                              <a:latin typeface="Cambria Math" panose="02040503050406030204" pitchFamily="18" charset="0"/>
                              <a:ea typeface="Calibri" panose="020F0502020204030204" pitchFamily="34" charset="0"/>
                            </a:rPr>
                            <m:t>3</m:t>
                          </m:r>
                        </m:e>
                      </m:rad>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rPr>
                            <m:t>tan</m:t>
                          </m:r>
                        </m:fName>
                        <m:e>
                          <m:d>
                            <m:dPr>
                              <m:ctrlPr>
                                <a:rPr lang="en-US" sz="3800" i="1">
                                  <a:effectLst/>
                                  <a:latin typeface="Cambria Math" panose="02040503050406030204" pitchFamily="18" charset="0"/>
                                  <a:ea typeface="Calibri" panose="020F0502020204030204" pitchFamily="34" charset="0"/>
                                </a:rPr>
                              </m:ctrlPr>
                            </m:dPr>
                            <m:e>
                              <m:f>
                                <m:fPr>
                                  <m:ctrlPr>
                                    <a:rPr lang="en-US" sz="3800" i="1">
                                      <a:effectLst/>
                                      <a:latin typeface="Cambria Math" panose="02040503050406030204" pitchFamily="18" charset="0"/>
                                      <a:ea typeface="Calibri" panose="020F0502020204030204" pitchFamily="34" charset="0"/>
                                    </a:rPr>
                                  </m:ctrlPr>
                                </m:fPr>
                                <m:num>
                                  <m:r>
                                    <a:rPr lang="fr-FR" sz="3800" i="1">
                                      <a:effectLst/>
                                      <a:latin typeface="Cambria Math" panose="02040503050406030204" pitchFamily="18" charset="0"/>
                                      <a:ea typeface="Calibri" panose="020F0502020204030204" pitchFamily="34" charset="0"/>
                                    </a:rPr>
                                    <m:t>𝑥</m:t>
                                  </m:r>
                                </m:num>
                                <m:den>
                                  <m:r>
                                    <a:rPr lang="fr-FR" sz="3800" i="1">
                                      <a:effectLst/>
                                      <a:latin typeface="Cambria Math" panose="02040503050406030204" pitchFamily="18" charset="0"/>
                                      <a:ea typeface="Calibri" panose="020F0502020204030204" pitchFamily="34" charset="0"/>
                                    </a:rPr>
                                    <m:t>2</m:t>
                                  </m:r>
                                </m:den>
                              </m:f>
                              <m:r>
                                <a:rPr lang="fr-FR" sz="3800" i="1">
                                  <a:effectLst/>
                                  <a:latin typeface="Cambria Math" panose="02040503050406030204" pitchFamily="18" charset="0"/>
                                  <a:ea typeface="Calibri" panose="020F0502020204030204" pitchFamily="34" charset="0"/>
                                </a:rPr>
                                <m:t>+</m:t>
                              </m:r>
                              <m:sSup>
                                <m:sSupPr>
                                  <m:ctrlPr>
                                    <a:rPr lang="en-US" sz="3800" i="1">
                                      <a:effectLst/>
                                      <a:latin typeface="Cambria Math" panose="02040503050406030204" pitchFamily="18" charset="0"/>
                                      <a:ea typeface="Calibri" panose="020F0502020204030204" pitchFamily="34" charset="0"/>
                                    </a:rPr>
                                  </m:ctrlPr>
                                </m:sSupPr>
                                <m:e>
                                  <m:r>
                                    <a:rPr lang="fr-FR" sz="3800" i="1">
                                      <a:effectLst/>
                                      <a:latin typeface="Cambria Math" panose="02040503050406030204" pitchFamily="18" charset="0"/>
                                      <a:ea typeface="Calibri" panose="020F0502020204030204" pitchFamily="34" charset="0"/>
                                    </a:rPr>
                                    <m:t>15</m:t>
                                  </m:r>
                                </m:e>
                                <m:sup>
                                  <m:r>
                                    <a:rPr lang="fr-FR" sz="3800" i="1">
                                      <a:effectLst/>
                                      <a:latin typeface="Cambria Math" panose="02040503050406030204" pitchFamily="18" charset="0"/>
                                      <a:ea typeface="Calibri" panose="020F0502020204030204" pitchFamily="34" charset="0"/>
                                    </a:rPr>
                                    <m:t>𝑜</m:t>
                                  </m:r>
                                </m:sup>
                              </m:sSup>
                            </m:e>
                          </m:d>
                        </m:e>
                      </m:func>
                      <m:r>
                        <a:rPr lang="fr-FR" sz="3800" i="1">
                          <a:effectLst/>
                          <a:latin typeface="Cambria Math" panose="02040503050406030204" pitchFamily="18" charset="0"/>
                          <a:ea typeface="Calibri" panose="020F0502020204030204" pitchFamily="34" charset="0"/>
                        </a:rPr>
                        <m:t>=1⟺</m:t>
                      </m:r>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rPr>
                            <m:t>tan</m:t>
                          </m:r>
                        </m:fName>
                        <m:e>
                          <m:d>
                            <m:dPr>
                              <m:ctrlPr>
                                <a:rPr lang="en-US" sz="3800" i="1">
                                  <a:effectLst/>
                                  <a:latin typeface="Cambria Math" panose="02040503050406030204" pitchFamily="18" charset="0"/>
                                  <a:ea typeface="Calibri" panose="020F0502020204030204" pitchFamily="34" charset="0"/>
                                </a:rPr>
                              </m:ctrlPr>
                            </m:dPr>
                            <m:e>
                              <m:f>
                                <m:fPr>
                                  <m:ctrlPr>
                                    <a:rPr lang="en-US" sz="3800" i="1">
                                      <a:effectLst/>
                                      <a:latin typeface="Cambria Math" panose="02040503050406030204" pitchFamily="18" charset="0"/>
                                      <a:ea typeface="Calibri" panose="020F0502020204030204" pitchFamily="34" charset="0"/>
                                    </a:rPr>
                                  </m:ctrlPr>
                                </m:fPr>
                                <m:num>
                                  <m:r>
                                    <a:rPr lang="fr-FR" sz="3800" i="1">
                                      <a:effectLst/>
                                      <a:latin typeface="Cambria Math" panose="02040503050406030204" pitchFamily="18" charset="0"/>
                                      <a:ea typeface="Calibri" panose="020F0502020204030204" pitchFamily="34" charset="0"/>
                                    </a:rPr>
                                    <m:t>𝑥</m:t>
                                  </m:r>
                                </m:num>
                                <m:den>
                                  <m:r>
                                    <a:rPr lang="fr-FR" sz="3800" i="1">
                                      <a:effectLst/>
                                      <a:latin typeface="Cambria Math" panose="02040503050406030204" pitchFamily="18" charset="0"/>
                                      <a:ea typeface="Calibri" panose="020F0502020204030204" pitchFamily="34" charset="0"/>
                                    </a:rPr>
                                    <m:t>2</m:t>
                                  </m:r>
                                </m:den>
                              </m:f>
                              <m:r>
                                <a:rPr lang="fr-FR" sz="3800" i="1">
                                  <a:effectLst/>
                                  <a:latin typeface="Cambria Math" panose="02040503050406030204" pitchFamily="18" charset="0"/>
                                  <a:ea typeface="Calibri" panose="020F0502020204030204" pitchFamily="34" charset="0"/>
                                </a:rPr>
                                <m:t>+</m:t>
                              </m:r>
                              <m:sSup>
                                <m:sSupPr>
                                  <m:ctrlPr>
                                    <a:rPr lang="en-US" sz="3800" i="1">
                                      <a:effectLst/>
                                      <a:latin typeface="Cambria Math" panose="02040503050406030204" pitchFamily="18" charset="0"/>
                                      <a:ea typeface="Calibri" panose="020F0502020204030204" pitchFamily="34" charset="0"/>
                                    </a:rPr>
                                  </m:ctrlPr>
                                </m:sSupPr>
                                <m:e>
                                  <m:r>
                                    <a:rPr lang="fr-FR" sz="3800" i="1">
                                      <a:effectLst/>
                                      <a:latin typeface="Cambria Math" panose="02040503050406030204" pitchFamily="18" charset="0"/>
                                      <a:ea typeface="Calibri" panose="020F0502020204030204" pitchFamily="34" charset="0"/>
                                    </a:rPr>
                                    <m:t>15</m:t>
                                  </m:r>
                                </m:e>
                                <m:sup>
                                  <m:r>
                                    <a:rPr lang="fr-FR" sz="3800" i="1">
                                      <a:effectLst/>
                                      <a:latin typeface="Cambria Math" panose="02040503050406030204" pitchFamily="18" charset="0"/>
                                      <a:ea typeface="Calibri" panose="020F0502020204030204" pitchFamily="34" charset="0"/>
                                    </a:rPr>
                                    <m:t>𝑜</m:t>
                                  </m:r>
                                </m:sup>
                              </m:sSup>
                            </m:e>
                          </m:d>
                        </m:e>
                      </m:func>
                      <m:r>
                        <a:rPr lang="fr-FR" sz="3800" i="1">
                          <a:effectLst/>
                          <a:latin typeface="Cambria Math" panose="02040503050406030204" pitchFamily="18" charset="0"/>
                          <a:ea typeface="Calibri" panose="020F0502020204030204" pitchFamily="34" charset="0"/>
                        </a:rPr>
                        <m:t>=</m:t>
                      </m:r>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rPr>
                            <m:t>tan</m:t>
                          </m:r>
                        </m:fName>
                        <m:e>
                          <m:sSup>
                            <m:sSupPr>
                              <m:ctrlPr>
                                <a:rPr lang="en-US" sz="3800" i="1">
                                  <a:effectLst/>
                                  <a:latin typeface="Cambria Math" panose="02040503050406030204" pitchFamily="18" charset="0"/>
                                  <a:ea typeface="Calibri" panose="020F0502020204030204" pitchFamily="34" charset="0"/>
                                </a:rPr>
                              </m:ctrlPr>
                            </m:sSupPr>
                            <m:e>
                              <m:r>
                                <a:rPr lang="fr-FR" sz="3800" i="1">
                                  <a:effectLst/>
                                  <a:latin typeface="Cambria Math" panose="02040503050406030204" pitchFamily="18" charset="0"/>
                                  <a:ea typeface="Calibri" panose="020F0502020204030204" pitchFamily="34" charset="0"/>
                                </a:rPr>
                                <m:t>30</m:t>
                              </m:r>
                            </m:e>
                            <m:sup>
                              <m:r>
                                <a:rPr lang="fr-FR" sz="3800" i="1">
                                  <a:effectLst/>
                                  <a:latin typeface="Cambria Math" panose="02040503050406030204" pitchFamily="18" charset="0"/>
                                  <a:ea typeface="Calibri" panose="020F0502020204030204" pitchFamily="34" charset="0"/>
                                </a:rPr>
                                <m:t>𝑜</m:t>
                              </m:r>
                            </m:sup>
                          </m:sSup>
                        </m:e>
                      </m:func>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Para xmlns:m="http://schemas.openxmlformats.org/officeDocument/2006/math">
                    <m:oMathParaPr>
                      <m:jc m:val="left"/>
                    </m:oMathParaPr>
                    <m:oMath xmlns:m="http://schemas.openxmlformats.org/officeDocument/2006/math">
                      <m:r>
                        <a:rPr lang="fr-FR" sz="3800" i="1">
                          <a:effectLst/>
                          <a:latin typeface="Cambria Math" panose="02040503050406030204" pitchFamily="18" charset="0"/>
                          <a:ea typeface="Calibri" panose="020F0502020204030204" pitchFamily="34" charset="0"/>
                        </a:rPr>
                        <m:t>⟺</m:t>
                      </m:r>
                      <m:r>
                        <a:rPr lang="fr-FR" sz="3800" i="1">
                          <a:effectLst/>
                          <a:latin typeface="Cambria Math" panose="02040503050406030204" pitchFamily="18" charset="0"/>
                          <a:ea typeface="Calibri" panose="020F0502020204030204" pitchFamily="34" charset="0"/>
                        </a:rPr>
                        <m:t>𝑥</m:t>
                      </m:r>
                      <m:r>
                        <a:rPr lang="fr-FR" sz="3800" i="1">
                          <a:effectLst/>
                          <a:latin typeface="Cambria Math" panose="02040503050406030204" pitchFamily="18" charset="0"/>
                          <a:ea typeface="Calibri" panose="020F0502020204030204" pitchFamily="34" charset="0"/>
                        </a:rPr>
                        <m:t>=</m:t>
                      </m:r>
                      <m:sSup>
                        <m:sSupPr>
                          <m:ctrlPr>
                            <a:rPr lang="en-US" sz="3800" i="1">
                              <a:effectLst/>
                              <a:latin typeface="Cambria Math" panose="02040503050406030204" pitchFamily="18" charset="0"/>
                              <a:ea typeface="Calibri" panose="020F0502020204030204" pitchFamily="34" charset="0"/>
                            </a:rPr>
                          </m:ctrlPr>
                        </m:sSupPr>
                        <m:e>
                          <m:r>
                            <a:rPr lang="fr-FR" sz="3800" i="1">
                              <a:effectLst/>
                              <a:latin typeface="Cambria Math" panose="02040503050406030204" pitchFamily="18" charset="0"/>
                              <a:ea typeface="Calibri" panose="020F0502020204030204" pitchFamily="34" charset="0"/>
                            </a:rPr>
                            <m:t>30</m:t>
                          </m:r>
                        </m:e>
                        <m:sup>
                          <m:r>
                            <a:rPr lang="fr-FR" sz="3800" i="1">
                              <a:effectLst/>
                              <a:latin typeface="Cambria Math" panose="02040503050406030204" pitchFamily="18" charset="0"/>
                              <a:ea typeface="Calibri" panose="020F0502020204030204" pitchFamily="34" charset="0"/>
                            </a:rPr>
                            <m:t>𝑜</m:t>
                          </m:r>
                        </m:sup>
                      </m:sSup>
                      <m:r>
                        <a:rPr lang="fr-FR" sz="3800" i="1">
                          <a:effectLst/>
                          <a:latin typeface="Cambria Math" panose="02040503050406030204" pitchFamily="18" charset="0"/>
                          <a:ea typeface="Calibri" panose="020F0502020204030204" pitchFamily="34" charset="0"/>
                        </a:rPr>
                        <m:t>+</m:t>
                      </m:r>
                      <m:r>
                        <a:rPr lang="fr-FR" sz="3800" i="1">
                          <a:effectLst/>
                          <a:latin typeface="Cambria Math" panose="02040503050406030204" pitchFamily="18" charset="0"/>
                          <a:ea typeface="Calibri" panose="020F0502020204030204" pitchFamily="34" charset="0"/>
                        </a:rPr>
                        <m:t>𝑘</m:t>
                      </m:r>
                      <m:sSup>
                        <m:sSupPr>
                          <m:ctrlPr>
                            <a:rPr lang="en-US" sz="3800" i="1">
                              <a:effectLst/>
                              <a:latin typeface="Cambria Math" panose="02040503050406030204" pitchFamily="18" charset="0"/>
                              <a:ea typeface="Calibri" panose="020F0502020204030204" pitchFamily="34" charset="0"/>
                            </a:rPr>
                          </m:ctrlPr>
                        </m:sSupPr>
                        <m:e>
                          <m:r>
                            <a:rPr lang="fr-FR" sz="3800" i="1">
                              <a:effectLst/>
                              <a:latin typeface="Cambria Math" panose="02040503050406030204" pitchFamily="18" charset="0"/>
                              <a:ea typeface="Calibri" panose="020F0502020204030204" pitchFamily="34" charset="0"/>
                            </a:rPr>
                            <m:t>360</m:t>
                          </m:r>
                        </m:e>
                        <m:sup>
                          <m:r>
                            <a:rPr lang="fr-FR" sz="3800" i="1">
                              <a:effectLst/>
                              <a:latin typeface="Cambria Math" panose="02040503050406030204" pitchFamily="18" charset="0"/>
                              <a:ea typeface="Calibri" panose="020F0502020204030204" pitchFamily="34" charset="0"/>
                            </a:rPr>
                            <m:t>𝑜</m:t>
                          </m:r>
                        </m:sup>
                      </m:sSup>
                      <m:r>
                        <a:rPr lang="fr-FR" sz="3800" i="1">
                          <a:effectLst/>
                          <a:latin typeface="Cambria Math" panose="02040503050406030204" pitchFamily="18" charset="0"/>
                          <a:ea typeface="Calibri" panose="020F0502020204030204" pitchFamily="34" charset="0"/>
                        </a:rPr>
                        <m:t>, </m:t>
                      </m:r>
                      <m:r>
                        <a:rPr lang="fr-FR" sz="3800" i="1">
                          <a:effectLst/>
                          <a:latin typeface="Cambria Math" panose="02040503050406030204" pitchFamily="18" charset="0"/>
                          <a:ea typeface="Calibri" panose="020F0502020204030204" pitchFamily="34" charset="0"/>
                        </a:rPr>
                        <m:t>𝑘</m:t>
                      </m:r>
                      <m:r>
                        <a:rPr lang="fr-FR" sz="3800" i="1">
                          <a:effectLst/>
                          <a:latin typeface="Cambria Math" panose="02040503050406030204" pitchFamily="18" charset="0"/>
                          <a:ea typeface="Calibri" panose="020F0502020204030204" pitchFamily="34" charset="0"/>
                        </a:rPr>
                        <m:t>∈</m:t>
                      </m:r>
                      <m:r>
                        <a:rPr lang="fr-FR" sz="3800" i="1">
                          <a:effectLst/>
                          <a:latin typeface="Cambria Math" panose="02040503050406030204" pitchFamily="18" charset="0"/>
                          <a:ea typeface="Calibri" panose="020F0502020204030204" pitchFamily="34" charset="0"/>
                        </a:rPr>
                        <m:t>𝑍</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162800" y="2705100"/>
                <a:ext cx="12697415" cy="2520626"/>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7162800" y="5488373"/>
                <a:ext cx="13875750" cy="3236527"/>
              </a:xfrm>
              <a:prstGeom prst="rect">
                <a:avLst/>
              </a:prstGeom>
            </p:spPr>
            <p:txBody>
              <a:bodyPr wrap="square">
                <a:spAutoFit/>
              </a:bodyPr>
              <a:lstStyle/>
              <a:p>
                <a:pPr lvl="0" algn="just">
                  <a:lnSpc>
                    <a:spcPct val="150000"/>
                  </a:lnSpc>
                </a:pPr>
                <a14:m>
                  <m:oMathPara xmlns:m="http://schemas.openxmlformats.org/officeDocument/2006/math">
                    <m:oMathParaPr>
                      <m:jc m:val="left"/>
                    </m:oMathParaPr>
                    <m:oMath xmlns:m="http://schemas.openxmlformats.org/officeDocument/2006/math">
                      <m:r>
                        <m:rPr>
                          <m:sty m:val="p"/>
                        </m:rPr>
                        <a:rPr lang="en-US" sz="3800">
                          <a:solidFill>
                            <a:prstClr val="black"/>
                          </a:solidFill>
                          <a:latin typeface="Cambria Math" panose="02040503050406030204" pitchFamily="18" charset="0"/>
                          <a:ea typeface="Calibri" panose="020F0502020204030204" pitchFamily="34" charset="0"/>
                        </a:rPr>
                        <m:t>d</m:t>
                      </m:r>
                      <m:r>
                        <a:rPr lang="en-US"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d>
                            <m:dPr>
                              <m:ctrlPr>
                                <a:rPr lang="en-US" sz="3800" i="1">
                                  <a:solidFill>
                                    <a:prstClr val="black"/>
                                  </a:solidFill>
                                  <a:latin typeface="Cambria Math" panose="02040503050406030204" pitchFamily="18" charset="0"/>
                                  <a:ea typeface="Calibri" panose="020F0502020204030204" pitchFamily="34" charset="0"/>
                                </a:rPr>
                              </m:ctrlPr>
                            </m:dPr>
                            <m:e>
                              <m:r>
                                <a:rPr lang="fr-FR" sz="3800" i="1">
                                  <a:solidFill>
                                    <a:prstClr val="black"/>
                                  </a:solidFill>
                                  <a:latin typeface="Cambria Math" panose="02040503050406030204" pitchFamily="18" charset="0"/>
                                  <a:ea typeface="Calibri" panose="020F0502020204030204" pitchFamily="34" charset="0"/>
                                </a:rPr>
                                <m:t>2</m:t>
                              </m:r>
                              <m:r>
                                <a:rPr lang="fr-FR" sz="3800" i="1">
                                  <a:solidFill>
                                    <a:prstClr val="black"/>
                                  </a:solidFill>
                                  <a:latin typeface="Cambria Math" panose="02040503050406030204" pitchFamily="18" charset="0"/>
                                  <a:ea typeface="Calibri" panose="020F0502020204030204" pitchFamily="34" charset="0"/>
                                </a:rPr>
                                <m:t>𝑥</m:t>
                              </m:r>
                              <m:r>
                                <a:rPr lang="fr-FR" sz="3800" i="1">
                                  <a:solidFill>
                                    <a:prstClr val="black"/>
                                  </a:solidFill>
                                  <a:latin typeface="Cambria Math" panose="02040503050406030204" pitchFamily="18" charset="0"/>
                                  <a:ea typeface="Calibri" panose="020F0502020204030204" pitchFamily="34" charset="0"/>
                                </a:rPr>
                                <m:t>−1</m:t>
                              </m:r>
                            </m:e>
                          </m:d>
                        </m:e>
                      </m:func>
                      <m:r>
                        <a:rPr lang="fr-FR" sz="3800" i="1">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f>
                            <m:fPr>
                              <m:ctrlPr>
                                <a:rPr lang="en-US" sz="3800" i="1">
                                  <a:solidFill>
                                    <a:prstClr val="black"/>
                                  </a:solidFill>
                                  <a:latin typeface="Cambria Math" panose="02040503050406030204" pitchFamily="18" charset="0"/>
                                  <a:ea typeface="Calibri" panose="020F0502020204030204" pitchFamily="34" charset="0"/>
                                </a:rPr>
                              </m:ctrlPr>
                            </m:fPr>
                            <m:num>
                              <m:r>
                                <a:rPr lang="fr-FR" sz="3800" i="1">
                                  <a:solidFill>
                                    <a:prstClr val="black"/>
                                  </a:solidFill>
                                  <a:latin typeface="Cambria Math" panose="02040503050406030204" pitchFamily="18" charset="0"/>
                                  <a:ea typeface="Calibri" panose="020F0502020204030204" pitchFamily="34" charset="0"/>
                                </a:rPr>
                                <m:t>𝜋</m:t>
                              </m:r>
                            </m:num>
                            <m:den>
                              <m:r>
                                <a:rPr lang="fr-FR" sz="3800" i="1">
                                  <a:solidFill>
                                    <a:prstClr val="black"/>
                                  </a:solidFill>
                                  <a:latin typeface="Cambria Math" panose="02040503050406030204" pitchFamily="18" charset="0"/>
                                  <a:ea typeface="Calibri" panose="020F0502020204030204" pitchFamily="34" charset="0"/>
                                </a:rPr>
                                <m:t>5</m:t>
                              </m:r>
                            </m:den>
                          </m:f>
                        </m:e>
                      </m:func>
                      <m:r>
                        <a:rPr lang="fr-FR" sz="3800" i="1">
                          <a:solidFill>
                            <a:prstClr val="black"/>
                          </a:solidFill>
                          <a:latin typeface="Cambria Math" panose="02040503050406030204" pitchFamily="18" charset="0"/>
                          <a:ea typeface="Calibri" panose="020F0502020204030204" pitchFamily="34" charset="0"/>
                        </a:rPr>
                        <m:t>⟺2</m:t>
                      </m:r>
                      <m:r>
                        <a:rPr lang="fr-FR" sz="3800" i="1">
                          <a:solidFill>
                            <a:prstClr val="black"/>
                          </a:solidFill>
                          <a:latin typeface="Cambria Math" panose="02040503050406030204" pitchFamily="18" charset="0"/>
                          <a:ea typeface="Calibri" panose="020F0502020204030204" pitchFamily="34" charset="0"/>
                        </a:rPr>
                        <m:t>𝑥</m:t>
                      </m:r>
                      <m:r>
                        <a:rPr lang="fr-FR" sz="3800" i="1">
                          <a:solidFill>
                            <a:prstClr val="black"/>
                          </a:solidFill>
                          <a:latin typeface="Cambria Math" panose="02040503050406030204" pitchFamily="18" charset="0"/>
                          <a:ea typeface="Calibri" panose="020F0502020204030204" pitchFamily="34" charset="0"/>
                        </a:rPr>
                        <m:t>−1=</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i="1">
                              <a:solidFill>
                                <a:prstClr val="black"/>
                              </a:solidFill>
                              <a:latin typeface="Cambria Math" panose="02040503050406030204" pitchFamily="18" charset="0"/>
                              <a:ea typeface="Calibri" panose="020F0502020204030204" pitchFamily="34" charset="0"/>
                            </a:rPr>
                            <m:t>𝜋</m:t>
                          </m:r>
                        </m:num>
                        <m:den>
                          <m:r>
                            <a:rPr lang="fr-FR" sz="3800" i="1">
                              <a:solidFill>
                                <a:prstClr val="black"/>
                              </a:solidFill>
                              <a:latin typeface="Cambria Math" panose="02040503050406030204" pitchFamily="18" charset="0"/>
                              <a:ea typeface="Calibri" panose="020F0502020204030204" pitchFamily="34" charset="0"/>
                            </a:rPr>
                            <m:t>5</m:t>
                          </m:r>
                        </m:den>
                      </m:f>
                      <m:r>
                        <a:rPr lang="fr-FR" sz="3800" i="1">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𝑘</m:t>
                      </m:r>
                      <m:r>
                        <a:rPr lang="fr-FR" sz="3800" i="1">
                          <a:solidFill>
                            <a:prstClr val="black"/>
                          </a:solidFill>
                          <a:latin typeface="Cambria Math" panose="02040503050406030204" pitchFamily="18" charset="0"/>
                          <a:ea typeface="Calibri" panose="020F0502020204030204" pitchFamily="34" charset="0"/>
                        </a:rPr>
                        <m:t>𝜋</m:t>
                      </m:r>
                      <m:r>
                        <a:rPr lang="fr-FR" sz="3800" i="1">
                          <a:solidFill>
                            <a:prstClr val="black"/>
                          </a:solidFill>
                          <a:latin typeface="Cambria Math" panose="02040503050406030204" pitchFamily="18" charset="0"/>
                          <a:ea typeface="Calibri" panose="020F0502020204030204" pitchFamily="34" charset="0"/>
                        </a:rPr>
                        <m:t>, </m:t>
                      </m:r>
                      <m:r>
                        <a:rPr lang="fr-FR" sz="3800" i="1">
                          <a:solidFill>
                            <a:prstClr val="black"/>
                          </a:solidFill>
                          <a:latin typeface="Cambria Math" panose="02040503050406030204" pitchFamily="18" charset="0"/>
                          <a:ea typeface="Calibri" panose="020F0502020204030204" pitchFamily="34" charset="0"/>
                        </a:rPr>
                        <m:t>𝑘</m:t>
                      </m:r>
                      <m:r>
                        <a:rPr lang="fr-FR" sz="3800" i="1">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𝑍</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14:m>
                  <m:oMathPara xmlns:m="http://schemas.openxmlformats.org/officeDocument/2006/math">
                    <m:oMathParaPr>
                      <m:jc m:val="left"/>
                    </m:oMathParaPr>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𝑥</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i="1">
                              <a:solidFill>
                                <a:prstClr val="black"/>
                              </a:solidFill>
                              <a:latin typeface="Cambria Math" panose="02040503050406030204" pitchFamily="18" charset="0"/>
                              <a:ea typeface="Calibri" panose="020F0502020204030204" pitchFamily="34" charset="0"/>
                            </a:rPr>
                            <m:t>𝜋</m:t>
                          </m:r>
                        </m:num>
                        <m:den>
                          <m:r>
                            <a:rPr lang="fr-FR" sz="3800" i="1">
                              <a:solidFill>
                                <a:prstClr val="black"/>
                              </a:solidFill>
                              <a:latin typeface="Cambria Math" panose="02040503050406030204" pitchFamily="18" charset="0"/>
                              <a:ea typeface="Calibri" panose="020F0502020204030204" pitchFamily="34" charset="0"/>
                            </a:rPr>
                            <m:t>10</m:t>
                          </m:r>
                        </m:den>
                      </m:f>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i="1">
                              <a:solidFill>
                                <a:prstClr val="black"/>
                              </a:solidFill>
                              <a:latin typeface="Cambria Math" panose="02040503050406030204" pitchFamily="18" charset="0"/>
                              <a:ea typeface="Calibri" panose="020F0502020204030204" pitchFamily="34" charset="0"/>
                            </a:rPr>
                            <m:t>1</m:t>
                          </m:r>
                        </m:num>
                        <m:den>
                          <m:r>
                            <a:rPr lang="fr-FR" sz="3800" i="1">
                              <a:solidFill>
                                <a:prstClr val="black"/>
                              </a:solidFill>
                              <a:latin typeface="Cambria Math" panose="02040503050406030204" pitchFamily="18" charset="0"/>
                              <a:ea typeface="Calibri" panose="020F0502020204030204" pitchFamily="34" charset="0"/>
                            </a:rPr>
                            <m:t>2</m:t>
                          </m:r>
                        </m:den>
                      </m:f>
                      <m:r>
                        <a:rPr lang="fr-FR" sz="3800" i="1">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𝑘</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i="1">
                              <a:solidFill>
                                <a:prstClr val="black"/>
                              </a:solidFill>
                              <a:latin typeface="Cambria Math" panose="02040503050406030204" pitchFamily="18" charset="0"/>
                              <a:ea typeface="Calibri" panose="020F0502020204030204" pitchFamily="34" charset="0"/>
                            </a:rPr>
                            <m:t>𝜋</m:t>
                          </m:r>
                        </m:num>
                        <m:den>
                          <m:r>
                            <a:rPr lang="fr-FR" sz="3800" i="1">
                              <a:solidFill>
                                <a:prstClr val="black"/>
                              </a:solidFill>
                              <a:latin typeface="Cambria Math" panose="02040503050406030204" pitchFamily="18" charset="0"/>
                              <a:ea typeface="Calibri" panose="020F0502020204030204" pitchFamily="34" charset="0"/>
                            </a:rPr>
                            <m:t>2</m:t>
                          </m:r>
                        </m:den>
                      </m:f>
                      <m:r>
                        <a:rPr lang="fr-FR" sz="3800" i="1">
                          <a:solidFill>
                            <a:prstClr val="black"/>
                          </a:solidFill>
                          <a:latin typeface="Cambria Math" panose="02040503050406030204" pitchFamily="18" charset="0"/>
                          <a:ea typeface="Calibri" panose="020F0502020204030204" pitchFamily="34" charset="0"/>
                        </a:rPr>
                        <m:t>, </m:t>
                      </m:r>
                      <m:r>
                        <a:rPr lang="fr-FR" sz="3800" i="1">
                          <a:solidFill>
                            <a:prstClr val="black"/>
                          </a:solidFill>
                          <a:latin typeface="Cambria Math" panose="02040503050406030204" pitchFamily="18" charset="0"/>
                          <a:ea typeface="Calibri" panose="020F0502020204030204" pitchFamily="34" charset="0"/>
                        </a:rPr>
                        <m:t>𝑘</m:t>
                      </m:r>
                      <m:r>
                        <a:rPr lang="fr-FR" sz="3800" i="1">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𝑍</m:t>
                      </m:r>
                      <m:r>
                        <a:rPr lang="fr-FR" sz="3800" i="1">
                          <a:solidFill>
                            <a:prstClr val="black"/>
                          </a:solidFill>
                          <a:latin typeface="Cambria Math" panose="02040503050406030204" pitchFamily="18" charset="0"/>
                          <a:ea typeface="Calibri" panose="020F0502020204030204" pitchFamily="34" charset="0"/>
                        </a:rPr>
                        <m:t>.</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162800" y="5488373"/>
                <a:ext cx="13875750" cy="3236527"/>
              </a:xfrm>
              <a:prstGeom prst="rect">
                <a:avLst/>
              </a:prstGeom>
              <a:blipFill>
                <a:blip r:embed="rId2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3828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3" name="Rectangle 12"/>
          <p:cNvSpPr/>
          <p:nvPr/>
        </p:nvSpPr>
        <p:spPr>
          <a:xfrm>
            <a:off x="2819400" y="543755"/>
            <a:ext cx="6021200"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2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tập </a:t>
            </a:r>
            <a:r>
              <a:rPr kumimoji="0" lang="nl-NL" sz="42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1.20 (SGK-tr39)</a:t>
            </a:r>
            <a:endParaRPr kumimoji="0" lang="en-US" sz="42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8852632" y="767384"/>
            <a:ext cx="12725400" cy="707886"/>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Giải</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rPr>
              <a:t> các phương trình sau:</a:t>
            </a:r>
            <a:endPar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2"/>
          <a:stretch>
            <a:fillRect/>
          </a:stretch>
        </p:blipFill>
        <p:spPr>
          <a:xfrm>
            <a:off x="0" y="-303671"/>
            <a:ext cx="2023810" cy="1969112"/>
          </a:xfrm>
          <a:prstGeom prst="rect">
            <a:avLst/>
          </a:prstGeom>
        </p:spPr>
      </p:pic>
      <p:sp>
        <p:nvSpPr>
          <p:cNvPr id="18" name="Oval Callout 17"/>
          <p:cNvSpPr/>
          <p:nvPr/>
        </p:nvSpPr>
        <p:spPr>
          <a:xfrm>
            <a:off x="7994657" y="3253510"/>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Freeform 3"/>
          <p:cNvSpPr/>
          <p:nvPr/>
        </p:nvSpPr>
        <p:spPr>
          <a:xfrm>
            <a:off x="-838200" y="9413583"/>
            <a:ext cx="20802600" cy="950410"/>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pic>
        <p:nvPicPr>
          <p:cNvPr id="22" name="Picture 21"/>
          <p:cNvPicPr>
            <a:picLocks noChangeAspect="1"/>
          </p:cNvPicPr>
          <p:nvPr/>
        </p:nvPicPr>
        <p:blipFill>
          <a:blip r:embed="rId6"/>
          <a:stretch>
            <a:fillRect/>
          </a:stretch>
        </p:blipFill>
        <p:spPr>
          <a:xfrm rot="20554933">
            <a:off x="17020321" y="2062835"/>
            <a:ext cx="2160874" cy="2108250"/>
          </a:xfrm>
          <a:prstGeom prst="rect">
            <a:avLst/>
          </a:prstGeom>
        </p:spPr>
      </p:pic>
      <p:sp>
        <p:nvSpPr>
          <p:cNvPr id="11" name="Freeform 15"/>
          <p:cNvSpPr/>
          <p:nvPr/>
        </p:nvSpPr>
        <p:spPr>
          <a:xfrm rot="18851504">
            <a:off x="17291793" y="8611407"/>
            <a:ext cx="1161563" cy="900221"/>
          </a:xfrm>
          <a:custGeom>
            <a:avLst/>
            <a:gdLst/>
            <a:ahLst/>
            <a:cxnLst/>
            <a:rect l="l" t="t" r="r" b="b"/>
            <a:pathLst>
              <a:path w="3462763" h="1857300">
                <a:moveTo>
                  <a:pt x="0" y="0"/>
                </a:moveTo>
                <a:lnTo>
                  <a:pt x="3462763" y="0"/>
                </a:lnTo>
                <a:lnTo>
                  <a:pt x="3462763" y="1857300"/>
                </a:lnTo>
                <a:lnTo>
                  <a:pt x="0" y="1857300"/>
                </a:lnTo>
                <a:lnTo>
                  <a:pt x="0" y="0"/>
                </a:lnTo>
                <a:close/>
              </a:path>
            </a:pathLst>
          </a:custGeom>
          <a:blipFill>
            <a:blip r:embed="rId7">
              <a:extLst>
                <a:ext uri="{96DAC541-7B7A-43D3-8B79-37D633B846F1}">
                  <asvg:svgBlip xmlns:asvg="http://schemas.microsoft.com/office/drawing/2016/SVG/main" xmlns="" r:embed="rId15"/>
                </a:ext>
              </a:extLst>
            </a:blip>
            <a:stretch>
              <a:fillRect/>
            </a:stretch>
          </a:blipFill>
        </p:spPr>
      </p:sp>
      <mc:AlternateContent xmlns:mc="http://schemas.openxmlformats.org/markup-compatibility/2006" xmlns:a14="http://schemas.microsoft.com/office/drawing/2010/main">
        <mc:Choice Requires="a14">
          <p:sp>
            <p:nvSpPr>
              <p:cNvPr id="2" name="Rectangle 1"/>
              <p:cNvSpPr/>
              <p:nvPr/>
            </p:nvSpPr>
            <p:spPr>
              <a:xfrm>
                <a:off x="3048000" y="1998593"/>
                <a:ext cx="11682493" cy="707886"/>
              </a:xfrm>
              <a:prstGeom prst="rect">
                <a:avLst/>
              </a:prstGeom>
            </p:spPr>
            <p:txBody>
              <a:bodyPr wrap="none">
                <a:spAutoFit/>
              </a:bodyPr>
              <a:lstStyle/>
              <a:p>
                <a:pPr lvl="0"/>
                <a:r>
                  <a:rPr lang="en-US" sz="400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unc>
                      <m:funcPr>
                        <m:ctrlPr>
                          <a:rPr lang="en-US" sz="4000" i="1">
                            <a:effectLst/>
                            <a:latin typeface="Cambria Math" panose="020405030504060302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40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4000" smtClean="0">
                    <a:latin typeface="Arial" panose="020B0604020202020204" pitchFamily="34" charset="0"/>
                    <a:cs typeface="Arial" panose="020B0604020202020204" pitchFamily="34" charset="0"/>
                  </a:rPr>
                  <a:t>;            </a:t>
                </a:r>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b</a:t>
                </a: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𝑐𝑜𝑠</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3</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 – </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𝑐𝑜𝑠</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7</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048000" y="1998593"/>
                <a:ext cx="11682493" cy="707886"/>
              </a:xfrm>
              <a:prstGeom prst="rect">
                <a:avLst/>
              </a:prstGeom>
              <a:blipFill>
                <a:blip r:embed="rId16"/>
                <a:stretch>
                  <a:fillRect l="-1827"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011905" y="4457700"/>
                <a:ext cx="18435288" cy="1725216"/>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sin</m:t>
                        </m:r>
                      </m:fName>
                      <m:e>
                        <m:r>
                          <a:rPr lang="en-US" sz="4000" i="1">
                            <a:effectLst/>
                            <a:latin typeface="Cambria Math" panose="02040503050406030204" pitchFamily="18" charset="0"/>
                            <a:ea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rPr>
                          <m:t>4</m:t>
                        </m:r>
                        <m:r>
                          <a:rPr lang="en-US" sz="4000" i="1">
                            <a:effectLst/>
                            <a:latin typeface="Cambria Math" panose="02040503050406030204" pitchFamily="18" charset="0"/>
                            <a:ea typeface="Times New Roman" panose="02020603050405020304" pitchFamily="18" charset="0"/>
                          </a:rPr>
                          <m:t>𝑥</m:t>
                        </m:r>
                      </m:e>
                    </m:func>
                    <m:r>
                      <a:rPr lang="en-US" sz="4000" i="1">
                        <a:effectLst/>
                        <a:latin typeface="Cambria Math" panose="02040503050406030204" pitchFamily="18" charset="0"/>
                        <a:ea typeface="Dotum" panose="020B0600000101010101" pitchFamily="34" charset="-127"/>
                      </a:rPr>
                      <m:t>=0</m:t>
                    </m:r>
                    <m:r>
                      <a:rPr lang="en-US" sz="4000" i="1">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rPr>
                          <m:t>4</m:t>
                        </m:r>
                        <m:r>
                          <a:rPr lang="en-US" sz="4000" i="1">
                            <a:effectLst/>
                            <a:latin typeface="Cambria Math" panose="02040503050406030204" pitchFamily="18" charset="0"/>
                            <a:ea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rPr>
                              <m:t>𝑥</m:t>
                            </m:r>
                          </m:e>
                        </m:d>
                      </m:e>
                    </m:func>
                    <m:r>
                      <a:rPr lang="en-US" sz="4000" i="1">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rPr>
                          <m:t>4</m:t>
                        </m:r>
                        <m:r>
                          <a:rPr lang="en-US" sz="4000" i="1">
                            <a:effectLst/>
                            <a:latin typeface="Cambria Math" panose="02040503050406030204" pitchFamily="18" charset="0"/>
                            <a:ea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rPr>
                                  <m:t>2</m:t>
                                </m:r>
                              </m:den>
                            </m:f>
                            <m:r>
                              <a:rPr lang="en-US" sz="4000" i="1">
                                <a:effectLst/>
                                <a:latin typeface="Cambria Math" panose="02040503050406030204" pitchFamily="18" charset="0"/>
                                <a:ea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rPr>
                                  <m:t>𝑥</m:t>
                                </m:r>
                              </m:e>
                            </m:d>
                          </m:e>
                        </m:d>
                      </m:e>
                    </m:func>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11905" y="4457700"/>
                <a:ext cx="18435288" cy="1725216"/>
              </a:xfrm>
              <a:prstGeom prst="rect">
                <a:avLst/>
              </a:prstGeom>
              <a:blipFill>
                <a:blip r:embed="rId17"/>
                <a:stretch>
                  <a:fillRect l="-11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718175" y="5459530"/>
                <a:ext cx="14173200" cy="3493970"/>
              </a:xfrm>
              <a:prstGeom prst="rect">
                <a:avLst/>
              </a:prstGeom>
            </p:spPr>
            <p:txBody>
              <a:bodyPr wrap="square">
                <a:spAutoFit/>
              </a:bodyPr>
              <a:lstStyle/>
              <a:p>
                <a:pPr lvl="0" algn="just">
                  <a:lnSpc>
                    <a:spcPct val="150000"/>
                  </a:lnSpc>
                </a:pPr>
                <a14:m>
                  <m:oMath xmlns:m="http://schemas.openxmlformats.org/officeDocument/2006/math">
                    <m:r>
                      <a:rPr lang="en-US" sz="4000" i="1">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cos</m:t>
                        </m:r>
                      </m:fName>
                      <m:e>
                        <m:r>
                          <a:rPr lang="en-US" sz="4000" i="1">
                            <a:solidFill>
                              <a:prstClr val="black"/>
                            </a:solidFill>
                            <a:latin typeface="Cambria Math" panose="02040503050406030204" pitchFamily="18" charset="0"/>
                            <a:ea typeface="Dotum" panose="020B0600000101010101" pitchFamily="34" charset="-127"/>
                          </a:rPr>
                          <m:t>4</m:t>
                        </m:r>
                        <m:r>
                          <a:rPr lang="en-US" sz="4000" i="1">
                            <a:solidFill>
                              <a:prstClr val="black"/>
                            </a:solidFill>
                            <a:latin typeface="Cambria Math" panose="02040503050406030204" pitchFamily="18" charset="0"/>
                            <a:ea typeface="Dotum" panose="020B0600000101010101" pitchFamily="34" charset="-127"/>
                          </a:rPr>
                          <m:t>𝑥</m:t>
                        </m:r>
                      </m:e>
                    </m:func>
                    <m:r>
                      <a:rPr lang="en-US" sz="4000" i="1">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cos</m:t>
                        </m:r>
                      </m:fName>
                      <m:e>
                        <m:d>
                          <m:dPr>
                            <m:ctrlPr>
                              <a:rPr lang="en-US" sz="4000" i="1">
                                <a:solidFill>
                                  <a:prstClr val="black"/>
                                </a:solidFill>
                                <a:latin typeface="Cambria Math" panose="02040503050406030204" pitchFamily="18" charset="0"/>
                                <a:ea typeface="Dotum" panose="020B0600000101010101" pitchFamily="34" charset="-127"/>
                              </a:rPr>
                            </m:ctrlPr>
                          </m:dPr>
                          <m:e>
                            <m:f>
                              <m:fPr>
                                <m:ctrlPr>
                                  <a:rPr lang="en-US" sz="4000" i="1">
                                    <a:solidFill>
                                      <a:prstClr val="black"/>
                                    </a:solidFill>
                                    <a:latin typeface="Cambria Math" panose="02040503050406030204" pitchFamily="18" charset="0"/>
                                    <a:ea typeface="Dotum" panose="020B0600000101010101" pitchFamily="34" charset="-127"/>
                                  </a:rPr>
                                </m:ctrlPr>
                              </m:fPr>
                              <m:num>
                                <m:r>
                                  <a:rPr lang="en-US" sz="4000" i="1">
                                    <a:solidFill>
                                      <a:prstClr val="black"/>
                                    </a:solidFill>
                                    <a:latin typeface="Cambria Math" panose="02040503050406030204" pitchFamily="18" charset="0"/>
                                    <a:ea typeface="Dotum" panose="020B0600000101010101" pitchFamily="34" charset="-127"/>
                                  </a:rPr>
                                  <m:t>𝜋</m:t>
                                </m:r>
                              </m:num>
                              <m:den>
                                <m:r>
                                  <a:rPr lang="en-US" sz="4000" i="1">
                                    <a:solidFill>
                                      <a:prstClr val="black"/>
                                    </a:solidFill>
                                    <a:latin typeface="Cambria Math" panose="02040503050406030204" pitchFamily="18" charset="0"/>
                                    <a:ea typeface="Dotum" panose="020B0600000101010101" pitchFamily="34" charset="-127"/>
                                  </a:rPr>
                                  <m:t>2</m:t>
                                </m:r>
                              </m:den>
                            </m:f>
                            <m:r>
                              <a:rPr lang="en-US" sz="4000" i="1">
                                <a:solidFill>
                                  <a:prstClr val="black"/>
                                </a:solidFill>
                                <a:latin typeface="Cambria Math" panose="02040503050406030204" pitchFamily="18" charset="0"/>
                                <a:ea typeface="Dotum" panose="020B0600000101010101" pitchFamily="34" charset="-127"/>
                              </a:rPr>
                              <m:t>+2</m:t>
                            </m:r>
                            <m:r>
                              <a:rPr lang="en-US" sz="4000" i="1">
                                <a:solidFill>
                                  <a:prstClr val="black"/>
                                </a:solidFill>
                                <a:latin typeface="Cambria Math" panose="02040503050406030204" pitchFamily="18" charset="0"/>
                                <a:ea typeface="Dotum" panose="020B0600000101010101" pitchFamily="34" charset="-127"/>
                              </a:rPr>
                              <m:t>𝑥</m:t>
                            </m:r>
                          </m:e>
                        </m:d>
                      </m:e>
                    </m:func>
                    <m:r>
                      <a:rPr lang="en-US" sz="4000" i="1">
                        <a:solidFill>
                          <a:prstClr val="black"/>
                        </a:solidFill>
                        <a:latin typeface="Cambria Math" panose="02040503050406030204" pitchFamily="18" charset="0"/>
                        <a:ea typeface="Dotum" panose="020B0600000101010101" pitchFamily="34" charset="-127"/>
                      </a:rPr>
                      <m:t>⟺</m:t>
                    </m:r>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4000" i="1">
                            <a:solidFill>
                              <a:prstClr val="black"/>
                            </a:solidFill>
                            <a:latin typeface="Cambria Math" panose="02040503050406030204" pitchFamily="18" charset="0"/>
                            <a:ea typeface="Dotum" panose="020B0600000101010101" pitchFamily="34" charset="-127"/>
                          </a:rPr>
                        </m:ctrlPr>
                      </m:dPr>
                      <m:e>
                        <m:d>
                          <m:dPr>
                            <m:begChr m:val=""/>
                            <m:endChr m:val=""/>
                            <m:ctrlPr>
                              <a:rPr lang="en-US" sz="4000" i="1">
                                <a:solidFill>
                                  <a:prstClr val="black"/>
                                </a:solidFill>
                                <a:latin typeface="Cambria Math" panose="02040503050406030204" pitchFamily="18" charset="0"/>
                                <a:ea typeface="Dotum" panose="020B0600000101010101" pitchFamily="34" charset="-127"/>
                              </a:rPr>
                            </m:ctrlPr>
                          </m:dPr>
                          <m:e>
                            <m:eqArr>
                              <m:eqArrPr>
                                <m:ctrlPr>
                                  <a:rPr lang="en-US" sz="4000" i="1">
                                    <a:solidFill>
                                      <a:prstClr val="black"/>
                                    </a:solidFill>
                                    <a:latin typeface="Cambria Math" panose="02040503050406030204" pitchFamily="18" charset="0"/>
                                    <a:ea typeface="Dotum" panose="020B0600000101010101" pitchFamily="34" charset="-127"/>
                                  </a:rPr>
                                </m:ctrlPr>
                              </m:eqArrPr>
                              <m:e>
                                <m:r>
                                  <a:rPr lang="en-US" sz="4000" i="1">
                                    <a:solidFill>
                                      <a:prstClr val="black"/>
                                    </a:solidFill>
                                    <a:latin typeface="Cambria Math" panose="02040503050406030204" pitchFamily="18" charset="0"/>
                                    <a:ea typeface="Dotum" panose="020B0600000101010101" pitchFamily="34" charset="-127"/>
                                  </a:rPr>
                                  <m:t>𝑥</m:t>
                                </m:r>
                                <m:r>
                                  <a:rPr lang="en-US" sz="4000" i="1">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r>
                                      <a:rPr lang="en-US" sz="4000" i="1">
                                        <a:solidFill>
                                          <a:prstClr val="black"/>
                                        </a:solidFill>
                                        <a:latin typeface="Cambria Math" panose="02040503050406030204" pitchFamily="18" charset="0"/>
                                        <a:ea typeface="Dotum" panose="020B0600000101010101" pitchFamily="34" charset="-127"/>
                                      </a:rPr>
                                      <m:t>𝜋</m:t>
                                    </m:r>
                                  </m:num>
                                  <m:den>
                                    <m:r>
                                      <a:rPr lang="en-US" sz="4000" i="1">
                                        <a:solidFill>
                                          <a:prstClr val="black"/>
                                        </a:solidFill>
                                        <a:latin typeface="Cambria Math" panose="02040503050406030204" pitchFamily="18" charset="0"/>
                                        <a:ea typeface="Dotum" panose="020B0600000101010101" pitchFamily="34" charset="-127"/>
                                      </a:rPr>
                                      <m:t>4</m:t>
                                    </m:r>
                                  </m:den>
                                </m:f>
                                <m:r>
                                  <a:rPr lang="en-US" sz="4000" i="1">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𝑘</m:t>
                                </m:r>
                                <m:r>
                                  <a:rPr lang="en-US" sz="4000" i="1">
                                    <a:solidFill>
                                      <a:prstClr val="black"/>
                                    </a:solidFill>
                                    <a:latin typeface="Cambria Math" panose="02040503050406030204" pitchFamily="18" charset="0"/>
                                    <a:ea typeface="Dotum" panose="020B0600000101010101" pitchFamily="34" charset="-127"/>
                                  </a:rPr>
                                  <m:t>𝜋</m:t>
                                </m:r>
                                <m:r>
                                  <a:rPr lang="en-US" sz="4000" i="1">
                                    <a:solidFill>
                                      <a:prstClr val="black"/>
                                    </a:solidFill>
                                    <a:latin typeface="Cambria Math" panose="02040503050406030204" pitchFamily="18" charset="0"/>
                                    <a:ea typeface="Dotum" panose="020B0600000101010101" pitchFamily="34" charset="-127"/>
                                  </a:rPr>
                                  <m:t>      </m:t>
                                </m:r>
                              </m:e>
                              <m:e>
                                <m:r>
                                  <a:rPr lang="en-US" sz="4000" i="1">
                                    <a:solidFill>
                                      <a:prstClr val="black"/>
                                    </a:solidFill>
                                    <a:latin typeface="Cambria Math" panose="02040503050406030204" pitchFamily="18" charset="0"/>
                                    <a:ea typeface="Dotum" panose="020B0600000101010101" pitchFamily="34" charset="-127"/>
                                  </a:rPr>
                                  <m:t> </m:t>
                                </m:r>
                              </m:e>
                              <m:e>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12</m:t>
                                    </m:r>
                                  </m:den>
                                </m:f>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𝑘</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den>
                                </m:f>
                              </m:e>
                            </m:eqArr>
                          </m:e>
                        </m:d>
                      </m:e>
                    </m:d>
                    <m:d>
                      <m:dPr>
                        <m:ctrlPr>
                          <a:rPr lang="en-US" sz="4000" i="1">
                            <a:solidFill>
                              <a:prstClr val="black"/>
                            </a:solidFill>
                            <a:latin typeface="Cambria Math" panose="02040503050406030204" pitchFamily="18" charset="0"/>
                            <a:ea typeface="Dotum" panose="020B0600000101010101" pitchFamily="34" charset="-127"/>
                          </a:rPr>
                        </m:ctrlPr>
                      </m:dPr>
                      <m:e>
                        <m:r>
                          <a:rPr lang="en-US" sz="4000" i="1">
                            <a:solidFill>
                              <a:prstClr val="black"/>
                            </a:solidFill>
                            <a:latin typeface="Cambria Math" panose="02040503050406030204" pitchFamily="18" charset="0"/>
                            <a:ea typeface="Dotum" panose="020B0600000101010101" pitchFamily="34" charset="-127"/>
                          </a:rPr>
                          <m:t>𝑘</m:t>
                        </m:r>
                        <m:r>
                          <a:rPr lang="en-US" sz="4000" i="1">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𝑍</m:t>
                        </m:r>
                      </m:e>
                    </m:d>
                    <m:r>
                      <a:rPr lang="en-US" sz="4000" i="1">
                        <a:solidFill>
                          <a:prstClr val="black"/>
                        </a:solidFill>
                        <a:latin typeface="Cambria Math" panose="02040503050406030204" pitchFamily="18" charset="0"/>
                        <a:ea typeface="Dotum" panose="020B0600000101010101" pitchFamily="34" charset="-127"/>
                      </a:rPr>
                      <m:t>.</m:t>
                    </m:r>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718175" y="5459530"/>
                <a:ext cx="14173200" cy="3493970"/>
              </a:xfrm>
              <a:prstGeom prst="rect">
                <a:avLst/>
              </a:prstGeom>
              <a:blipFill>
                <a:blip r:embed="rId1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13409657"/>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animBg="1"/>
      <p:bldP spid="2" grpId="0"/>
      <p:bldP spid="4" grpId="0"/>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3" name="Rectangle 12"/>
          <p:cNvSpPr/>
          <p:nvPr/>
        </p:nvSpPr>
        <p:spPr>
          <a:xfrm>
            <a:off x="2819400" y="543755"/>
            <a:ext cx="6021200"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2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tập </a:t>
            </a:r>
            <a:r>
              <a:rPr kumimoji="0" lang="nl-NL" sz="42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1.20 (SGK-tr39)</a:t>
            </a:r>
            <a:endParaRPr kumimoji="0" lang="en-US" sz="42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8852632" y="767384"/>
            <a:ext cx="12725400" cy="707886"/>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Giải các phương trình sau:</a:t>
            </a:r>
          </a:p>
        </p:txBody>
      </p:sp>
      <p:pic>
        <p:nvPicPr>
          <p:cNvPr id="17" name="Picture 16"/>
          <p:cNvPicPr>
            <a:picLocks noChangeAspect="1"/>
          </p:cNvPicPr>
          <p:nvPr/>
        </p:nvPicPr>
        <p:blipFill>
          <a:blip r:embed="rId2"/>
          <a:stretch>
            <a:fillRect/>
          </a:stretch>
        </p:blipFill>
        <p:spPr>
          <a:xfrm>
            <a:off x="0" y="-303671"/>
            <a:ext cx="2023810" cy="1969112"/>
          </a:xfrm>
          <a:prstGeom prst="rect">
            <a:avLst/>
          </a:prstGeom>
        </p:spPr>
      </p:pic>
      <p:sp>
        <p:nvSpPr>
          <p:cNvPr id="18" name="Oval Callout 17"/>
          <p:cNvSpPr/>
          <p:nvPr/>
        </p:nvSpPr>
        <p:spPr>
          <a:xfrm>
            <a:off x="7994657" y="3253510"/>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Freeform 3"/>
          <p:cNvSpPr/>
          <p:nvPr/>
        </p:nvSpPr>
        <p:spPr>
          <a:xfrm>
            <a:off x="-838200" y="9413583"/>
            <a:ext cx="20802600" cy="950410"/>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pic>
        <p:nvPicPr>
          <p:cNvPr id="22" name="Picture 21"/>
          <p:cNvPicPr>
            <a:picLocks noChangeAspect="1"/>
          </p:cNvPicPr>
          <p:nvPr/>
        </p:nvPicPr>
        <p:blipFill>
          <a:blip r:embed="rId6"/>
          <a:stretch>
            <a:fillRect/>
          </a:stretch>
        </p:blipFill>
        <p:spPr>
          <a:xfrm rot="20554933">
            <a:off x="17020321" y="2062835"/>
            <a:ext cx="2160874" cy="2108250"/>
          </a:xfrm>
          <a:prstGeom prst="rect">
            <a:avLst/>
          </a:prstGeom>
        </p:spPr>
      </p:pic>
      <p:sp>
        <p:nvSpPr>
          <p:cNvPr id="11" name="Freeform 15"/>
          <p:cNvSpPr/>
          <p:nvPr/>
        </p:nvSpPr>
        <p:spPr>
          <a:xfrm rot="18851504">
            <a:off x="17291793" y="8611407"/>
            <a:ext cx="1161563" cy="900221"/>
          </a:xfrm>
          <a:custGeom>
            <a:avLst/>
            <a:gdLst/>
            <a:ahLst/>
            <a:cxnLst/>
            <a:rect l="l" t="t" r="r" b="b"/>
            <a:pathLst>
              <a:path w="3462763" h="1857300">
                <a:moveTo>
                  <a:pt x="0" y="0"/>
                </a:moveTo>
                <a:lnTo>
                  <a:pt x="3462763" y="0"/>
                </a:lnTo>
                <a:lnTo>
                  <a:pt x="3462763" y="1857300"/>
                </a:lnTo>
                <a:lnTo>
                  <a:pt x="0" y="1857300"/>
                </a:lnTo>
                <a:lnTo>
                  <a:pt x="0" y="0"/>
                </a:lnTo>
                <a:close/>
              </a:path>
            </a:pathLst>
          </a:custGeom>
          <a:blipFill>
            <a:blip r:embed="rId7">
              <a:extLst>
                <a:ext uri="{96DAC541-7B7A-43D3-8B79-37D633B846F1}">
                  <asvg:svgBlip xmlns:asvg="http://schemas.microsoft.com/office/drawing/2016/SVG/main" xmlns="" r:embed="rId15"/>
                </a:ext>
              </a:extLst>
            </a:blip>
            <a:stretch>
              <a:fillRect/>
            </a:stretch>
          </a:blipFill>
        </p:spPr>
      </p:sp>
      <mc:AlternateContent xmlns:mc="http://schemas.openxmlformats.org/markup-compatibility/2006" xmlns:a14="http://schemas.microsoft.com/office/drawing/2010/main">
        <mc:Choice Requires="a14">
          <p:sp>
            <p:nvSpPr>
              <p:cNvPr id="2" name="Rectangle 1"/>
              <p:cNvSpPr/>
              <p:nvPr/>
            </p:nvSpPr>
            <p:spPr>
              <a:xfrm>
                <a:off x="3048000" y="1998593"/>
                <a:ext cx="1168249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sin</m:t>
                        </m:r>
                      </m:fName>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m:t>
                        </m:r>
                      </m:e>
                    </m:func>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cos</m:t>
                        </m:r>
                      </m:fName>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m:t>
                        </m:r>
                      </m:e>
                    </m:func>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=0</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b</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 –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7</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048000" y="1998593"/>
                <a:ext cx="11682493" cy="707886"/>
              </a:xfrm>
              <a:prstGeom prst="rect">
                <a:avLst/>
              </a:prstGeom>
              <a:blipFill>
                <a:blip r:embed="rId16"/>
                <a:stretch>
                  <a:fillRect l="-1827"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362200" y="4879207"/>
                <a:ext cx="18435288" cy="1015663"/>
              </a:xfrm>
              <a:prstGeom prst="rect">
                <a:avLst/>
              </a:prstGeom>
            </p:spPr>
            <p:txBody>
              <a:bodyPr wrap="square">
                <a:spAutoFit/>
              </a:bodyPr>
              <a:lstStyle/>
              <a:p>
                <a:pPr algn="just">
                  <a:lnSpc>
                    <a:spcPct val="150000"/>
                  </a:lnSpc>
                  <a:spcAft>
                    <a:spcPts val="0"/>
                  </a:spcAft>
                </a:pPr>
                <a:r>
                  <a:rPr lang="en-US" sz="4000">
                    <a:latin typeface="Times New Roman" panose="02020603050405020304" pitchFamily="18" charset="0"/>
                    <a:ea typeface="Dotum" panose="020B0600000101010101" pitchFamily="34" charset="-127"/>
                  </a:rPr>
                  <a:t>b) </a:t>
                </a:r>
                <a14:m>
                  <m:oMath xmlns:m="http://schemas.openxmlformats.org/officeDocument/2006/math">
                    <m:r>
                      <a:rPr lang="en-US" sz="4000" i="1">
                        <a:effectLst/>
                        <a:latin typeface="Cambria Math" panose="02040503050406030204" pitchFamily="18" charset="0"/>
                        <a:ea typeface="Dotum" panose="020B0600000101010101" pitchFamily="34" charset="-127"/>
                      </a:rPr>
                      <m:t>𝑐𝑜𝑠</m:t>
                    </m:r>
                    <m:r>
                      <a:rPr lang="en-US" sz="4000" i="1">
                        <a:effectLst/>
                        <a:latin typeface="Cambria Math" panose="02040503050406030204" pitchFamily="18" charset="0"/>
                        <a:ea typeface="Dotum" panose="020B0600000101010101" pitchFamily="34" charset="-127"/>
                      </a:rPr>
                      <m:t> 3</m:t>
                    </m:r>
                    <m:r>
                      <a:rPr lang="en-US" sz="4000" i="1">
                        <a:effectLst/>
                        <a:latin typeface="Cambria Math" panose="02040503050406030204" pitchFamily="18" charset="0"/>
                        <a:ea typeface="Dotum" panose="020B0600000101010101" pitchFamily="34" charset="-127"/>
                      </a:rPr>
                      <m:t>𝑥</m:t>
                    </m:r>
                    <m:r>
                      <a:rPr lang="en-US" sz="4000" i="1">
                        <a:effectLst/>
                        <a:latin typeface="Cambria Math" panose="02040503050406030204" pitchFamily="18" charset="0"/>
                        <a:ea typeface="Dotum" panose="020B0600000101010101" pitchFamily="34" charset="-127"/>
                      </a:rPr>
                      <m:t> = – </m:t>
                    </m:r>
                    <m:r>
                      <a:rPr lang="en-US" sz="4000" i="1">
                        <a:effectLst/>
                        <a:latin typeface="Cambria Math" panose="02040503050406030204" pitchFamily="18" charset="0"/>
                        <a:ea typeface="Dotum" panose="020B0600000101010101" pitchFamily="34" charset="-127"/>
                      </a:rPr>
                      <m:t>𝑐𝑜𝑠</m:t>
                    </m:r>
                    <m:r>
                      <a:rPr lang="en-US" sz="4000" i="1">
                        <a:effectLst/>
                        <a:latin typeface="Cambria Math" panose="02040503050406030204" pitchFamily="18" charset="0"/>
                        <a:ea typeface="Dotum" panose="020B0600000101010101" pitchFamily="34" charset="-127"/>
                      </a:rPr>
                      <m:t> 7</m:t>
                    </m:r>
                    <m:r>
                      <a:rPr lang="en-US" sz="4000" i="1">
                        <a:effectLst/>
                        <a:latin typeface="Cambria Math" panose="02040503050406030204" pitchFamily="18" charset="0"/>
                        <a:ea typeface="Dotum" panose="020B0600000101010101" pitchFamily="34" charset="-127"/>
                      </a:rPr>
                      <m:t>𝑥</m:t>
                    </m:r>
                    <m:r>
                      <a:rPr lang="en-US" sz="4000" i="1">
                        <a:effectLst/>
                        <a:latin typeface="Cambria Math" panose="02040503050406030204" pitchFamily="18" charset="0"/>
                        <a:ea typeface="Dotum" panose="020B0600000101010101" pitchFamily="34" charset="-127"/>
                      </a:rPr>
                      <m:t> ⇔ </m:t>
                    </m:r>
                    <m:r>
                      <a:rPr lang="en-US" sz="4000" i="1">
                        <a:effectLst/>
                        <a:latin typeface="Cambria Math" panose="02040503050406030204" pitchFamily="18" charset="0"/>
                        <a:ea typeface="Dotum" panose="020B0600000101010101" pitchFamily="34" charset="-127"/>
                      </a:rPr>
                      <m:t>𝑐𝑜𝑠</m:t>
                    </m:r>
                    <m:r>
                      <a:rPr lang="en-US" sz="4000" i="1">
                        <a:effectLst/>
                        <a:latin typeface="Cambria Math" panose="02040503050406030204" pitchFamily="18" charset="0"/>
                        <a:ea typeface="Dotum" panose="020B0600000101010101" pitchFamily="34" charset="-127"/>
                      </a:rPr>
                      <m:t> 3</m:t>
                    </m:r>
                    <m:r>
                      <a:rPr lang="en-US" sz="4000" i="1">
                        <a:effectLst/>
                        <a:latin typeface="Cambria Math" panose="02040503050406030204" pitchFamily="18" charset="0"/>
                        <a:ea typeface="Dotum" panose="020B0600000101010101" pitchFamily="34" charset="-127"/>
                      </a:rPr>
                      <m:t>𝑥</m:t>
                    </m:r>
                    <m:r>
                      <a:rPr lang="en-US" sz="4000" i="1">
                        <a:effectLst/>
                        <a:latin typeface="Cambria Math" panose="02040503050406030204" pitchFamily="18" charset="0"/>
                        <a:ea typeface="Dotum" panose="020B0600000101010101" pitchFamily="34" charset="-127"/>
                      </a:rPr>
                      <m:t> = </m:t>
                    </m:r>
                    <m:r>
                      <a:rPr lang="en-US" sz="4000" i="1">
                        <a:effectLst/>
                        <a:latin typeface="Cambria Math" panose="02040503050406030204" pitchFamily="18" charset="0"/>
                        <a:ea typeface="Dotum" panose="020B0600000101010101" pitchFamily="34" charset="-127"/>
                      </a:rPr>
                      <m:t>𝑐𝑜𝑠</m:t>
                    </m:r>
                    <m:r>
                      <a:rPr lang="en-US" sz="4000" i="1">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𝜋</m:t>
                    </m:r>
                    <m:r>
                      <a:rPr lang="en-US" sz="4000" i="1">
                        <a:effectLst/>
                        <a:latin typeface="Cambria Math" panose="02040503050406030204" pitchFamily="18" charset="0"/>
                        <a:ea typeface="Dotum" panose="020B0600000101010101" pitchFamily="34" charset="-127"/>
                      </a:rPr>
                      <m:t> + 7</m:t>
                    </m:r>
                    <m:r>
                      <a:rPr lang="en-US" sz="4000" i="1">
                        <a:effectLst/>
                        <a:latin typeface="Cambria Math" panose="02040503050406030204" pitchFamily="18" charset="0"/>
                        <a:ea typeface="Dotum" panose="020B0600000101010101" pitchFamily="34" charset="-127"/>
                      </a:rPr>
                      <m:t>𝑥</m:t>
                    </m:r>
                    <m:r>
                      <a:rPr lang="en-US" sz="4000" i="1">
                        <a:effectLst/>
                        <a:latin typeface="Cambria Math" panose="02040503050406030204" pitchFamily="18" charset="0"/>
                        <a:ea typeface="Dotum" panose="020B0600000101010101" pitchFamily="34" charset="-127"/>
                      </a:rPr>
                      <m:t>)</m:t>
                    </m:r>
                  </m:oMath>
                </a14:m>
                <a:r>
                  <a:rPr lang="en-US" sz="4000" i="1">
                    <a:effectLst/>
                    <a:latin typeface="Cambria Math" panose="02040503050406030204" pitchFamily="18" charset="0"/>
                    <a:ea typeface="Dotum" panose="020B0600000101010101" pitchFamily="34" charset="-127"/>
                  </a:rPr>
                  <a:t> </a:t>
                </a:r>
                <a:endParaRPr lang="en-US" sz="4000">
                  <a:effectLst/>
                  <a:latin typeface="Times New Roman" panose="02020603050405020304" pitchFamily="18" charset="0"/>
                  <a:ea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362200" y="4879207"/>
                <a:ext cx="18435288" cy="1015663"/>
              </a:xfrm>
              <a:prstGeom prst="rect">
                <a:avLst/>
              </a:prstGeom>
              <a:blipFill>
                <a:blip r:embed="rId17"/>
                <a:stretch>
                  <a:fillRect l="-1190" b="-143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141495" y="4960715"/>
                <a:ext cx="6187911" cy="3916585"/>
              </a:xfrm>
              <a:prstGeom prst="rect">
                <a:avLst/>
              </a:prstGeom>
            </p:spPr>
            <p:txBody>
              <a:bodyPr wrap="none">
                <a:spAutoFit/>
              </a:bodyPr>
              <a:lstStyle/>
              <a:p>
                <a:pPr lvl="0" algn="just">
                  <a:lnSpc>
                    <a:spcPct val="150000"/>
                  </a:lnSpc>
                </a:pPr>
                <a14:m>
                  <m:oMathPara xmlns:m="http://schemas.openxmlformats.org/officeDocument/2006/math">
                    <m:oMathParaPr>
                      <m:jc m:val="center"/>
                    </m:oMathParaPr>
                    <m:oMath xmlns:m="http://schemas.openxmlformats.org/officeDocument/2006/math">
                      <m:r>
                        <a:rPr lang="en-US" sz="4000" i="1">
                          <a:solidFill>
                            <a:prstClr val="black"/>
                          </a:solidFill>
                          <a:latin typeface="Cambria Math" panose="02040503050406030204" pitchFamily="18" charset="0"/>
                          <a:ea typeface="Dotum" panose="020B0600000101010101" pitchFamily="34" charset="-127"/>
                        </a:rPr>
                        <m:t>⟺</m:t>
                      </m:r>
                      <m:d>
                        <m:dPr>
                          <m:begChr m:val="["/>
                          <m:endChr m:val=""/>
                          <m:ctrlPr>
                            <a:rPr lang="en-US" sz="4000" i="1">
                              <a:solidFill>
                                <a:prstClr val="black"/>
                              </a:solidFill>
                              <a:latin typeface="Cambria Math" panose="02040503050406030204" pitchFamily="18" charset="0"/>
                              <a:ea typeface="Dotum" panose="020B0600000101010101" pitchFamily="34" charset="-127"/>
                            </a:rPr>
                          </m:ctrlPr>
                        </m:dPr>
                        <m:e>
                          <m:d>
                            <m:dPr>
                              <m:begChr m:val=""/>
                              <m:endChr m:val=""/>
                              <m:ctrlPr>
                                <a:rPr lang="en-US" sz="4000" i="1">
                                  <a:solidFill>
                                    <a:prstClr val="black"/>
                                  </a:solidFill>
                                  <a:latin typeface="Cambria Math" panose="02040503050406030204" pitchFamily="18" charset="0"/>
                                  <a:ea typeface="Dotum" panose="020B0600000101010101" pitchFamily="34" charset="-127"/>
                                </a:rPr>
                              </m:ctrlPr>
                            </m:dPr>
                            <m:e>
                              <m:eqArr>
                                <m:eqArrPr>
                                  <m:ctrlPr>
                                    <a:rPr lang="en-US" sz="4000" i="1">
                                      <a:solidFill>
                                        <a:prstClr val="black"/>
                                      </a:solidFill>
                                      <a:latin typeface="Cambria Math" panose="02040503050406030204" pitchFamily="18" charset="0"/>
                                      <a:ea typeface="Dotum" panose="020B0600000101010101" pitchFamily="34" charset="-127"/>
                                    </a:rPr>
                                  </m:ctrlPr>
                                </m:eqArrPr>
                                <m:e>
                                  <m:r>
                                    <a:rPr lang="en-US" sz="4000" i="1">
                                      <a:solidFill>
                                        <a:prstClr val="black"/>
                                      </a:solidFill>
                                      <a:latin typeface="Cambria Math" panose="02040503050406030204" pitchFamily="18" charset="0"/>
                                      <a:ea typeface="Dotum" panose="020B0600000101010101" pitchFamily="34" charset="-127"/>
                                    </a:rPr>
                                    <m:t>𝑥</m:t>
                                  </m:r>
                                  <m:r>
                                    <a:rPr lang="en-US" sz="4000" i="1">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r>
                                        <a:rPr lang="en-US" sz="4000" i="1">
                                          <a:solidFill>
                                            <a:prstClr val="black"/>
                                          </a:solidFill>
                                          <a:latin typeface="Cambria Math" panose="02040503050406030204" pitchFamily="18" charset="0"/>
                                          <a:ea typeface="Dotum" panose="020B0600000101010101" pitchFamily="34" charset="-127"/>
                                        </a:rPr>
                                        <m:t>𝜋</m:t>
                                      </m:r>
                                    </m:num>
                                    <m:den>
                                      <m:r>
                                        <a:rPr lang="en-US" sz="4000" i="1">
                                          <a:solidFill>
                                            <a:prstClr val="black"/>
                                          </a:solidFill>
                                          <a:latin typeface="Cambria Math" panose="02040503050406030204" pitchFamily="18" charset="0"/>
                                          <a:ea typeface="Dotum" panose="020B0600000101010101" pitchFamily="34" charset="-127"/>
                                        </a:rPr>
                                        <m:t>4</m:t>
                                      </m:r>
                                    </m:den>
                                  </m:f>
                                  <m:r>
                                    <a:rPr lang="en-US" sz="4000" i="1">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𝑘</m:t>
                                  </m:r>
                                  <m:f>
                                    <m:fPr>
                                      <m:ctrlPr>
                                        <a:rPr lang="en-US" sz="4000" i="1">
                                          <a:solidFill>
                                            <a:prstClr val="black"/>
                                          </a:solidFill>
                                          <a:latin typeface="Cambria Math" panose="02040503050406030204" pitchFamily="18" charset="0"/>
                                          <a:ea typeface="Dotum" panose="020B0600000101010101" pitchFamily="34" charset="-127"/>
                                        </a:rPr>
                                      </m:ctrlPr>
                                    </m:fPr>
                                    <m:num>
                                      <m:r>
                                        <a:rPr lang="en-US" sz="4000" i="1">
                                          <a:solidFill>
                                            <a:prstClr val="black"/>
                                          </a:solidFill>
                                          <a:latin typeface="Cambria Math" panose="02040503050406030204" pitchFamily="18" charset="0"/>
                                          <a:ea typeface="Dotum" panose="020B0600000101010101" pitchFamily="34" charset="-127"/>
                                        </a:rPr>
                                        <m:t>𝜋</m:t>
                                      </m:r>
                                    </m:num>
                                    <m:den>
                                      <m:r>
                                        <a:rPr lang="en-US" sz="4000" i="1">
                                          <a:solidFill>
                                            <a:prstClr val="black"/>
                                          </a:solidFill>
                                          <a:latin typeface="Cambria Math" panose="02040503050406030204" pitchFamily="18" charset="0"/>
                                          <a:ea typeface="Dotum" panose="020B0600000101010101" pitchFamily="34" charset="-127"/>
                                        </a:rPr>
                                        <m:t>2</m:t>
                                      </m:r>
                                    </m:den>
                                  </m:f>
                                </m:e>
                                <m:e>
                                  <m:r>
                                    <a:rPr lang="en-US" sz="4000" i="1">
                                      <a:solidFill>
                                        <a:prstClr val="black"/>
                                      </a:solidFill>
                                      <a:latin typeface="Cambria Math" panose="02040503050406030204" pitchFamily="18" charset="0"/>
                                      <a:ea typeface="Dotum" panose="020B0600000101010101" pitchFamily="34" charset="-127"/>
                                    </a:rPr>
                                    <m:t> </m:t>
                                  </m:r>
                                </m:e>
                                <m:e>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10</m:t>
                                      </m:r>
                                    </m:den>
                                  </m:f>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𝑘</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den>
                                  </m:f>
                                </m:e>
                              </m:eqArr>
                              <m:d>
                                <m:dPr>
                                  <m:ctrlPr>
                                    <a:rPr lang="en-US" sz="4000" i="1">
                                      <a:solidFill>
                                        <a:prstClr val="black"/>
                                      </a:solidFill>
                                      <a:latin typeface="Cambria Math" panose="02040503050406030204" pitchFamily="18" charset="0"/>
                                      <a:ea typeface="Dotum" panose="020B0600000101010101" pitchFamily="34" charset="-127"/>
                                    </a:rPr>
                                  </m:ctrlPr>
                                </m:dPr>
                                <m:e>
                                  <m:r>
                                    <a:rPr lang="en-US" sz="4000" i="1">
                                      <a:solidFill>
                                        <a:prstClr val="black"/>
                                      </a:solidFill>
                                      <a:latin typeface="Cambria Math" panose="02040503050406030204" pitchFamily="18" charset="0"/>
                                      <a:ea typeface="Dotum" panose="020B0600000101010101" pitchFamily="34" charset="-127"/>
                                    </a:rPr>
                                    <m:t>𝑘</m:t>
                                  </m:r>
                                  <m:r>
                                    <a:rPr lang="en-US" sz="4000" i="1">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𝑍</m:t>
                                  </m:r>
                                </m:e>
                              </m:d>
                            </m:e>
                          </m:d>
                        </m:e>
                      </m:d>
                    </m:oMath>
                  </m:oMathPara>
                </a14:m>
                <a:endParaRPr lang="en-US" sz="4000">
                  <a:solidFill>
                    <a:prstClr val="black"/>
                  </a:solidFill>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141495" y="4960715"/>
                <a:ext cx="6187911" cy="3916585"/>
              </a:xfrm>
              <a:prstGeom prst="rect">
                <a:avLst/>
              </a:prstGeom>
              <a:blipFill>
                <a:blip r:embed="rId1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1421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55970" y="393821"/>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7922571">
            <a:off x="-1528753" y="7702854"/>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6">
              <a:extLst>
                <a:ext uri="{96DAC541-7B7A-43D3-8B79-37D633B846F1}">
                  <asvg:svgBlip xmlns:asvg="http://schemas.microsoft.com/office/drawing/2016/SVG/main" xmlns="" r:embed="rId11"/>
                </a:ext>
              </a:extLst>
            </a:blip>
            <a:stretch>
              <a:fillRect/>
            </a:stretch>
          </a:blipFill>
        </p:spPr>
      </p:sp>
      <p:pic>
        <p:nvPicPr>
          <p:cNvPr id="28" name="Picture 27"/>
          <p:cNvPicPr>
            <a:picLocks noChangeAspect="1"/>
          </p:cNvPicPr>
          <p:nvPr/>
        </p:nvPicPr>
        <p:blipFill>
          <a:blip r:embed="rId12"/>
          <a:stretch>
            <a:fillRect/>
          </a:stretch>
        </p:blipFill>
        <p:spPr>
          <a:xfrm>
            <a:off x="15233315" y="8755951"/>
            <a:ext cx="3462828" cy="1859441"/>
          </a:xfrm>
          <a:prstGeom prst="rect">
            <a:avLst/>
          </a:prstGeom>
        </p:spPr>
      </p:pic>
      <p:grpSp>
        <p:nvGrpSpPr>
          <p:cNvPr id="31" name="Group 30"/>
          <p:cNvGrpSpPr/>
          <p:nvPr/>
        </p:nvGrpSpPr>
        <p:grpSpPr>
          <a:xfrm>
            <a:off x="1803451" y="2095500"/>
            <a:ext cx="14655749" cy="10144833"/>
            <a:chOff x="2308980" y="2327727"/>
            <a:chExt cx="14655749" cy="10144833"/>
          </a:xfrm>
        </p:grpSpPr>
        <p:grpSp>
          <p:nvGrpSpPr>
            <p:cNvPr id="27" name="Group 26"/>
            <p:cNvGrpSpPr/>
            <p:nvPr/>
          </p:nvGrpSpPr>
          <p:grpSpPr>
            <a:xfrm>
              <a:off x="2308980" y="2663413"/>
              <a:ext cx="14655749" cy="9809147"/>
              <a:chOff x="2308980" y="2663413"/>
              <a:chExt cx="13670039" cy="3507296"/>
            </a:xfrm>
          </p:grpSpPr>
          <p:grpSp>
            <p:nvGrpSpPr>
              <p:cNvPr id="6" name="Group 6"/>
              <p:cNvGrpSpPr/>
              <p:nvPr/>
            </p:nvGrpSpPr>
            <p:grpSpPr>
              <a:xfrm>
                <a:off x="2743687" y="2877032"/>
                <a:ext cx="13235332" cy="3293677"/>
                <a:chOff x="0" y="-38100"/>
                <a:chExt cx="2602724" cy="647700"/>
              </a:xfrm>
            </p:grpSpPr>
            <p:sp>
              <p:nvSpPr>
                <p:cNvPr id="7" name="Freeform 7"/>
                <p:cNvSpPr/>
                <p:nvPr/>
              </p:nvSpPr>
              <p:spPr>
                <a:xfrm>
                  <a:off x="0" y="-28956"/>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663413"/>
                <a:ext cx="13235332" cy="1771044"/>
                <a:chOff x="0" y="0"/>
                <a:chExt cx="2602724" cy="348275"/>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Freeform 12"/>
            <p:cNvSpPr/>
            <p:nvPr/>
          </p:nvSpPr>
          <p:spPr>
            <a:xfrm flipH="1">
              <a:off x="3328942" y="2327727"/>
              <a:ext cx="1071204" cy="814730"/>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asvg="http://schemas.microsoft.com/office/drawing/2016/SVG/main" xmlns="" r:embed="rId9"/>
                  </a:ext>
                </a:extLst>
              </a:blip>
              <a:stretch>
                <a:fillRect/>
              </a:stretch>
            </a:blipFill>
          </p:spPr>
        </p:sp>
        <p:sp>
          <p:nvSpPr>
            <p:cNvPr id="25" name="Freeform 25"/>
            <p:cNvSpPr/>
            <p:nvPr/>
          </p:nvSpPr>
          <p:spPr>
            <a:xfrm>
              <a:off x="14273467" y="6711172"/>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asvg="http://schemas.microsoft.com/office/drawing/2016/SVG/main" xmlns="" r:embed="rId9"/>
                  </a:ext>
                </a:extLst>
              </a:blip>
              <a:stretch>
                <a:fillRect/>
              </a:stretch>
            </a:blipFill>
          </p:spPr>
        </p:sp>
        <p:sp>
          <p:nvSpPr>
            <p:cNvPr id="29" name="Rectangle 28"/>
            <p:cNvSpPr/>
            <p:nvPr/>
          </p:nvSpPr>
          <p:spPr>
            <a:xfrm>
              <a:off x="6693132" y="4156527"/>
              <a:ext cx="5312673" cy="160973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7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nl-NL" sz="7500" b="1"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7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grpSp>
      <p:grpSp>
        <p:nvGrpSpPr>
          <p:cNvPr id="35" name="Group 34"/>
          <p:cNvGrpSpPr/>
          <p:nvPr/>
        </p:nvGrpSpPr>
        <p:grpSpPr>
          <a:xfrm>
            <a:off x="16306800" y="304123"/>
            <a:ext cx="1671687" cy="1628744"/>
            <a:chOff x="16640814" y="304123"/>
            <a:chExt cx="1451143" cy="1422565"/>
          </a:xfrm>
        </p:grpSpPr>
        <p:sp>
          <p:nvSpPr>
            <p:cNvPr id="33" name="Cross 32"/>
            <p:cNvSpPr/>
            <p:nvPr/>
          </p:nvSpPr>
          <p:spPr>
            <a:xfrm>
              <a:off x="17177557" y="304123"/>
              <a:ext cx="914400" cy="914400"/>
            </a:xfrm>
            <a:prstGeom prst="plus">
              <a:avLst>
                <a:gd name="adj" fmla="val 375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16640814" y="1421888"/>
              <a:ext cx="1073485"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635411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8" name="AutoShape 8"/>
          <p:cNvSpPr/>
          <p:nvPr/>
        </p:nvSpPr>
        <p:spPr>
          <a:xfrm>
            <a:off x="5897880" y="9944100"/>
            <a:ext cx="6492240" cy="0"/>
          </a:xfrm>
          <a:prstGeom prst="line">
            <a:avLst/>
          </a:prstGeom>
          <a:ln w="38100" cap="flat">
            <a:solidFill>
              <a:srgbClr val="000000"/>
            </a:solidFill>
            <a:prstDash val="solid"/>
            <a:headEnd type="none" w="sm" len="sm"/>
            <a:tailEnd type="none" w="sm" len="sm"/>
          </a:ln>
        </p:spPr>
      </p:sp>
      <p:sp>
        <p:nvSpPr>
          <p:cNvPr id="13" name="Rectangle 12"/>
          <p:cNvSpPr/>
          <p:nvPr/>
        </p:nvSpPr>
        <p:spPr>
          <a:xfrm>
            <a:off x="6095300" y="500271"/>
            <a:ext cx="6021200"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200" b="1" i="0" u="none" strike="noStrike" kern="1200" cap="none" spc="0" normalizeH="0" baseline="0" noProof="0">
                <a:ln>
                  <a:noFill/>
                </a:ln>
                <a:solidFill>
                  <a:schemeClr val="accent5">
                    <a:lumMod val="75000"/>
                  </a:schemeClr>
                </a:solidFill>
                <a:effectLst/>
                <a:uLnTx/>
                <a:uFillTx/>
                <a:latin typeface="Arial" panose="020B0604020202020204" pitchFamily="34" charset="0"/>
                <a:ea typeface="Calibri" panose="020F0502020204030204" pitchFamily="34" charset="0"/>
                <a:cs typeface="Arial" panose="020B0604020202020204" pitchFamily="34" charset="0"/>
              </a:rPr>
              <a:t>Bài tập </a:t>
            </a:r>
            <a:r>
              <a:rPr kumimoji="0" lang="nl-NL" sz="4200" b="1" i="0" u="none" strike="noStrike" kern="1200" cap="none" spc="0" normalizeH="0" baseline="0" noProof="0" smtClean="0">
                <a:ln>
                  <a:noFill/>
                </a:ln>
                <a:solidFill>
                  <a:schemeClr val="accent5">
                    <a:lumMod val="75000"/>
                  </a:schemeClr>
                </a:solidFill>
                <a:effectLst/>
                <a:uLnTx/>
                <a:uFillTx/>
                <a:latin typeface="Arial" panose="020B0604020202020204" pitchFamily="34" charset="0"/>
                <a:ea typeface="Calibri" panose="020F0502020204030204" pitchFamily="34" charset="0"/>
                <a:cs typeface="Arial" panose="020B0604020202020204" pitchFamily="34" charset="0"/>
              </a:rPr>
              <a:t>1.21 </a:t>
            </a:r>
            <a:r>
              <a:rPr kumimoji="0" lang="nl-NL" sz="4200" b="1" i="0" u="none" strike="noStrike" kern="1200" cap="none" spc="0" normalizeH="0" baseline="0" noProof="0">
                <a:ln>
                  <a:noFill/>
                </a:ln>
                <a:solidFill>
                  <a:schemeClr val="accent5">
                    <a:lumMod val="75000"/>
                  </a:schemeClr>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nl-NL" sz="4200" b="1" i="0" u="none" strike="noStrike" kern="1200" cap="none" spc="0" normalizeH="0" baseline="0" noProof="0" smtClean="0">
                <a:ln>
                  <a:noFill/>
                </a:ln>
                <a:solidFill>
                  <a:schemeClr val="accent5">
                    <a:lumMod val="75000"/>
                  </a:schemeClr>
                </a:solidFill>
                <a:effectLst/>
                <a:uLnTx/>
                <a:uFillTx/>
                <a:latin typeface="Arial" panose="020B0604020202020204" pitchFamily="34" charset="0"/>
                <a:ea typeface="Calibri" panose="020F0502020204030204" pitchFamily="34" charset="0"/>
                <a:cs typeface="Arial" panose="020B0604020202020204" pitchFamily="34" charset="0"/>
              </a:rPr>
              <a:t>SGK-tr39)</a:t>
            </a:r>
            <a:endParaRPr kumimoji="0" lang="en-US" sz="4200" b="0" i="0" u="none" strike="noStrike" kern="1200" cap="none" spc="0" normalizeH="0" baseline="0" noProof="0" dirty="0">
              <a:ln>
                <a:noFill/>
              </a:ln>
              <a:solidFill>
                <a:schemeClr val="accent5">
                  <a:lumMod val="75000"/>
                </a:schemeClr>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1"/>
              <p:cNvSpPr>
                <a:spLocks noChangeArrowheads="1"/>
              </p:cNvSpPr>
              <p:nvPr/>
            </p:nvSpPr>
            <p:spPr bwMode="auto">
              <a:xfrm>
                <a:off x="495300" y="1562100"/>
                <a:ext cx="17221200" cy="753994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Một quả đạn pháo được bắn ra khỏi nòng pháo với vận tốc ban đầu </a:t>
                </a:r>
                <a14:m>
                  <m:oMath xmlns:m="http://schemas.openxmlformats.org/officeDocument/2006/math">
                    <m:sSub>
                      <m:sSubPr>
                        <m:ctrlPr>
                          <a:rPr lang="en-US" sz="4000" i="1">
                            <a:latin typeface="Cambria Math" panose="020405030504060302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=50</m:t>
                    </m:r>
                    <m:r>
                      <a:rPr lang="en-US" sz="4000" b="0" i="1" smtClean="0">
                        <a:effectLst/>
                        <a:latin typeface="Cambria Math" panose="02040503050406030204" pitchFamily="18" charset="0"/>
                        <a:ea typeface="Times New Roman" panose="02020603050405020304" pitchFamily="18" charset="0"/>
                        <a:cs typeface="Times New Roman" panose="02020603050405020304" pitchFamily="18" charset="0"/>
                      </a:rPr>
                      <m:t>0</m:t>
                    </m:r>
                    <m:r>
                      <a:rPr lang="en-US" sz="4000" b="0" i="1" smtClean="0">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4000" b="0"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b="0" i="1" smtClean="0">
                        <a:effectLst/>
                        <a:latin typeface="Cambria Math" panose="02040503050406030204" pitchFamily="18" charset="0"/>
                        <a:ea typeface="Times New Roman" panose="02020603050405020304" pitchFamily="18" charset="0"/>
                        <a:cs typeface="Times New Roman" panose="02020603050405020304" pitchFamily="18" charset="0"/>
                      </a:rPr>
                      <m:t>𝑠</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hợp với phương ngang một góc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MJXc-TeX-math-I"/>
                      </a:rPr>
                      <m:t>𝛼</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Trong Vật lí, ta biết rằng, nếu bỏ qua sức cản của không khí và coi quả đạn pháo được bắn ra từ mặt đất thì     quỹ đạo của quả đạn tuân theo phương trình </a:t>
                </a:r>
                <a14:m>
                  <m:oMath xmlns:m="http://schemas.openxmlformats.org/officeDocument/2006/math">
                    <m:r>
                      <a:rPr lang="en-US" sz="4000" i="1">
                        <a:latin typeface="Cambria Math" panose="02040503050406030204" pitchFamily="18" charset="0"/>
                        <a:ea typeface="Times New Roman" panose="02020603050405020304" pitchFamily="18" charset="0"/>
                        <a:cs typeface="Times New Roman" panose="02020603050405020304" pitchFamily="18" charset="0"/>
                      </a:rPr>
                      <m:t>𝑦</m:t>
                    </m:r>
                    <m:r>
                      <a:rPr lang="en-US" sz="4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rPr>
                        </m:ctrlPr>
                      </m:fPr>
                      <m:num>
                        <m:r>
                          <a:rPr lang="en-US" sz="4000" b="0" i="1" smtClean="0">
                            <a:effectLst/>
                            <a:latin typeface="Cambria Math" panose="02040503050406030204" pitchFamily="18" charset="0"/>
                            <a:ea typeface="Times New Roman" panose="02020603050405020304" pitchFamily="18" charset="0"/>
                            <a:cs typeface="Times New Roman" panose="02020603050405020304" pitchFamily="18" charset="0"/>
                          </a:rPr>
                          <m:t>𝑔</m:t>
                        </m:r>
                      </m:num>
                      <m:den>
                        <m:sSup>
                          <m:sSupPr>
                            <m:ctrlPr>
                              <a:rPr lang="en-US" sz="4000" i="1">
                                <a:effectLst/>
                                <a:latin typeface="Cambria Math" panose="02040503050406030204" pitchFamily="18" charset="0"/>
                              </a:rPr>
                            </m:ctrlPr>
                          </m:sSupPr>
                          <m:e>
                            <m:r>
                              <a:rPr lang="en-US" sz="4000" b="0" i="1" smtClean="0">
                                <a:effectLst/>
                                <a:latin typeface="Cambria Math" panose="02040503050406030204" pitchFamily="18" charset="0"/>
                              </a:rPr>
                              <m:t>2</m:t>
                            </m:r>
                            <m:sSub>
                              <m:sSubPr>
                                <m:ctrlPr>
                                  <a:rPr lang="en-US" sz="4000" i="1" smtClean="0">
                                    <a:effectLst/>
                                    <a:latin typeface="Cambria Math" panose="02040503050406030204" pitchFamily="18" charset="0"/>
                                  </a:rPr>
                                </m:ctrlPr>
                              </m:sSubPr>
                              <m:e>
                                <m:r>
                                  <a:rPr lang="en-US" sz="4000" b="0" i="1" smtClean="0">
                                    <a:effectLst/>
                                    <a:latin typeface="Cambria Math" panose="02040503050406030204" pitchFamily="18" charset="0"/>
                                  </a:rPr>
                                  <m:t>𝑣</m:t>
                                </m:r>
                              </m:e>
                              <m:sub>
                                <m:r>
                                  <a:rPr lang="en-US" sz="4000" b="0" i="1" smtClean="0">
                                    <a:effectLst/>
                                    <a:latin typeface="Cambria Math" panose="02040503050406030204" pitchFamily="18" charset="0"/>
                                  </a:rPr>
                                  <m:t>𝑜</m:t>
                                </m:r>
                              </m:sub>
                            </m:sSub>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rPr>
                            </m:ctrlPr>
                          </m:funcPr>
                          <m:fName>
                            <m:sSup>
                              <m:sSupPr>
                                <m:ctrlPr>
                                  <a:rPr lang="en-US" sz="4000" i="1">
                                    <a:effectLst/>
                                    <a:latin typeface="Cambria Math" panose="020405030504060302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𝑥𝑡𝑎𝑛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ở đó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MJXc-TeX-math-I"/>
                      </a:rPr>
                      <m:t>𝑔</m:t>
                    </m:r>
                    <m:r>
                      <a:rPr kumimoji="0" lang="en-US" altLang="en-US" sz="3800" b="0" i="1" u="none" strike="noStrike" cap="none" normalizeH="0" baseline="0" smtClean="0">
                        <a:ln>
                          <a:noFill/>
                        </a:ln>
                        <a:solidFill>
                          <a:srgbClr val="000000"/>
                        </a:solidFill>
                        <a:effectLst/>
                        <a:latin typeface="Cambria Math" panose="02040503050406030204" pitchFamily="18" charset="0"/>
                        <a:ea typeface="MJXc-TeX-main-R"/>
                      </a:rPr>
                      <m:t>=9,8</m:t>
                    </m:r>
                    <m:r>
                      <a:rPr kumimoji="0" lang="en-US" altLang="en-US" sz="3800" b="0" i="1" u="none" strike="noStrike" cap="none" normalizeH="0" baseline="0" smtClean="0">
                        <a:ln>
                          <a:noFill/>
                        </a:ln>
                        <a:solidFill>
                          <a:srgbClr val="000000"/>
                        </a:solidFill>
                        <a:effectLst/>
                        <a:latin typeface="Cambria Math" panose="02040503050406030204" pitchFamily="18" charset="0"/>
                        <a:ea typeface="MJXc-TeX-math-I"/>
                      </a:rPr>
                      <m:t>𝑚</m:t>
                    </m:r>
                    <m:r>
                      <a:rPr kumimoji="0" lang="en-US" altLang="en-US" sz="3800" b="0" i="1" u="none" strike="noStrike" cap="none" normalizeH="0" baseline="0" smtClean="0">
                        <a:ln>
                          <a:noFill/>
                        </a:ln>
                        <a:solidFill>
                          <a:srgbClr val="000000"/>
                        </a:solidFill>
                        <a:effectLst/>
                        <a:latin typeface="Cambria Math" panose="02040503050406030204" pitchFamily="18" charset="0"/>
                        <a:ea typeface="MJXc-TeX-main-R"/>
                      </a:rPr>
                      <m:t>/</m:t>
                    </m:r>
                    <m:sSup>
                      <m:sSupPr>
                        <m:ctrlPr>
                          <a:rPr kumimoji="0" lang="en-US" altLang="en-US" sz="3800" b="0" i="1" u="none" strike="noStrike" cap="none" normalizeH="0" baseline="0" smtClean="0">
                            <a:ln>
                              <a:noFill/>
                            </a:ln>
                            <a:solidFill>
                              <a:srgbClr val="000000"/>
                            </a:solidFill>
                            <a:effectLst/>
                            <a:latin typeface="Cambria Math" panose="02040503050406030204" pitchFamily="18" charset="0"/>
                          </a:rPr>
                        </m:ctrlPr>
                      </m:sSupPr>
                      <m:e>
                        <m:r>
                          <a:rPr kumimoji="0" lang="en-US" altLang="en-US" sz="3800" b="0" i="1" u="none" strike="noStrike" cap="none" normalizeH="0" baseline="0" smtClean="0">
                            <a:ln>
                              <a:noFill/>
                            </a:ln>
                            <a:solidFill>
                              <a:srgbClr val="000000"/>
                            </a:solidFill>
                            <a:effectLst/>
                            <a:latin typeface="Cambria Math" panose="02040503050406030204" pitchFamily="18" charset="0"/>
                          </a:rPr>
                          <m:t>𝑠</m:t>
                        </m:r>
                      </m:e>
                      <m:sup>
                        <m:r>
                          <a:rPr kumimoji="0" lang="en-US" altLang="en-US" sz="3800" b="0" i="1" u="none" strike="noStrike" cap="none" normalizeH="0" baseline="0" smtClean="0">
                            <a:ln>
                              <a:noFill/>
                            </a:ln>
                            <a:solidFill>
                              <a:srgbClr val="000000"/>
                            </a:solidFill>
                            <a:effectLst/>
                            <a:latin typeface="Cambria Math" panose="02040503050406030204" pitchFamily="18" charset="0"/>
                          </a:rPr>
                          <m:t>2</m:t>
                        </m:r>
                      </m:sup>
                    </m:sSup>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là gia tốc trọng trường.</a:t>
                </a:r>
                <a:endParaRPr kumimoji="0" lang="en-US" altLang="en-US" sz="3800" b="0" i="0" u="none" strike="noStrike" cap="none" normalizeH="0" baseline="0" smtClean="0">
                  <a:ln>
                    <a:noFill/>
                  </a:ln>
                  <a:solidFill>
                    <a:schemeClr val="tx1"/>
                  </a:solidFill>
                  <a:effectLst/>
                  <a:latin typeface="Arial" panose="020B0604020202020204" pitchFamily="34" charset="0"/>
                </a:endParaRPr>
              </a:p>
              <a:p>
                <a:pPr lvl="0" algn="just">
                  <a:lnSpc>
                    <a:spcPct val="150000"/>
                  </a:lnSpc>
                </a:pP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a) Tính theo góc bắn </a:t>
                </a:r>
                <a14:m>
                  <m:oMath xmlns:m="http://schemas.openxmlformats.org/officeDocument/2006/math">
                    <m:r>
                      <a:rPr lang="en-US" altLang="en-US" sz="3800" i="1">
                        <a:solidFill>
                          <a:srgbClr val="000000"/>
                        </a:solidFill>
                        <a:latin typeface="Cambria Math" panose="02040503050406030204" pitchFamily="18" charset="0"/>
                        <a:ea typeface="MJXc-TeX-math-I"/>
                      </a:rPr>
                      <m:t>𝛼</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tầm xa mà quả đạn đạt tới (tức là khoảng cách từ vị trí bắn đến điểm quả đạn chạm đất).</a:t>
                </a:r>
                <a:endParaRPr kumimoji="0" lang="en-US" altLang="en-US" sz="3800" b="0" i="0" u="none" strike="noStrike" cap="none" normalizeH="0" baseline="0" smtClean="0">
                  <a:ln>
                    <a:noFill/>
                  </a:ln>
                  <a:solidFill>
                    <a:schemeClr val="tx1"/>
                  </a:solidFill>
                  <a:effectLst/>
                  <a:latin typeface="Arial" panose="020B0604020202020204" pitchFamily="34" charset="0"/>
                </a:endParaRPr>
              </a:p>
              <a:p>
                <a:pPr lvl="0" algn="just">
                  <a:lnSpc>
                    <a:spcPct val="150000"/>
                  </a:lnSpc>
                </a:pP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b) Tìm góc bắn </a:t>
                </a:r>
                <a:r>
                  <a:rPr lang="en-US" altLang="en-US" sz="3800">
                    <a:solidFill>
                      <a:srgbClr val="000000"/>
                    </a:solidFill>
                    <a:ea typeface="MJXc-TeX-math-I"/>
                  </a:rPr>
                  <a:t> </a:t>
                </a:r>
                <a14:m>
                  <m:oMath xmlns:m="http://schemas.openxmlformats.org/officeDocument/2006/math">
                    <m:r>
                      <a:rPr lang="en-US" altLang="en-US" sz="3800" i="1">
                        <a:solidFill>
                          <a:srgbClr val="000000"/>
                        </a:solidFill>
                        <a:latin typeface="Cambria Math" panose="02040503050406030204" pitchFamily="18" charset="0"/>
                        <a:ea typeface="MJXc-TeX-math-I"/>
                      </a:rPr>
                      <m:t>𝛼</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để quả đạn trúng mục tiêu cách vị trí đạt khẩu pháo 22 000m.</a:t>
                </a:r>
              </a:p>
            </p:txBody>
          </p:sp>
        </mc:Choice>
        <mc:Fallback xmlns="">
          <p:sp>
            <p:nvSpPr>
              <p:cNvPr id="3" name="Rectangle 1"/>
              <p:cNvSpPr>
                <a:spLocks noRot="1" noChangeAspect="1" noMove="1" noResize="1" noEditPoints="1" noAdjustHandles="1" noChangeArrowheads="1" noChangeShapeType="1" noTextEdit="1"/>
              </p:cNvSpPr>
              <p:nvPr/>
            </p:nvSpPr>
            <p:spPr bwMode="auto">
              <a:xfrm>
                <a:off x="495300" y="1562100"/>
                <a:ext cx="17221200" cy="7539949"/>
              </a:xfrm>
              <a:prstGeom prst="rect">
                <a:avLst/>
              </a:prstGeom>
              <a:blipFill>
                <a:blip r:embed="rId2"/>
                <a:stretch>
                  <a:fillRect l="-1699" r="-1699" b="-194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rot="20755805">
            <a:off x="17123821" y="242101"/>
            <a:ext cx="784205" cy="1176307"/>
          </a:xfrm>
          <a:prstGeom prst="rect">
            <a:avLst/>
          </a:prstGeom>
        </p:spPr>
      </p:pic>
      <p:pic>
        <p:nvPicPr>
          <p:cNvPr id="5" name="Picture 4"/>
          <p:cNvPicPr>
            <a:picLocks noChangeAspect="1"/>
          </p:cNvPicPr>
          <p:nvPr/>
        </p:nvPicPr>
        <p:blipFill>
          <a:blip r:embed="rId4"/>
          <a:stretch>
            <a:fillRect/>
          </a:stretch>
        </p:blipFill>
        <p:spPr>
          <a:xfrm>
            <a:off x="-450712" y="293160"/>
            <a:ext cx="1892024" cy="1447978"/>
          </a:xfrm>
          <a:prstGeom prst="rect">
            <a:avLst/>
          </a:prstGeom>
        </p:spPr>
      </p:pic>
    </p:spTree>
    <p:extLst>
      <p:ext uri="{BB962C8B-B14F-4D97-AF65-F5344CB8AC3E}">
        <p14:creationId xmlns:p14="http://schemas.microsoft.com/office/powerpoint/2010/main" val="276022323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rot="14649052">
            <a:off x="16261932" y="223207"/>
            <a:ext cx="1892024" cy="1447978"/>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30125" y="1485900"/>
                <a:ext cx="17068800" cy="3185616"/>
              </a:xfrm>
              <a:prstGeom prst="rect">
                <a:avLst/>
              </a:prstGeom>
            </p:spPr>
            <p:txBody>
              <a:bodyPr wrap="square">
                <a:spAutoFit/>
              </a:bodyPr>
              <a:lstStyle/>
              <a:p>
                <a:pPr algn="just">
                  <a:lnSpc>
                    <a:spcPct val="150000"/>
                  </a:lnSpc>
                  <a:spcAft>
                    <a:spcPts val="0"/>
                  </a:spcAft>
                </a:pPr>
                <a:r>
                  <a:rPr lang="fr-FR" sz="3600" smtClean="0">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sSub>
                      <m:sSubPr>
                        <m:ctrlPr>
                          <a:rPr lang="en-US" sz="3600" i="1">
                            <a:effectLst/>
                            <a:latin typeface="Cambria Math" panose="02040503050406030204" pitchFamily="18" charset="0"/>
                            <a:ea typeface="Times New Roman" panose="02020603050405020304" pitchFamily="18" charset="0"/>
                          </a:rPr>
                        </m:ctrlPr>
                      </m:sSubPr>
                      <m:e>
                        <m:r>
                          <a:rPr lang="en-US" sz="3600" i="1">
                            <a:effectLst/>
                            <a:latin typeface="Cambria Math" panose="02040503050406030204" pitchFamily="18" charset="0"/>
                            <a:ea typeface="Times New Roman" panose="02020603050405020304" pitchFamily="18" charset="0"/>
                          </a:rPr>
                          <m:t>𝑣</m:t>
                        </m:r>
                      </m:e>
                      <m:sub>
                        <m:r>
                          <a:rPr lang="fr-FR" sz="3600" i="1">
                            <a:effectLst/>
                            <a:latin typeface="Cambria Math" panose="02040503050406030204" pitchFamily="18" charset="0"/>
                            <a:ea typeface="Times New Roman" panose="02020603050405020304" pitchFamily="18" charset="0"/>
                          </a:rPr>
                          <m:t>0</m:t>
                        </m:r>
                      </m:sub>
                    </m:sSub>
                    <m:r>
                      <a:rPr lang="fr-FR" sz="3600" i="1">
                        <a:effectLst/>
                        <a:latin typeface="Cambria Math" panose="02040503050406030204" pitchFamily="18" charset="0"/>
                        <a:ea typeface="Times New Roman" panose="02020603050405020304" pitchFamily="18" charset="0"/>
                      </a:rPr>
                      <m:t>=</m:t>
                    </m:r>
                    <m:r>
                      <a:rPr lang="fr-FR" sz="3600" i="1">
                        <a:latin typeface="Cambria Math" panose="02040503050406030204" pitchFamily="18" charset="0"/>
                        <a:ea typeface="Times New Roman" panose="02020603050405020304" pitchFamily="18" charset="0"/>
                        <a:cs typeface="Times New Roman" panose="02020603050405020304" pitchFamily="18" charset="0"/>
                      </a:rPr>
                      <m:t>50</m:t>
                    </m:r>
                    <m:r>
                      <a:rPr lang="en-US" sz="3600" i="1">
                        <a:latin typeface="Cambria Math" panose="02040503050406030204" pitchFamily="18" charset="0"/>
                        <a:ea typeface="Times New Roman" panose="02020603050405020304" pitchFamily="18" charset="0"/>
                        <a:cs typeface="Times New Roman" panose="02020603050405020304" pitchFamily="18" charset="0"/>
                      </a:rPr>
                      <m:t>0</m:t>
                    </m:r>
                    <m:r>
                      <a:rPr lang="en-US" sz="3600" i="1">
                        <a:latin typeface="Cambria Math" panose="02040503050406030204" pitchFamily="18" charset="0"/>
                        <a:ea typeface="Times New Roman" panose="02020603050405020304" pitchFamily="18" charset="0"/>
                        <a:cs typeface="Times New Roman" panose="02020603050405020304" pitchFamily="18" charset="0"/>
                      </a:rPr>
                      <m:t>𝑚</m:t>
                    </m:r>
                    <m:r>
                      <a:rPr lang="en-US" sz="3600" i="1">
                        <a:latin typeface="Cambria Math" panose="02040503050406030204" pitchFamily="18" charset="0"/>
                        <a:ea typeface="Times New Roman" panose="02020603050405020304" pitchFamily="18" charset="0"/>
                        <a:cs typeface="Times New Roman" panose="02020603050405020304" pitchFamily="18" charset="0"/>
                      </a:rPr>
                      <m:t>/</m:t>
                    </m:r>
                    <m:r>
                      <a:rPr lang="en-US" sz="3600" i="1">
                        <a:latin typeface="Cambria Math" panose="02040503050406030204" pitchFamily="18" charset="0"/>
                        <a:ea typeface="Times New Roman" panose="02020603050405020304" pitchFamily="18" charset="0"/>
                        <a:cs typeface="Times New Roman" panose="02020603050405020304" pitchFamily="18" charset="0"/>
                      </a:rPr>
                      <m:t>𝑠</m:t>
                    </m:r>
                    <m:r>
                      <a:rPr lang="fr-FR" sz="3600" i="1">
                        <a:effectLst/>
                        <a:latin typeface="Cambria Math" panose="02040503050406030204" pitchFamily="18" charset="0"/>
                        <a:ea typeface="Times New Roman" panose="02020603050405020304" pitchFamily="18" charset="0"/>
                      </a:rPr>
                      <m:t>, </m:t>
                    </m:r>
                    <m:r>
                      <a:rPr lang="en-US" sz="3600" i="1">
                        <a:effectLst/>
                        <a:latin typeface="Cambria Math" panose="02040503050406030204" pitchFamily="18" charset="0"/>
                        <a:ea typeface="Times New Roman" panose="02020603050405020304" pitchFamily="18" charset="0"/>
                      </a:rPr>
                      <m:t>𝑔</m:t>
                    </m:r>
                    <m:r>
                      <a:rPr lang="fr-FR" sz="3600" i="1">
                        <a:effectLst/>
                        <a:latin typeface="Cambria Math" panose="02040503050406030204" pitchFamily="18" charset="0"/>
                        <a:ea typeface="Times New Roman" panose="02020603050405020304" pitchFamily="18" charset="0"/>
                      </a:rPr>
                      <m:t>=9,8 </m:t>
                    </m:r>
                    <m:r>
                      <a:rPr lang="en-US" sz="3600" i="1">
                        <a:effectLst/>
                        <a:latin typeface="Cambria Math" panose="02040503050406030204" pitchFamily="18" charset="0"/>
                        <a:ea typeface="Times New Roman" panose="02020603050405020304" pitchFamily="18" charset="0"/>
                      </a:rPr>
                      <m:t>𝑚</m:t>
                    </m:r>
                    <m:r>
                      <a:rPr lang="fr-FR" sz="3600" i="1">
                        <a:effectLst/>
                        <a:latin typeface="Cambria Math" panose="02040503050406030204" pitchFamily="18" charset="0"/>
                        <a:ea typeface="Times New Roman" panose="02020603050405020304" pitchFamily="18" charset="0"/>
                      </a:rPr>
                      <m:t>/</m:t>
                    </m:r>
                    <m:sSup>
                      <m:sSupPr>
                        <m:ctrlPr>
                          <a:rPr lang="en-US" sz="3600" i="1">
                            <a:effectLst/>
                            <a:latin typeface="Cambria Math" panose="02040503050406030204" pitchFamily="18" charset="0"/>
                            <a:ea typeface="Times New Roman" panose="02020603050405020304" pitchFamily="18" charset="0"/>
                          </a:rPr>
                        </m:ctrlPr>
                      </m:sSupPr>
                      <m:e>
                        <m:r>
                          <a:rPr lang="en-US" sz="3600" i="1">
                            <a:effectLst/>
                            <a:latin typeface="Cambria Math" panose="02040503050406030204" pitchFamily="18" charset="0"/>
                            <a:ea typeface="Times New Roman" panose="02020603050405020304" pitchFamily="18" charset="0"/>
                          </a:rPr>
                          <m:t>𝑠</m:t>
                        </m:r>
                      </m:e>
                      <m:sup>
                        <m:r>
                          <a:rPr lang="fr-FR" sz="3600" i="1">
                            <a:effectLst/>
                            <a:latin typeface="Cambria Math" panose="02040503050406030204" pitchFamily="18" charset="0"/>
                            <a:ea typeface="Times New Roman" panose="02020603050405020304" pitchFamily="18" charset="0"/>
                          </a:rPr>
                          <m:t>2</m:t>
                        </m:r>
                      </m:sup>
                    </m:sSup>
                  </m:oMath>
                </a14:m>
                <a:r>
                  <a:rPr lang="fr-FR" sz="3600">
                    <a:effectLst/>
                    <a:latin typeface="Arial" panose="020B0604020202020204" pitchFamily="34" charset="0"/>
                    <a:ea typeface="Dotum" panose="020B0600000101010101" pitchFamily="34" charset="-127"/>
                    <a:cs typeface="Arial" panose="020B0604020202020204" pitchFamily="34" charset="0"/>
                  </a:rPr>
                  <a:t> nên ta có phương trình quỹ đạo của quả đạn là</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14:m>
                  <m:oMath xmlns:m="http://schemas.openxmlformats.org/officeDocument/2006/math">
                    <m:r>
                      <a:rPr lang="en-US" sz="3600" i="1">
                        <a:effectLst/>
                        <a:latin typeface="Cambria Math" panose="02040503050406030204" pitchFamily="18" charset="0"/>
                        <a:ea typeface="Times New Roman" panose="02020603050405020304" pitchFamily="18" charset="0"/>
                      </a:rPr>
                      <m:t>𝑦</m:t>
                    </m:r>
                    <m:r>
                      <a:rPr lang="en-US" sz="3600" i="1">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rPr>
                          <m:t>9,8</m:t>
                        </m:r>
                      </m:num>
                      <m:den>
                        <m:sSup>
                          <m:sSupPr>
                            <m:ctrlPr>
                              <a:rPr lang="en-US" sz="3600" i="1">
                                <a:effectLst/>
                                <a:latin typeface="Cambria Math" panose="02040503050406030204" pitchFamily="18" charset="0"/>
                                <a:ea typeface="Times New Roman" panose="02020603050405020304" pitchFamily="18" charset="0"/>
                              </a:rPr>
                            </m:ctrlPr>
                          </m:sSupPr>
                          <m:e>
                            <m:r>
                              <a:rPr lang="en-US" sz="3600" i="1">
                                <a:effectLst/>
                                <a:latin typeface="Cambria Math" panose="02040503050406030204" pitchFamily="18" charset="0"/>
                                <a:ea typeface="Times New Roman" panose="02020603050405020304" pitchFamily="18" charset="0"/>
                              </a:rPr>
                              <m:t>2</m:t>
                            </m:r>
                            <m:r>
                              <a:rPr lang="en-US" sz="3600" i="1" smtClean="0">
                                <a:effectLst/>
                                <a:latin typeface="Cambria Math" panose="02040503050406030204" pitchFamily="18" charset="0"/>
                                <a:ea typeface="Times New Roman" panose="02020603050405020304" pitchFamily="18" charset="0"/>
                              </a:rPr>
                              <m:t>.</m:t>
                            </m:r>
                            <m:r>
                              <a:rPr lang="en-US" sz="3600" i="1">
                                <a:effectLst/>
                                <a:latin typeface="Cambria Math" panose="02040503050406030204" pitchFamily="18" charset="0"/>
                                <a:ea typeface="Times New Roman" panose="02020603050405020304" pitchFamily="18" charset="0"/>
                              </a:rPr>
                              <m:t>500</m:t>
                            </m:r>
                          </m:e>
                          <m:sup>
                            <m:r>
                              <a:rPr lang="en-US" sz="3600" i="1">
                                <a:effectLst/>
                                <a:latin typeface="Cambria Math" panose="02040503050406030204" pitchFamily="18" charset="0"/>
                                <a:ea typeface="Times New Roman" panose="02020603050405020304" pitchFamily="18" charset="0"/>
                              </a:rPr>
                              <m:t>2</m:t>
                            </m:r>
                          </m:sup>
                        </m:sSup>
                        <m:r>
                          <a:rPr lang="en-US" sz="3600" i="1">
                            <a:effectLst/>
                            <a:latin typeface="Cambria Math" panose="02040503050406030204" pitchFamily="18" charset="0"/>
                            <a:ea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i="1">
                                    <a:effectLst/>
                                    <a:latin typeface="Cambria Math" panose="02040503050406030204" pitchFamily="18" charset="0"/>
                                    <a:ea typeface="Times New Roman" panose="02020603050405020304" pitchFamily="18" charset="0"/>
                                  </a:rPr>
                                  <m:t>2</m:t>
                                </m:r>
                              </m:sup>
                            </m:sSup>
                          </m:fName>
                          <m:e>
                            <m:r>
                              <a:rPr lang="en-US" sz="3600" i="1">
                                <a:effectLst/>
                                <a:latin typeface="Cambria Math" panose="02040503050406030204" pitchFamily="18" charset="0"/>
                                <a:ea typeface="Times New Roman" panose="02020603050405020304" pitchFamily="18" charset="0"/>
                              </a:rPr>
                              <m:t>𝛼</m:t>
                            </m:r>
                          </m:e>
                        </m:func>
                      </m:den>
                    </m:f>
                    <m:r>
                      <a:rPr lang="en-US" sz="3600" i="1">
                        <a:effectLst/>
                        <a:latin typeface="Cambria Math" panose="02040503050406030204" pitchFamily="18" charset="0"/>
                        <a:ea typeface="Times New Roman" panose="02020603050405020304" pitchFamily="18" charset="0"/>
                      </a:rPr>
                      <m:t>.</m:t>
                    </m:r>
                    <m:sSup>
                      <m:sSupPr>
                        <m:ctrlPr>
                          <a:rPr lang="en-US" sz="3600" i="1">
                            <a:effectLst/>
                            <a:latin typeface="Cambria Math" panose="02040503050406030204" pitchFamily="18" charset="0"/>
                            <a:ea typeface="Times New Roman" panose="02020603050405020304" pitchFamily="18" charset="0"/>
                          </a:rPr>
                        </m:ctrlPr>
                      </m:sSupPr>
                      <m:e>
                        <m:r>
                          <a:rPr lang="en-US" sz="3600" i="1">
                            <a:effectLst/>
                            <a:latin typeface="Cambria Math" panose="02040503050406030204" pitchFamily="18" charset="0"/>
                            <a:ea typeface="Times New Roman" panose="02020603050405020304" pitchFamily="18" charset="0"/>
                          </a:rPr>
                          <m:t>𝑥</m:t>
                        </m:r>
                      </m:e>
                      <m:sup>
                        <m:r>
                          <a:rPr lang="en-US" sz="3600" i="1">
                            <a:effectLst/>
                            <a:latin typeface="Cambria Math" panose="02040503050406030204" pitchFamily="18" charset="0"/>
                            <a:ea typeface="Times New Roman" panose="02020603050405020304" pitchFamily="18" charset="0"/>
                          </a:rPr>
                          <m:t>2</m:t>
                        </m:r>
                      </m:sup>
                    </m:sSup>
                    <m:r>
                      <a:rPr lang="en-US" sz="3600" i="1">
                        <a:effectLst/>
                        <a:latin typeface="Cambria Math" panose="02040503050406030204" pitchFamily="18" charset="0"/>
                        <a:ea typeface="Times New Roman" panose="02020603050405020304" pitchFamily="18" charset="0"/>
                      </a:rPr>
                      <m:t>+</m:t>
                    </m:r>
                    <m:r>
                      <a:rPr lang="en-US" sz="3600" i="1">
                        <a:effectLst/>
                        <a:latin typeface="Cambria Math" panose="02040503050406030204" pitchFamily="18" charset="0"/>
                        <a:ea typeface="Times New Roman" panose="02020603050405020304" pitchFamily="18" charset="0"/>
                      </a:rPr>
                      <m:t>𝑥𝑡𝑎𝑛</m:t>
                    </m:r>
                    <m:r>
                      <a:rPr lang="en-US" sz="3600" i="1">
                        <a:effectLst/>
                        <a:latin typeface="Cambria Math" panose="02040503050406030204" pitchFamily="18" charset="0"/>
                        <a:ea typeface="Times New Roman" panose="02020603050405020304" pitchFamily="18" charset="0"/>
                      </a:rPr>
                      <m:t> </m:t>
                    </m:r>
                    <m:r>
                      <a:rPr lang="en-US" sz="3600" i="1">
                        <a:effectLst/>
                        <a:latin typeface="Cambria Math" panose="02040503050406030204" pitchFamily="18" charset="0"/>
                        <a:ea typeface="Times New Roman" panose="02020603050405020304" pitchFamily="18" charset="0"/>
                      </a:rPr>
                      <m:t>𝛼</m:t>
                    </m:r>
                    <m:r>
                      <a:rPr lang="en-US" sz="3600" i="1">
                        <a:effectLst/>
                        <a:latin typeface="Cambria Math" panose="02040503050406030204" pitchFamily="18" charset="0"/>
                        <a:ea typeface="Times New Roman" panose="02020603050405020304" pitchFamily="18" charset="0"/>
                      </a:rPr>
                      <m:t> </m:t>
                    </m:r>
                  </m:oMath>
                </a14:m>
                <a:r>
                  <a:rPr lang="en-US" sz="3600">
                    <a:effectLst/>
                    <a:latin typeface="Arial" panose="020B0604020202020204" pitchFamily="34" charset="0"/>
                    <a:ea typeface="Dotum" panose="020B0600000101010101" pitchFamily="34" charset="-127"/>
                    <a:cs typeface="Arial" panose="020B0604020202020204" pitchFamily="34" charset="0"/>
                  </a:rPr>
                  <a:t>hay </a:t>
                </a:r>
                <a14:m>
                  <m:oMath xmlns:m="http://schemas.openxmlformats.org/officeDocument/2006/math">
                    <m:r>
                      <a:rPr lang="en-US" sz="3600" i="1">
                        <a:effectLst/>
                        <a:latin typeface="Cambria Math" panose="02040503050406030204" pitchFamily="18" charset="0"/>
                        <a:ea typeface="Dotum" panose="020B0600000101010101" pitchFamily="34" charset="-127"/>
                      </a:rPr>
                      <m:t>𝑦</m:t>
                    </m:r>
                    <m:r>
                      <a:rPr lang="en-US" sz="3600" i="1">
                        <a:effectLst/>
                        <a:latin typeface="Cambria Math" panose="02040503050406030204" pitchFamily="18" charset="0"/>
                        <a:ea typeface="Dotum" panose="020B0600000101010101" pitchFamily="34" charset="-127"/>
                      </a:rPr>
                      <m:t>=−</m:t>
                    </m:r>
                    <m:f>
                      <m:fPr>
                        <m:ctrlPr>
                          <a:rPr lang="en-US" sz="3600" i="1">
                            <a:effectLst/>
                            <a:latin typeface="Cambria Math" panose="02040503050406030204" pitchFamily="18" charset="0"/>
                            <a:ea typeface="Dotum" panose="020B0600000101010101" pitchFamily="34" charset="-127"/>
                          </a:rPr>
                        </m:ctrlPr>
                      </m:fPr>
                      <m:num>
                        <m:r>
                          <a:rPr lang="en-US" sz="3600" i="1">
                            <a:effectLst/>
                            <a:latin typeface="Cambria Math" panose="02040503050406030204" pitchFamily="18" charset="0"/>
                            <a:ea typeface="Dotum" panose="020B0600000101010101" pitchFamily="34" charset="-127"/>
                          </a:rPr>
                          <m:t>49</m:t>
                        </m:r>
                      </m:num>
                      <m:den>
                        <m:r>
                          <a:rPr lang="en-US" sz="3600" i="1">
                            <a:effectLst/>
                            <a:latin typeface="Cambria Math" panose="02040503050406030204" pitchFamily="18" charset="0"/>
                            <a:ea typeface="Dotum" panose="020B0600000101010101" pitchFamily="34" charset="-127"/>
                          </a:rPr>
                          <m:t>2500000</m:t>
                        </m:r>
                        <m:func>
                          <m:funcPr>
                            <m:ctrlPr>
                              <a:rPr lang="en-US" sz="3600" i="1">
                                <a:effectLst/>
                                <a:latin typeface="Cambria Math" panose="02040503050406030204" pitchFamily="18" charset="0"/>
                                <a:ea typeface="Dotum" panose="020B0600000101010101" pitchFamily="34" charset="-127"/>
                              </a:rPr>
                            </m:ctrlPr>
                          </m:funcPr>
                          <m:fName>
                            <m:sSup>
                              <m:sSupPr>
                                <m:ctrlPr>
                                  <a:rPr lang="en-US" sz="3600" i="1">
                                    <a:effectLst/>
                                    <a:latin typeface="Cambria Math" panose="02040503050406030204" pitchFamily="18" charset="0"/>
                                    <a:ea typeface="Dotum" panose="020B0600000101010101" pitchFamily="34" charset="-127"/>
                                  </a:rPr>
                                </m:ctrlPr>
                              </m:sSupPr>
                              <m:e>
                                <m:r>
                                  <m:rPr>
                                    <m:sty m:val="p"/>
                                  </m:rPr>
                                  <a:rPr lang="en-US" sz="3600">
                                    <a:effectLst/>
                                    <a:latin typeface="Cambria Math" panose="02040503050406030204" pitchFamily="18" charset="0"/>
                                    <a:ea typeface="Dotum" panose="020B0600000101010101" pitchFamily="34" charset="-127"/>
                                  </a:rPr>
                                  <m:t>cos</m:t>
                                </m:r>
                              </m:e>
                              <m:sup>
                                <m:r>
                                  <a:rPr lang="en-US" sz="3600" i="1">
                                    <a:effectLst/>
                                    <a:latin typeface="Cambria Math" panose="02040503050406030204" pitchFamily="18" charset="0"/>
                                    <a:ea typeface="Dotum" panose="020B0600000101010101" pitchFamily="34" charset="-127"/>
                                  </a:rPr>
                                  <m:t>2</m:t>
                                </m:r>
                              </m:sup>
                            </m:sSup>
                          </m:fName>
                          <m:e>
                            <m:r>
                              <a:rPr lang="en-US" sz="3600" i="1">
                                <a:effectLst/>
                                <a:latin typeface="Cambria Math" panose="02040503050406030204" pitchFamily="18" charset="0"/>
                                <a:ea typeface="Dotum" panose="020B0600000101010101" pitchFamily="34" charset="-127"/>
                              </a:rPr>
                              <m:t>𝛼</m:t>
                            </m:r>
                          </m:e>
                        </m:func>
                      </m:den>
                    </m:f>
                    <m:sSup>
                      <m:sSupPr>
                        <m:ctrlPr>
                          <a:rPr lang="en-US" sz="3600" i="1">
                            <a:effectLst/>
                            <a:latin typeface="Cambria Math" panose="02040503050406030204" pitchFamily="18" charset="0"/>
                            <a:ea typeface="Dotum" panose="020B0600000101010101" pitchFamily="34" charset="-127"/>
                          </a:rPr>
                        </m:ctrlPr>
                      </m:sSupPr>
                      <m:e>
                        <m:r>
                          <a:rPr lang="en-US" sz="3600" i="1">
                            <a:effectLst/>
                            <a:latin typeface="Cambria Math" panose="02040503050406030204" pitchFamily="18" charset="0"/>
                            <a:ea typeface="Dotum" panose="020B0600000101010101" pitchFamily="34" charset="-127"/>
                          </a:rPr>
                          <m:t>𝑥</m:t>
                        </m:r>
                      </m:e>
                      <m:sup>
                        <m:r>
                          <a:rPr lang="en-US" sz="3600" i="1">
                            <a:effectLst/>
                            <a:latin typeface="Cambria Math" panose="02040503050406030204" pitchFamily="18" charset="0"/>
                            <a:ea typeface="Dotum" panose="020B0600000101010101" pitchFamily="34" charset="-127"/>
                          </a:rPr>
                          <m:t>2</m:t>
                        </m:r>
                      </m:sup>
                    </m:sSup>
                    <m:r>
                      <a:rPr lang="en-US" sz="3600" i="1">
                        <a:effectLst/>
                        <a:latin typeface="Cambria Math" panose="02040503050406030204" pitchFamily="18" charset="0"/>
                        <a:ea typeface="Dotum" panose="020B0600000101010101" pitchFamily="34" charset="-127"/>
                      </a:rPr>
                      <m:t>+</m:t>
                    </m:r>
                    <m:r>
                      <a:rPr lang="en-US" sz="3600" i="1">
                        <a:effectLst/>
                        <a:latin typeface="Cambria Math" panose="02040503050406030204" pitchFamily="18" charset="0"/>
                        <a:ea typeface="Dotum" panose="020B0600000101010101" pitchFamily="34" charset="-127"/>
                      </a:rPr>
                      <m:t>𝑥</m:t>
                    </m:r>
                    <m:r>
                      <a:rPr lang="en-US" sz="3600" i="1">
                        <a:effectLst/>
                        <a:latin typeface="Cambria Math" panose="02040503050406030204" pitchFamily="18" charset="0"/>
                        <a:ea typeface="Dotum" panose="020B0600000101010101" pitchFamily="34" charset="-127"/>
                      </a:rPr>
                      <m:t>.</m:t>
                    </m:r>
                    <m:func>
                      <m:funcPr>
                        <m:ctrlPr>
                          <a:rPr lang="en-US" sz="3600" i="1">
                            <a:effectLst/>
                            <a:latin typeface="Cambria Math" panose="02040503050406030204" pitchFamily="18" charset="0"/>
                            <a:ea typeface="Dotum" panose="020B0600000101010101" pitchFamily="34" charset="-127"/>
                          </a:rPr>
                        </m:ctrlPr>
                      </m:funcPr>
                      <m:fName>
                        <m:r>
                          <m:rPr>
                            <m:sty m:val="p"/>
                          </m:rPr>
                          <a:rPr lang="en-US" sz="3600">
                            <a:effectLst/>
                            <a:latin typeface="Cambria Math" panose="02040503050406030204" pitchFamily="18" charset="0"/>
                            <a:ea typeface="Dotum" panose="020B0600000101010101" pitchFamily="34" charset="-127"/>
                          </a:rPr>
                          <m:t>tan</m:t>
                        </m:r>
                      </m:fName>
                      <m:e>
                        <m:r>
                          <a:rPr lang="en-US" sz="3600" i="1">
                            <a:effectLst/>
                            <a:latin typeface="Cambria Math" panose="02040503050406030204" pitchFamily="18" charset="0"/>
                            <a:ea typeface="Dotum" panose="020B0600000101010101" pitchFamily="34" charset="-127"/>
                          </a:rPr>
                          <m:t>𝛼</m:t>
                        </m:r>
                      </m:e>
                    </m:func>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Dotum" panose="020B0600000101010101" pitchFamily="34" charset="-127"/>
                    <a:cs typeface="Arial" panose="020B0604020202020204" pitchFamily="34" charset="0"/>
                  </a:rPr>
                  <a:t>a) Quả đạn chạm đất khi y = 0, khí đó </a:t>
                </a:r>
                <a14:m>
                  <m:oMath xmlns:m="http://schemas.openxmlformats.org/officeDocument/2006/math">
                    <m:r>
                      <a:rPr lang="en-US" sz="3600" i="1">
                        <a:effectLst/>
                        <a:latin typeface="Cambria Math" panose="02040503050406030204" pitchFamily="18" charset="0"/>
                        <a:ea typeface="Dotum" panose="020B0600000101010101" pitchFamily="34" charset="-127"/>
                      </a:rPr>
                      <m:t>−</m:t>
                    </m:r>
                    <m:f>
                      <m:fPr>
                        <m:ctrlPr>
                          <a:rPr lang="en-US" sz="3600" i="1">
                            <a:effectLst/>
                            <a:latin typeface="Cambria Math" panose="02040503050406030204" pitchFamily="18" charset="0"/>
                            <a:ea typeface="Dotum" panose="020B0600000101010101" pitchFamily="34" charset="-127"/>
                          </a:rPr>
                        </m:ctrlPr>
                      </m:fPr>
                      <m:num>
                        <m:r>
                          <a:rPr lang="en-US" sz="3600" i="1">
                            <a:effectLst/>
                            <a:latin typeface="Cambria Math" panose="02040503050406030204" pitchFamily="18" charset="0"/>
                            <a:ea typeface="Dotum" panose="020B0600000101010101" pitchFamily="34" charset="-127"/>
                          </a:rPr>
                          <m:t>49</m:t>
                        </m:r>
                      </m:num>
                      <m:den>
                        <m:r>
                          <a:rPr lang="en-US" sz="3600" i="1">
                            <a:effectLst/>
                            <a:latin typeface="Cambria Math" panose="02040503050406030204" pitchFamily="18" charset="0"/>
                            <a:ea typeface="Dotum" panose="020B0600000101010101" pitchFamily="34" charset="-127"/>
                          </a:rPr>
                          <m:t>2500000</m:t>
                        </m:r>
                        <m:func>
                          <m:funcPr>
                            <m:ctrlPr>
                              <a:rPr lang="en-US" sz="3600" i="1">
                                <a:effectLst/>
                                <a:latin typeface="Cambria Math" panose="02040503050406030204" pitchFamily="18" charset="0"/>
                                <a:ea typeface="Dotum" panose="020B0600000101010101" pitchFamily="34" charset="-127"/>
                              </a:rPr>
                            </m:ctrlPr>
                          </m:funcPr>
                          <m:fName>
                            <m:sSup>
                              <m:sSupPr>
                                <m:ctrlPr>
                                  <a:rPr lang="en-US" sz="3600" i="1">
                                    <a:effectLst/>
                                    <a:latin typeface="Cambria Math" panose="02040503050406030204" pitchFamily="18" charset="0"/>
                                    <a:ea typeface="Dotum" panose="020B0600000101010101" pitchFamily="34" charset="-127"/>
                                  </a:rPr>
                                </m:ctrlPr>
                              </m:sSupPr>
                              <m:e>
                                <m:r>
                                  <m:rPr>
                                    <m:sty m:val="p"/>
                                  </m:rPr>
                                  <a:rPr lang="en-US" sz="3600">
                                    <a:effectLst/>
                                    <a:latin typeface="Cambria Math" panose="02040503050406030204" pitchFamily="18" charset="0"/>
                                    <a:ea typeface="Dotum" panose="020B0600000101010101" pitchFamily="34" charset="-127"/>
                                  </a:rPr>
                                  <m:t>cos</m:t>
                                </m:r>
                              </m:e>
                              <m:sup>
                                <m:r>
                                  <a:rPr lang="en-US" sz="3600" i="1">
                                    <a:effectLst/>
                                    <a:latin typeface="Cambria Math" panose="02040503050406030204" pitchFamily="18" charset="0"/>
                                    <a:ea typeface="Dotum" panose="020B0600000101010101" pitchFamily="34" charset="-127"/>
                                  </a:rPr>
                                  <m:t>2</m:t>
                                </m:r>
                              </m:sup>
                            </m:sSup>
                          </m:fName>
                          <m:e>
                            <m:r>
                              <a:rPr lang="en-US" sz="3600" i="1">
                                <a:effectLst/>
                                <a:latin typeface="Cambria Math" panose="02040503050406030204" pitchFamily="18" charset="0"/>
                                <a:ea typeface="Dotum" panose="020B0600000101010101" pitchFamily="34" charset="-127"/>
                              </a:rPr>
                              <m:t>𝛼</m:t>
                            </m:r>
                          </m:e>
                        </m:func>
                      </m:den>
                    </m:f>
                    <m:sSup>
                      <m:sSupPr>
                        <m:ctrlPr>
                          <a:rPr lang="en-US" sz="3600" i="1">
                            <a:effectLst/>
                            <a:latin typeface="Cambria Math" panose="02040503050406030204" pitchFamily="18" charset="0"/>
                            <a:ea typeface="Dotum" panose="020B0600000101010101" pitchFamily="34" charset="-127"/>
                          </a:rPr>
                        </m:ctrlPr>
                      </m:sSupPr>
                      <m:e>
                        <m:r>
                          <a:rPr lang="en-US" sz="3600" i="1">
                            <a:effectLst/>
                            <a:latin typeface="Cambria Math" panose="02040503050406030204" pitchFamily="18" charset="0"/>
                            <a:ea typeface="Dotum" panose="020B0600000101010101" pitchFamily="34" charset="-127"/>
                          </a:rPr>
                          <m:t>𝑥</m:t>
                        </m:r>
                      </m:e>
                      <m:sup>
                        <m:r>
                          <a:rPr lang="en-US" sz="3600" i="1">
                            <a:effectLst/>
                            <a:latin typeface="Cambria Math" panose="02040503050406030204" pitchFamily="18" charset="0"/>
                            <a:ea typeface="Dotum" panose="020B0600000101010101" pitchFamily="34" charset="-127"/>
                          </a:rPr>
                          <m:t>2</m:t>
                        </m:r>
                      </m:sup>
                    </m:sSup>
                    <m:r>
                      <a:rPr lang="en-US" sz="3600" i="1">
                        <a:effectLst/>
                        <a:latin typeface="Cambria Math" panose="02040503050406030204" pitchFamily="18" charset="0"/>
                        <a:ea typeface="Dotum" panose="020B0600000101010101" pitchFamily="34" charset="-127"/>
                      </a:rPr>
                      <m:t>+</m:t>
                    </m:r>
                    <m:r>
                      <a:rPr lang="en-US" sz="3600" i="1">
                        <a:effectLst/>
                        <a:latin typeface="Cambria Math" panose="02040503050406030204" pitchFamily="18" charset="0"/>
                        <a:ea typeface="Dotum" panose="020B0600000101010101" pitchFamily="34" charset="-127"/>
                      </a:rPr>
                      <m:t>𝑥</m:t>
                    </m:r>
                    <m:r>
                      <a:rPr lang="en-US" sz="3600" i="1">
                        <a:effectLst/>
                        <a:latin typeface="Cambria Math" panose="02040503050406030204" pitchFamily="18" charset="0"/>
                        <a:ea typeface="Dotum" panose="020B0600000101010101" pitchFamily="34" charset="-127"/>
                      </a:rPr>
                      <m:t>.</m:t>
                    </m:r>
                    <m:func>
                      <m:funcPr>
                        <m:ctrlPr>
                          <a:rPr lang="en-US" sz="3600" i="1">
                            <a:effectLst/>
                            <a:latin typeface="Cambria Math" panose="02040503050406030204" pitchFamily="18" charset="0"/>
                            <a:ea typeface="Dotum" panose="020B0600000101010101" pitchFamily="34" charset="-127"/>
                          </a:rPr>
                        </m:ctrlPr>
                      </m:funcPr>
                      <m:fName>
                        <m:r>
                          <m:rPr>
                            <m:sty m:val="p"/>
                          </m:rPr>
                          <a:rPr lang="en-US" sz="3600">
                            <a:effectLst/>
                            <a:latin typeface="Cambria Math" panose="02040503050406030204" pitchFamily="18" charset="0"/>
                            <a:ea typeface="Dotum" panose="020B0600000101010101" pitchFamily="34" charset="-127"/>
                          </a:rPr>
                          <m:t>tan</m:t>
                        </m:r>
                      </m:fName>
                      <m:e>
                        <m:r>
                          <a:rPr lang="en-US" sz="3600" i="1">
                            <a:effectLst/>
                            <a:latin typeface="Cambria Math" panose="02040503050406030204" pitchFamily="18" charset="0"/>
                            <a:ea typeface="Dotum" panose="020B0600000101010101" pitchFamily="34" charset="-127"/>
                          </a:rPr>
                          <m:t>𝛼</m:t>
                        </m:r>
                      </m:e>
                    </m:func>
                    <m:r>
                      <a:rPr lang="en-US" sz="3600" i="1">
                        <a:effectLst/>
                        <a:latin typeface="Cambria Math" panose="02040503050406030204" pitchFamily="18" charset="0"/>
                        <a:ea typeface="Dotum" panose="020B0600000101010101" pitchFamily="34" charset="-127"/>
                      </a:rPr>
                      <m:t>=0</m:t>
                    </m:r>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30125" y="1485900"/>
                <a:ext cx="17068800" cy="3185616"/>
              </a:xfrm>
              <a:prstGeom prst="rect">
                <a:avLst/>
              </a:prstGeom>
              <a:blipFill>
                <a:blip r:embed="rId3"/>
                <a:stretch>
                  <a:fillRect l="-1107" b="-22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305800" y="5219959"/>
                <a:ext cx="5291811" cy="2133341"/>
              </a:xfrm>
              <a:prstGeom prst="rect">
                <a:avLst/>
              </a:prstGeom>
            </p:spPr>
            <p:txBody>
              <a:bodyPr wrap="square">
                <a:spAutoFit/>
              </a:bodyPr>
              <a:lstStyle/>
              <a:p>
                <a14:m>
                  <m:oMath xmlns:m="http://schemas.openxmlformats.org/officeDocument/2006/math">
                    <m:r>
                      <a:rPr lang="en-US" sz="3600" i="1">
                        <a:solidFill>
                          <a:prstClr val="black"/>
                        </a:solidFill>
                        <a:latin typeface="Cambria Math" panose="02040503050406030204" pitchFamily="18" charset="0"/>
                        <a:ea typeface="Times New Roman" panose="02020603050405020304" pitchFamily="18" charset="0"/>
                      </a:rPr>
                      <m:t>⟺</m:t>
                    </m:r>
                  </m:oMath>
                </a14:m>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600" i="1">
                            <a:solidFill>
                              <a:prstClr val="black"/>
                            </a:solidFill>
                            <a:latin typeface="Cambria Math" panose="02040503050406030204" pitchFamily="18" charset="0"/>
                            <a:ea typeface="Dotum" panose="020B0600000101010101" pitchFamily="34" charset="-127"/>
                          </a:rPr>
                        </m:ctrlPr>
                      </m:dPr>
                      <m:e>
                        <m:d>
                          <m:dPr>
                            <m:begChr m:val=""/>
                            <m:endChr m:val=""/>
                            <m:ctrlPr>
                              <a:rPr lang="en-US" sz="3600" i="1">
                                <a:solidFill>
                                  <a:prstClr val="black"/>
                                </a:solidFill>
                                <a:latin typeface="Cambria Math" panose="02040503050406030204" pitchFamily="18" charset="0"/>
                                <a:ea typeface="Dotum" panose="020B0600000101010101" pitchFamily="34" charset="-127"/>
                              </a:rPr>
                            </m:ctrlPr>
                          </m:dPr>
                          <m:e>
                            <m:eqArr>
                              <m:eqArrPr>
                                <m:ctrlPr>
                                  <a:rPr lang="en-US" sz="3600" i="1">
                                    <a:solidFill>
                                      <a:prstClr val="black"/>
                                    </a:solidFill>
                                    <a:latin typeface="Cambria Math" panose="02040503050406030204" pitchFamily="18" charset="0"/>
                                    <a:ea typeface="Dotum" panose="020B0600000101010101" pitchFamily="34" charset="-127"/>
                                  </a:rPr>
                                </m:ctrlPr>
                              </m:eqArrPr>
                              <m:e>
                                <m:r>
                                  <a:rPr lang="en-US" sz="3600" i="1">
                                    <a:solidFill>
                                      <a:prstClr val="black"/>
                                    </a:solidFill>
                                    <a:latin typeface="Cambria Math" panose="02040503050406030204" pitchFamily="18" charset="0"/>
                                    <a:ea typeface="Dotum" panose="020B0600000101010101" pitchFamily="34" charset="-127"/>
                                  </a:rPr>
                                  <m:t>𝑥</m:t>
                                </m:r>
                                <m:r>
                                  <a:rPr lang="en-US" sz="3600" i="1">
                                    <a:solidFill>
                                      <a:prstClr val="black"/>
                                    </a:solidFill>
                                    <a:latin typeface="Cambria Math" panose="02040503050406030204" pitchFamily="18" charset="0"/>
                                    <a:ea typeface="Dotum" panose="020B0600000101010101" pitchFamily="34" charset="-127"/>
                                  </a:rPr>
                                  <m:t>=0                             </m:t>
                                </m:r>
                              </m:e>
                              <m:e>
                                <m:r>
                                  <a:rPr lang="en-US" sz="3600" i="1">
                                    <a:solidFill>
                                      <a:prstClr val="black"/>
                                    </a:solidFill>
                                    <a:latin typeface="Cambria Math" panose="02040503050406030204" pitchFamily="18" charset="0"/>
                                    <a:ea typeface="Dotum" panose="020B0600000101010101" pitchFamily="34" charset="-127"/>
                                  </a:rPr>
                                  <m:t> </m:t>
                                </m:r>
                              </m:e>
                              <m:e>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solidFill>
                                          <a:prstClr val="black"/>
                                        </a:solidFill>
                                        <a:latin typeface="Cambria Math" panose="02040503050406030204" pitchFamily="18" charset="0"/>
                                        <a:ea typeface="Dotum" panose="020B0600000101010101" pitchFamily="34" charset="-127"/>
                                      </a:rPr>
                                    </m:ctrlPr>
                                  </m:fPr>
                                  <m:num>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2500000</m:t>
                                    </m:r>
                                    <m:func>
                                      <m:funcPr>
                                        <m:ctrlP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uncPr>
                                      <m:fName>
                                        <m:sSup>
                                          <m:sSupPr>
                                            <m:ctrlP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m:rPr>
                                                <m:sty m:val="p"/>
                                              </m:rPr>
                                              <a:rPr lang="en-US" sz="3600">
                                                <a:solidFill>
                                                  <a:prstClr val="black"/>
                                                </a:solidFill>
                                                <a:latin typeface="Cambria Math" panose="02040503050406030204" pitchFamily="18" charset="0"/>
                                                <a:ea typeface="Cambria Math" panose="02040503050406030204" pitchFamily="18" charset="0"/>
                                                <a:cs typeface="Cambria Math" panose="02040503050406030204" pitchFamily="18" charset="0"/>
                                              </a:rPr>
                                              <m:t>cos</m:t>
                                            </m:r>
                                          </m:e>
                                          <m:sup>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fName>
                                      <m:e>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𝛼</m:t>
                                        </m:r>
                                      </m:e>
                                    </m:func>
                                    <m:r>
                                      <a:rPr lang="en-US" sz="3600" i="1">
                                        <a:solidFill>
                                          <a:prstClr val="black"/>
                                        </a:solidFill>
                                        <a:latin typeface="Cambria Math" panose="02040503050406030204" pitchFamily="18" charset="0"/>
                                        <a:ea typeface="Dotum" panose="020B0600000101010101" pitchFamily="34" charset="-127"/>
                                      </a:rPr>
                                      <m:t>.</m:t>
                                    </m:r>
                                    <m:func>
                                      <m:funcPr>
                                        <m:ctrlPr>
                                          <a:rPr lang="en-US" sz="3600" i="1">
                                            <a:solidFill>
                                              <a:prstClr val="black"/>
                                            </a:solidFill>
                                            <a:latin typeface="Cambria Math" panose="02040503050406030204" pitchFamily="18" charset="0"/>
                                            <a:ea typeface="Dotum" panose="020B0600000101010101" pitchFamily="34" charset="-127"/>
                                          </a:rPr>
                                        </m:ctrlPr>
                                      </m:funcPr>
                                      <m:fName>
                                        <m:r>
                                          <m:rPr>
                                            <m:sty m:val="p"/>
                                          </m:rPr>
                                          <a:rPr lang="en-US" sz="3600">
                                            <a:solidFill>
                                              <a:prstClr val="black"/>
                                            </a:solidFill>
                                            <a:latin typeface="Cambria Math" panose="02040503050406030204" pitchFamily="18" charset="0"/>
                                            <a:ea typeface="Dotum" panose="020B0600000101010101" pitchFamily="34" charset="-127"/>
                                          </a:rPr>
                                          <m:t>tan</m:t>
                                        </m:r>
                                      </m:fName>
                                      <m:e>
                                        <m:r>
                                          <a:rPr lang="en-US" sz="3600" i="1">
                                            <a:solidFill>
                                              <a:prstClr val="black"/>
                                            </a:solidFill>
                                            <a:latin typeface="Cambria Math" panose="02040503050406030204" pitchFamily="18" charset="0"/>
                                            <a:ea typeface="Dotum" panose="020B0600000101010101" pitchFamily="34" charset="-127"/>
                                          </a:rPr>
                                          <m:t>𝛼</m:t>
                                        </m:r>
                                      </m:e>
                                    </m:func>
                                  </m:num>
                                  <m:den>
                                    <m:r>
                                      <a:rPr lang="en-US" sz="3600" i="1">
                                        <a:solidFill>
                                          <a:prstClr val="black"/>
                                        </a:solidFill>
                                        <a:latin typeface="Cambria Math" panose="02040503050406030204" pitchFamily="18" charset="0"/>
                                        <a:ea typeface="Dotum" panose="020B0600000101010101" pitchFamily="34" charset="-127"/>
                                      </a:rPr>
                                      <m:t>49</m:t>
                                    </m:r>
                                  </m:den>
                                </m:f>
                              </m:e>
                            </m:eqArr>
                          </m:e>
                        </m:d>
                      </m:e>
                    </m:d>
                  </m:oMath>
                </a14:m>
                <a:endParaRPr lang="en-US" sz="3600"/>
              </a:p>
            </p:txBody>
          </p:sp>
        </mc:Choice>
        <mc:Fallback xmlns="">
          <p:sp>
            <p:nvSpPr>
              <p:cNvPr id="6" name="Rectangle 5"/>
              <p:cNvSpPr>
                <a:spLocks noRot="1" noChangeAspect="1" noMove="1" noResize="1" noEditPoints="1" noAdjustHandles="1" noChangeArrowheads="1" noChangeShapeType="1" noTextEdit="1"/>
              </p:cNvSpPr>
              <p:nvPr/>
            </p:nvSpPr>
            <p:spPr>
              <a:xfrm>
                <a:off x="8305800" y="5219959"/>
                <a:ext cx="5291811" cy="213334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30125" y="7683790"/>
                <a:ext cx="14325600" cy="2031710"/>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Loại x = 0 (đạn pháo chưa được bắn).</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Vậy tầm xa mà quả đạn đạt tới là </a:t>
                </a:r>
                <a14:m>
                  <m:oMath xmlns:m="http://schemas.openxmlformats.org/officeDocument/2006/math">
                    <m:r>
                      <a:rPr lang="en-US" sz="3600" i="1">
                        <a:solidFill>
                          <a:prstClr val="black"/>
                        </a:solidFill>
                        <a:latin typeface="Cambria Math" panose="02040503050406030204" pitchFamily="18" charset="0"/>
                        <a:ea typeface="Times New Roman" panose="02020603050405020304" pitchFamily="18" charset="0"/>
                      </a:rPr>
                      <m:t>𝑥</m:t>
                    </m:r>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1250000</m:t>
                        </m:r>
                        <m:func>
                          <m:funcPr>
                            <m:ctrlP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uncPr>
                          <m:fName>
                            <m:r>
                              <m:rPr>
                                <m:sty m:val="p"/>
                              </m:rPr>
                              <a:rPr lang="en-US" sz="3600">
                                <a:solidFill>
                                  <a:prstClr val="black"/>
                                </a:solidFill>
                                <a:latin typeface="Cambria Math" panose="02040503050406030204" pitchFamily="18" charset="0"/>
                                <a:ea typeface="Cambria Math" panose="02040503050406030204" pitchFamily="18" charset="0"/>
                                <a:cs typeface="Cambria Math" panose="02040503050406030204" pitchFamily="18" charset="0"/>
                              </a:rPr>
                              <m:t>sin</m:t>
                            </m:r>
                          </m:fName>
                          <m:e>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𝛼</m:t>
                            </m:r>
                          </m:e>
                        </m:func>
                      </m:num>
                      <m:den>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49</m:t>
                        </m:r>
                      </m:den>
                    </m:f>
                  </m:oMath>
                </a14:m>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 (m).</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30125" y="7683790"/>
                <a:ext cx="14325600" cy="2031710"/>
              </a:xfrm>
              <a:prstGeom prst="rect">
                <a:avLst/>
              </a:prstGeom>
              <a:blipFill>
                <a:blip r:embed="rId5"/>
                <a:stretch>
                  <a:fillRect l="-1319" b="-3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65343" y="5545105"/>
                <a:ext cx="8075224" cy="1232453"/>
              </a:xfrm>
              <a:prstGeom prst="rect">
                <a:avLst/>
              </a:prstGeom>
            </p:spPr>
            <p:txBody>
              <a:bodyPr wrap="none">
                <a:spAutoFit/>
              </a:bodyPr>
              <a:lstStyle/>
              <a:p>
                <a:pPr lvl="0" algn="just">
                  <a:lnSpc>
                    <a:spcPct val="150000"/>
                  </a:lnSpc>
                </a:pPr>
                <a14:m>
                  <m:oMath xmlns:m="http://schemas.openxmlformats.org/officeDocument/2006/math">
                    <m:r>
                      <a:rPr lang="en-US" sz="3600" i="1">
                        <a:solidFill>
                          <a:prstClr val="black"/>
                        </a:solidFill>
                        <a:latin typeface="Cambria Math" panose="02040503050406030204" pitchFamily="18" charset="0"/>
                        <a:ea typeface="Times New Roman" panose="02020603050405020304" pitchFamily="18" charset="0"/>
                      </a:rPr>
                      <m:t>⟺</m:t>
                    </m:r>
                    <m:r>
                      <a:rPr lang="en-US" sz="3600" i="1">
                        <a:solidFill>
                          <a:prstClr val="black"/>
                        </a:solidFill>
                        <a:latin typeface="Cambria Math" panose="02040503050406030204" pitchFamily="18" charset="0"/>
                        <a:ea typeface="Times New Roman" panose="02020603050405020304" pitchFamily="18" charset="0"/>
                      </a:rPr>
                      <m:t>𝑥</m:t>
                    </m:r>
                    <m:d>
                      <m:dPr>
                        <m:ctrlPr>
                          <a:rPr lang="en-US" sz="3600" i="1">
                            <a:solidFill>
                              <a:prstClr val="black"/>
                            </a:solidFill>
                            <a:latin typeface="Cambria Math" panose="02040503050406030204" pitchFamily="18" charset="0"/>
                            <a:ea typeface="Times New Roman" panose="02020603050405020304" pitchFamily="18" charset="0"/>
                          </a:rPr>
                        </m:ctrlPr>
                      </m:dPr>
                      <m:e>
                        <m:r>
                          <a:rPr lang="en-US" sz="3600" i="1">
                            <a:solidFill>
                              <a:prstClr val="black"/>
                            </a:solidFill>
                            <a:latin typeface="Cambria Math" panose="02040503050406030204" pitchFamily="18" charset="0"/>
                            <a:ea typeface="Dotum" panose="020B0600000101010101" pitchFamily="34" charset="-127"/>
                          </a:rPr>
                          <m:t>−</m:t>
                        </m:r>
                        <m:f>
                          <m:fPr>
                            <m:ctrlPr>
                              <a:rPr lang="en-US" sz="3600" i="1">
                                <a:solidFill>
                                  <a:prstClr val="black"/>
                                </a:solidFill>
                                <a:latin typeface="Cambria Math" panose="02040503050406030204" pitchFamily="18" charset="0"/>
                                <a:ea typeface="Dotum" panose="020B0600000101010101" pitchFamily="34" charset="-127"/>
                              </a:rPr>
                            </m:ctrlPr>
                          </m:fPr>
                          <m:num>
                            <m:r>
                              <a:rPr lang="en-US" sz="3600" i="1">
                                <a:solidFill>
                                  <a:prstClr val="black"/>
                                </a:solidFill>
                                <a:latin typeface="Cambria Math" panose="02040503050406030204" pitchFamily="18" charset="0"/>
                                <a:ea typeface="Dotum" panose="020B0600000101010101" pitchFamily="34" charset="-127"/>
                              </a:rPr>
                              <m:t>49</m:t>
                            </m:r>
                          </m:num>
                          <m:den>
                            <m:r>
                              <a:rPr lang="en-US" sz="3600" i="1">
                                <a:solidFill>
                                  <a:prstClr val="black"/>
                                </a:solidFill>
                                <a:latin typeface="Cambria Math" panose="02040503050406030204" pitchFamily="18" charset="0"/>
                                <a:ea typeface="Dotum" panose="020B0600000101010101" pitchFamily="34" charset="-127"/>
                              </a:rPr>
                              <m:t>2500000</m:t>
                            </m:r>
                            <m:func>
                              <m:funcPr>
                                <m:ctrlPr>
                                  <a:rPr lang="en-US" sz="3600" i="1">
                                    <a:solidFill>
                                      <a:prstClr val="black"/>
                                    </a:solidFill>
                                    <a:latin typeface="Cambria Math" panose="02040503050406030204" pitchFamily="18" charset="0"/>
                                    <a:ea typeface="Dotum" panose="020B0600000101010101" pitchFamily="34" charset="-127"/>
                                  </a:rPr>
                                </m:ctrlPr>
                              </m:funcPr>
                              <m:fName>
                                <m:sSup>
                                  <m:sSupPr>
                                    <m:ctrlPr>
                                      <a:rPr lang="en-US" sz="3600" i="1">
                                        <a:solidFill>
                                          <a:prstClr val="black"/>
                                        </a:solidFill>
                                        <a:latin typeface="Cambria Math" panose="02040503050406030204" pitchFamily="18" charset="0"/>
                                        <a:ea typeface="Dotum" panose="020B0600000101010101" pitchFamily="34" charset="-127"/>
                                      </a:rPr>
                                    </m:ctrlPr>
                                  </m:sSupPr>
                                  <m:e>
                                    <m:r>
                                      <m:rPr>
                                        <m:sty m:val="p"/>
                                      </m:rPr>
                                      <a:rPr lang="en-US" sz="3600">
                                        <a:solidFill>
                                          <a:prstClr val="black"/>
                                        </a:solidFill>
                                        <a:latin typeface="Cambria Math" panose="02040503050406030204" pitchFamily="18" charset="0"/>
                                        <a:ea typeface="Dotum" panose="020B0600000101010101" pitchFamily="34" charset="-127"/>
                                      </a:rPr>
                                      <m:t>cos</m:t>
                                    </m:r>
                                  </m:e>
                                  <m:sup>
                                    <m:r>
                                      <a:rPr lang="en-US" sz="3600" i="1">
                                        <a:solidFill>
                                          <a:prstClr val="black"/>
                                        </a:solidFill>
                                        <a:latin typeface="Cambria Math" panose="02040503050406030204" pitchFamily="18" charset="0"/>
                                        <a:ea typeface="Dotum" panose="020B0600000101010101" pitchFamily="34" charset="-127"/>
                                      </a:rPr>
                                      <m:t>2</m:t>
                                    </m:r>
                                  </m:sup>
                                </m:sSup>
                              </m:fName>
                              <m:e>
                                <m:r>
                                  <a:rPr lang="en-US" sz="3600" i="1">
                                    <a:solidFill>
                                      <a:prstClr val="black"/>
                                    </a:solidFill>
                                    <a:latin typeface="Cambria Math" panose="02040503050406030204" pitchFamily="18" charset="0"/>
                                    <a:ea typeface="Dotum" panose="020B0600000101010101" pitchFamily="34" charset="-127"/>
                                  </a:rPr>
                                  <m:t>𝛼</m:t>
                                </m:r>
                              </m:e>
                            </m:func>
                          </m:den>
                        </m:f>
                        <m:sSup>
                          <m:sSupPr>
                            <m:ctrlPr>
                              <a:rPr lang="en-US" sz="3600" i="1">
                                <a:solidFill>
                                  <a:prstClr val="black"/>
                                </a:solidFill>
                                <a:latin typeface="Cambria Math" panose="02040503050406030204" pitchFamily="18" charset="0"/>
                                <a:ea typeface="Dotum" panose="020B0600000101010101" pitchFamily="34" charset="-127"/>
                              </a:rPr>
                            </m:ctrlPr>
                          </m:sSupPr>
                          <m:e>
                            <m:r>
                              <a:rPr lang="en-US" sz="3600" i="1">
                                <a:solidFill>
                                  <a:prstClr val="black"/>
                                </a:solidFill>
                                <a:latin typeface="Cambria Math" panose="02040503050406030204" pitchFamily="18" charset="0"/>
                                <a:ea typeface="Dotum" panose="020B0600000101010101" pitchFamily="34" charset="-127"/>
                              </a:rPr>
                              <m:t>𝑥</m:t>
                            </m:r>
                          </m:e>
                          <m:sup>
                            <m:r>
                              <a:rPr lang="en-US" sz="3600" i="1">
                                <a:solidFill>
                                  <a:prstClr val="black"/>
                                </a:solidFill>
                                <a:latin typeface="Cambria Math" panose="02040503050406030204" pitchFamily="18" charset="0"/>
                                <a:ea typeface="Dotum" panose="020B0600000101010101" pitchFamily="34" charset="-127"/>
                              </a:rPr>
                              <m:t>2</m:t>
                            </m:r>
                          </m:sup>
                        </m:sSup>
                        <m:r>
                          <a:rPr lang="en-US" sz="3600" i="1">
                            <a:solidFill>
                              <a:prstClr val="black"/>
                            </a:solidFill>
                            <a:latin typeface="Cambria Math" panose="02040503050406030204" pitchFamily="18" charset="0"/>
                            <a:ea typeface="Dotum" panose="020B0600000101010101" pitchFamily="34" charset="-127"/>
                          </a:rPr>
                          <m:t>+</m:t>
                        </m:r>
                        <m:r>
                          <a:rPr lang="en-US" sz="3600" i="1">
                            <a:solidFill>
                              <a:prstClr val="black"/>
                            </a:solidFill>
                            <a:latin typeface="Cambria Math" panose="02040503050406030204" pitchFamily="18" charset="0"/>
                            <a:ea typeface="Dotum" panose="020B0600000101010101" pitchFamily="34" charset="-127"/>
                          </a:rPr>
                          <m:t>𝑥</m:t>
                        </m:r>
                        <m:r>
                          <a:rPr lang="en-US" sz="3600" i="1">
                            <a:solidFill>
                              <a:prstClr val="black"/>
                            </a:solidFill>
                            <a:latin typeface="Cambria Math" panose="02040503050406030204" pitchFamily="18" charset="0"/>
                            <a:ea typeface="Dotum" panose="020B0600000101010101" pitchFamily="34" charset="-127"/>
                          </a:rPr>
                          <m:t>.</m:t>
                        </m:r>
                        <m:func>
                          <m:funcPr>
                            <m:ctrlPr>
                              <a:rPr lang="en-US" sz="3600" i="1">
                                <a:solidFill>
                                  <a:prstClr val="black"/>
                                </a:solidFill>
                                <a:latin typeface="Cambria Math" panose="02040503050406030204" pitchFamily="18" charset="0"/>
                                <a:ea typeface="Dotum" panose="020B0600000101010101" pitchFamily="34" charset="-127"/>
                              </a:rPr>
                            </m:ctrlPr>
                          </m:funcPr>
                          <m:fName>
                            <m:r>
                              <m:rPr>
                                <m:sty m:val="p"/>
                              </m:rPr>
                              <a:rPr lang="en-US" sz="3600">
                                <a:solidFill>
                                  <a:prstClr val="black"/>
                                </a:solidFill>
                                <a:latin typeface="Cambria Math" panose="02040503050406030204" pitchFamily="18" charset="0"/>
                                <a:ea typeface="Dotum" panose="020B0600000101010101" pitchFamily="34" charset="-127"/>
                              </a:rPr>
                              <m:t>tan</m:t>
                            </m:r>
                          </m:fName>
                          <m:e>
                            <m:r>
                              <a:rPr lang="en-US" sz="3600" i="1">
                                <a:solidFill>
                                  <a:prstClr val="black"/>
                                </a:solidFill>
                                <a:latin typeface="Cambria Math" panose="02040503050406030204" pitchFamily="18" charset="0"/>
                                <a:ea typeface="Dotum" panose="020B0600000101010101" pitchFamily="34" charset="-127"/>
                              </a:rPr>
                              <m:t>𝛼</m:t>
                            </m:r>
                          </m:e>
                        </m:func>
                      </m:e>
                    </m:d>
                    <m:r>
                      <a:rPr lang="en-US" sz="3600" i="1">
                        <a:solidFill>
                          <a:prstClr val="black"/>
                        </a:solidFill>
                        <a:latin typeface="Cambria Math" panose="02040503050406030204" pitchFamily="18" charset="0"/>
                        <a:ea typeface="Dotum" panose="020B0600000101010101" pitchFamily="34" charset="-127"/>
                      </a:rPr>
                      <m:t>=0</m:t>
                    </m:r>
                  </m:oMath>
                </a14:m>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65343" y="5545105"/>
                <a:ext cx="8075224" cy="123245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3631624" y="5144018"/>
                <a:ext cx="4351576" cy="2133341"/>
              </a:xfrm>
              <a:prstGeom prst="rect">
                <a:avLst/>
              </a:prstGeom>
            </p:spPr>
            <p:txBody>
              <a:bodyPr wrap="none">
                <a:spAutoFit/>
              </a:bodyPr>
              <a:lstStyle/>
              <a:p>
                <a:pPr lvl="0"/>
                <a14:m>
                  <m:oMath xmlns:m="http://schemas.openxmlformats.org/officeDocument/2006/math">
                    <m:r>
                      <a:rPr lang="en-US" sz="3600" i="1">
                        <a:solidFill>
                          <a:prstClr val="black"/>
                        </a:solidFill>
                        <a:latin typeface="Cambria Math" panose="02040503050406030204" pitchFamily="18" charset="0"/>
                        <a:ea typeface="Dotum" panose="020B0600000101010101" pitchFamily="34" charset="-127"/>
                      </a:rPr>
                      <m:t>⟺</m:t>
                    </m:r>
                  </m:oMath>
                </a14:m>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600" i="1">
                            <a:solidFill>
                              <a:prstClr val="black"/>
                            </a:solidFill>
                            <a:latin typeface="Cambria Math" panose="02040503050406030204" pitchFamily="18" charset="0"/>
                            <a:ea typeface="Dotum" panose="020B0600000101010101" pitchFamily="34" charset="-127"/>
                          </a:rPr>
                        </m:ctrlPr>
                      </m:dPr>
                      <m:e>
                        <m:d>
                          <m:dPr>
                            <m:begChr m:val=""/>
                            <m:endChr m:val=""/>
                            <m:ctrlPr>
                              <a:rPr lang="en-US" sz="3600" i="1">
                                <a:solidFill>
                                  <a:prstClr val="black"/>
                                </a:solidFill>
                                <a:latin typeface="Cambria Math" panose="02040503050406030204" pitchFamily="18" charset="0"/>
                                <a:ea typeface="Dotum" panose="020B0600000101010101" pitchFamily="34" charset="-127"/>
                              </a:rPr>
                            </m:ctrlPr>
                          </m:dPr>
                          <m:e>
                            <m:eqArr>
                              <m:eqArrPr>
                                <m:ctrlPr>
                                  <a:rPr lang="en-US" sz="3600" i="1">
                                    <a:solidFill>
                                      <a:prstClr val="black"/>
                                    </a:solidFill>
                                    <a:latin typeface="Cambria Math" panose="02040503050406030204" pitchFamily="18" charset="0"/>
                                    <a:ea typeface="Dotum" panose="020B0600000101010101" pitchFamily="34" charset="-127"/>
                                  </a:rPr>
                                </m:ctrlPr>
                              </m:eqArrPr>
                              <m:e>
                                <m:r>
                                  <a:rPr lang="en-US" sz="3600" i="1">
                                    <a:solidFill>
                                      <a:prstClr val="black"/>
                                    </a:solidFill>
                                    <a:latin typeface="Cambria Math" panose="02040503050406030204" pitchFamily="18" charset="0"/>
                                    <a:ea typeface="Dotum" panose="020B0600000101010101" pitchFamily="34" charset="-127"/>
                                  </a:rPr>
                                  <m:t>𝑥</m:t>
                                </m:r>
                                <m:r>
                                  <a:rPr lang="en-US" sz="3600" i="1">
                                    <a:solidFill>
                                      <a:prstClr val="black"/>
                                    </a:solidFill>
                                    <a:latin typeface="Cambria Math" panose="02040503050406030204" pitchFamily="18" charset="0"/>
                                    <a:ea typeface="Dotum" panose="020B0600000101010101" pitchFamily="34" charset="-127"/>
                                  </a:rPr>
                                  <m:t>=0                    </m:t>
                                </m:r>
                              </m:e>
                              <m:e>
                                <m:r>
                                  <a:rPr lang="en-US" sz="3600" i="1">
                                    <a:solidFill>
                                      <a:prstClr val="black"/>
                                    </a:solidFill>
                                    <a:latin typeface="Cambria Math" panose="02040503050406030204" pitchFamily="18" charset="0"/>
                                    <a:ea typeface="Dotum" panose="020B0600000101010101" pitchFamily="34" charset="-127"/>
                                  </a:rPr>
                                  <m:t> </m:t>
                                </m:r>
                              </m:e>
                              <m:e>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1250000</m:t>
                                    </m:r>
                                    <m:func>
                                      <m:funcPr>
                                        <m:ctrlP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uncPr>
                                      <m:fName>
                                        <m:r>
                                          <m:rPr>
                                            <m:sty m:val="p"/>
                                          </m:rPr>
                                          <a:rPr lang="en-US" sz="3600">
                                            <a:solidFill>
                                              <a:prstClr val="black"/>
                                            </a:solidFill>
                                            <a:latin typeface="Cambria Math" panose="02040503050406030204" pitchFamily="18" charset="0"/>
                                            <a:ea typeface="Cambria Math" panose="02040503050406030204" pitchFamily="18" charset="0"/>
                                            <a:cs typeface="Cambria Math" panose="02040503050406030204" pitchFamily="18" charset="0"/>
                                          </a:rPr>
                                          <m:t>sin</m:t>
                                        </m:r>
                                      </m:fName>
                                      <m:e>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𝛼</m:t>
                                        </m:r>
                                      </m:e>
                                    </m:func>
                                  </m:num>
                                  <m:den>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49</m:t>
                                    </m:r>
                                  </m:den>
                                </m:f>
                              </m:e>
                            </m:eqArr>
                          </m:e>
                        </m:d>
                      </m:e>
                    </m:d>
                  </m:oMath>
                </a14:m>
                <a:endParaRPr lang="en-US" sz="3600">
                  <a:solidFill>
                    <a:prstClr val="black"/>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13631624" y="5144018"/>
                <a:ext cx="4351576" cy="2133341"/>
              </a:xfrm>
              <a:prstGeom prst="rect">
                <a:avLst/>
              </a:prstGeom>
              <a:blipFill>
                <a:blip r:embed="rId7"/>
                <a:stretch>
                  <a:fillRect/>
                </a:stretch>
              </a:blipFill>
            </p:spPr>
            <p:txBody>
              <a:bodyPr/>
              <a:lstStyle/>
              <a:p>
                <a:r>
                  <a:rPr lang="en-US">
                    <a:noFill/>
                  </a:rPr>
                  <a:t> </a:t>
                </a:r>
              </a:p>
            </p:txBody>
          </p:sp>
        </mc:Fallback>
      </mc:AlternateContent>
      <p:pic>
        <p:nvPicPr>
          <p:cNvPr id="12" name="Picture 11"/>
          <p:cNvPicPr>
            <a:picLocks noChangeAspect="1"/>
          </p:cNvPicPr>
          <p:nvPr/>
        </p:nvPicPr>
        <p:blipFill>
          <a:blip r:embed="rId8"/>
          <a:stretch>
            <a:fillRect/>
          </a:stretch>
        </p:blipFill>
        <p:spPr>
          <a:xfrm>
            <a:off x="15849600" y="8499170"/>
            <a:ext cx="1805495" cy="1521130"/>
          </a:xfrm>
          <a:prstGeom prst="rect">
            <a:avLst/>
          </a:prstGeom>
        </p:spPr>
      </p:pic>
      <p:sp>
        <p:nvSpPr>
          <p:cNvPr id="14" name="Oval Callout 13"/>
          <p:cNvSpPr/>
          <p:nvPr/>
        </p:nvSpPr>
        <p:spPr>
          <a:xfrm>
            <a:off x="8247553" y="542570"/>
            <a:ext cx="1673349" cy="838200"/>
          </a:xfrm>
          <a:prstGeom prst="wedgeEllipseCallout">
            <a:avLst/>
          </a:prstGeom>
          <a:solidFill>
            <a:schemeClr val="tx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480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down)">
                                      <p:cBhvr>
                                        <p:cTn id="19" dur="500"/>
                                        <p:tgtEl>
                                          <p:spTgt spid="2">
                                            <p:txEl>
                                              <p:pRg st="2" end="2"/>
                                            </p:txEl>
                                          </p:spTgt>
                                        </p:tgtEl>
                                      </p:cBhvr>
                                    </p:animEffect>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fade">
                                      <p:cBhvr>
                                        <p:cTn id="33" dur="500"/>
                                        <p:tgtEl>
                                          <p:spTgt spid="7">
                                            <p:txEl>
                                              <p:pRg st="0" end="0"/>
                                            </p:txEl>
                                          </p:spTgt>
                                        </p:tgtEl>
                                      </p:cBhvr>
                                    </p:animEffect>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wipe(down)">
                                      <p:cBhvr>
                                        <p:cTn id="3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rot="14649052">
            <a:off x="16261932" y="223207"/>
            <a:ext cx="1892024" cy="1447978"/>
          </a:xfrm>
          <a:prstGeom prst="rect">
            <a:avLst/>
          </a:prstGeom>
        </p:spPr>
      </p:pic>
      <p:sp>
        <p:nvSpPr>
          <p:cNvPr id="9" name="Oval Callout 8"/>
          <p:cNvSpPr/>
          <p:nvPr/>
        </p:nvSpPr>
        <p:spPr>
          <a:xfrm>
            <a:off x="8247553" y="542570"/>
            <a:ext cx="1673349" cy="838200"/>
          </a:xfrm>
          <a:prstGeom prst="wedgeEllipseCallout">
            <a:avLst/>
          </a:prstGeom>
          <a:solidFill>
            <a:schemeClr val="tx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a:blip r:embed="rId3"/>
          <a:stretch>
            <a:fillRect/>
          </a:stretch>
        </p:blipFill>
        <p:spPr>
          <a:xfrm>
            <a:off x="15849600" y="8499170"/>
            <a:ext cx="1805495" cy="152113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685799" y="1876070"/>
                <a:ext cx="17830800" cy="5401030"/>
              </a:xfrm>
              <a:prstGeom prst="rect">
                <a:avLst/>
              </a:prstGeom>
            </p:spPr>
            <p:txBody>
              <a:bodyPr wrap="square">
                <a:spAutoFit/>
              </a:bodyPr>
              <a:lstStyle/>
              <a:p>
                <a:pPr>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b) Để quả đạn trúng mục tiêu cách vị trí đặt khẩu pháo 22 000 m thì x = 22 000 m.</a:t>
                </a: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Khi đó: </a:t>
                </a:r>
                <a:endParaRPr lang="en-US" sz="360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3600" i="1">
                              <a:effectLst/>
                              <a:latin typeface="Cambria Math" panose="02040503050406030204" pitchFamily="18" charset="0"/>
                              <a:ea typeface="Cambria Math" panose="02040503050406030204" pitchFamily="18" charset="0"/>
                              <a:cs typeface="Cambria Math" panose="02040503050406030204" pitchFamily="18" charset="0"/>
                            </a:rPr>
                            <m:t>1250000</m:t>
                          </m:r>
                          <m:func>
                            <m:funcPr>
                              <m:ctrlPr>
                                <a:rPr lang="en-US" sz="3600" i="1">
                                  <a:effectLst/>
                                  <a:latin typeface="Cambria Math" panose="02040503050406030204" pitchFamily="18" charset="0"/>
                                  <a:ea typeface="Cambria Math" panose="02040503050406030204" pitchFamily="18" charset="0"/>
                                  <a:cs typeface="Cambria Math" panose="02040503050406030204" pitchFamily="18" charset="0"/>
                                </a:rPr>
                              </m:ctrlPr>
                            </m:funcPr>
                            <m:fName>
                              <m:r>
                                <m:rPr>
                                  <m:sty m:val="p"/>
                                </m:rPr>
                                <a:rPr lang="en-US" sz="3600">
                                  <a:effectLst/>
                                  <a:latin typeface="Cambria Math" panose="02040503050406030204" pitchFamily="18" charset="0"/>
                                  <a:ea typeface="Cambria Math" panose="02040503050406030204" pitchFamily="18" charset="0"/>
                                  <a:cs typeface="Cambria Math" panose="02040503050406030204" pitchFamily="18" charset="0"/>
                                </a:rPr>
                                <m:t>sin</m:t>
                              </m:r>
                            </m:fName>
                            <m:e>
                              <m:r>
                                <a:rPr lang="en-US" sz="3600" i="1">
                                  <a:effectLst/>
                                  <a:latin typeface="Cambria Math" panose="02040503050406030204" pitchFamily="18" charset="0"/>
                                  <a:ea typeface="Cambria Math" panose="02040503050406030204" pitchFamily="18" charset="0"/>
                                  <a:cs typeface="Cambria Math" panose="02040503050406030204" pitchFamily="18" charset="0"/>
                                </a:rPr>
                                <m:t>2</m:t>
                              </m:r>
                              <m:r>
                                <a:rPr lang="en-US" sz="3600" i="1">
                                  <a:effectLst/>
                                  <a:latin typeface="Cambria Math" panose="02040503050406030204" pitchFamily="18" charset="0"/>
                                  <a:ea typeface="Cambria Math" panose="02040503050406030204" pitchFamily="18" charset="0"/>
                                  <a:cs typeface="Cambria Math" panose="02040503050406030204" pitchFamily="18" charset="0"/>
                                </a:rPr>
                                <m:t>𝛼</m:t>
                              </m:r>
                            </m:e>
                          </m:func>
                        </m:num>
                        <m:den>
                          <m:r>
                            <a:rPr lang="en-US" sz="3600" i="1">
                              <a:effectLst/>
                              <a:latin typeface="Cambria Math" panose="02040503050406030204" pitchFamily="18" charset="0"/>
                              <a:ea typeface="Cambria Math" panose="02040503050406030204" pitchFamily="18" charset="0"/>
                              <a:cs typeface="Cambria Math" panose="02040503050406030204" pitchFamily="18" charset="0"/>
                            </a:rPr>
                            <m:t>49</m:t>
                          </m:r>
                        </m:den>
                      </m:f>
                      <m:r>
                        <a:rPr lang="en-US" sz="3600" i="1">
                          <a:effectLst/>
                          <a:latin typeface="Cambria Math" panose="02040503050406030204" pitchFamily="18" charset="0"/>
                          <a:ea typeface="Cambria Math" panose="02040503050406030204" pitchFamily="18" charset="0"/>
                          <a:cs typeface="Cambria Math" panose="02040503050406030204" pitchFamily="18" charset="0"/>
                        </a:rPr>
                        <m:t>=22000⟺</m:t>
                      </m:r>
                      <m:func>
                        <m:funcPr>
                          <m:ctrlPr>
                            <a:rPr lang="en-US" sz="3600" i="1">
                              <a:effectLst/>
                              <a:latin typeface="Cambria Math" panose="02040503050406030204" pitchFamily="18" charset="0"/>
                              <a:ea typeface="Cambria Math" panose="02040503050406030204" pitchFamily="18" charset="0"/>
                              <a:cs typeface="Cambria Math" panose="02040503050406030204" pitchFamily="18" charset="0"/>
                            </a:rPr>
                          </m:ctrlPr>
                        </m:funcPr>
                        <m:fName>
                          <m:r>
                            <m:rPr>
                              <m:sty m:val="p"/>
                            </m:rPr>
                            <a:rPr lang="en-US" sz="3600">
                              <a:effectLst/>
                              <a:latin typeface="Cambria Math" panose="02040503050406030204" pitchFamily="18" charset="0"/>
                              <a:ea typeface="Cambria Math" panose="02040503050406030204" pitchFamily="18" charset="0"/>
                              <a:cs typeface="Cambria Math" panose="02040503050406030204" pitchFamily="18" charset="0"/>
                            </a:rPr>
                            <m:t>sin</m:t>
                          </m:r>
                        </m:fName>
                        <m:e>
                          <m:r>
                            <a:rPr lang="en-US" sz="3600" i="1">
                              <a:effectLst/>
                              <a:latin typeface="Cambria Math" panose="02040503050406030204" pitchFamily="18" charset="0"/>
                              <a:ea typeface="Cambria Math" panose="02040503050406030204" pitchFamily="18" charset="0"/>
                              <a:cs typeface="Cambria Math" panose="02040503050406030204" pitchFamily="18" charset="0"/>
                            </a:rPr>
                            <m:t>2</m:t>
                          </m:r>
                          <m:r>
                            <a:rPr lang="en-US" sz="3600" i="1">
                              <a:effectLst/>
                              <a:latin typeface="Cambria Math" panose="02040503050406030204" pitchFamily="18" charset="0"/>
                              <a:ea typeface="Cambria Math" panose="02040503050406030204" pitchFamily="18" charset="0"/>
                              <a:cs typeface="Cambria Math" panose="02040503050406030204" pitchFamily="18" charset="0"/>
                            </a:rPr>
                            <m:t>𝛼</m:t>
                          </m:r>
                        </m:e>
                      </m:func>
                      <m:r>
                        <a:rPr lang="en-US" sz="3600" i="1">
                          <a:effectLst/>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3600" i="1">
                              <a:effectLst/>
                              <a:latin typeface="Cambria Math" panose="02040503050406030204" pitchFamily="18" charset="0"/>
                              <a:ea typeface="Cambria Math" panose="02040503050406030204" pitchFamily="18" charset="0"/>
                              <a:cs typeface="Cambria Math" panose="02040503050406030204" pitchFamily="18" charset="0"/>
                            </a:rPr>
                            <m:t>539</m:t>
                          </m:r>
                        </m:num>
                        <m:den>
                          <m:r>
                            <a:rPr lang="en-US" sz="3600" i="1">
                              <a:effectLst/>
                              <a:latin typeface="Cambria Math" panose="02040503050406030204" pitchFamily="18" charset="0"/>
                              <a:ea typeface="Cambria Math" panose="02040503050406030204" pitchFamily="18" charset="0"/>
                              <a:cs typeface="Cambria Math" panose="02040503050406030204" pitchFamily="18" charset="0"/>
                            </a:rPr>
                            <m:t>625</m:t>
                          </m:r>
                        </m:den>
                      </m:f>
                    </m:oMath>
                  </m:oMathPara>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Dotum" panose="020B0600000101010101" pitchFamily="34" charset="-127"/>
                    <a:cs typeface="Arial" panose="020B0604020202020204" pitchFamily="34" charset="0"/>
                  </a:rPr>
                  <a:t>Gọi </a:t>
                </a:r>
                <a14:m>
                  <m:oMath xmlns:m="http://schemas.openxmlformats.org/officeDocument/2006/math">
                    <m:r>
                      <a:rPr lang="en-US" sz="3600" i="1">
                        <a:effectLst/>
                        <a:latin typeface="Cambria Math" panose="02040503050406030204" pitchFamily="18" charset="0"/>
                        <a:ea typeface="Dotum" panose="020B0600000101010101" pitchFamily="34" charset="-127"/>
                      </a:rPr>
                      <m:t>𝛽</m:t>
                    </m:r>
                    <m:r>
                      <a:rPr lang="en-US" sz="3600" i="1">
                        <a:effectLst/>
                        <a:latin typeface="Cambria Math" panose="02040503050406030204" pitchFamily="18" charset="0"/>
                        <a:ea typeface="Dotum" panose="020B0600000101010101" pitchFamily="34" charset="-127"/>
                      </a:rPr>
                      <m:t>∈</m:t>
                    </m:r>
                    <m:d>
                      <m:dPr>
                        <m:begChr m:val="["/>
                        <m:endChr m:val="]"/>
                        <m:ctrlPr>
                          <a:rPr lang="en-US" sz="3600" i="1">
                            <a:effectLst/>
                            <a:latin typeface="Cambria Math" panose="02040503050406030204" pitchFamily="18" charset="0"/>
                            <a:ea typeface="Dotum" panose="020B0600000101010101" pitchFamily="34" charset="-127"/>
                          </a:rPr>
                        </m:ctrlPr>
                      </m:dPr>
                      <m:e>
                        <m:r>
                          <a:rPr lang="en-US" sz="3600" i="1">
                            <a:effectLst/>
                            <a:latin typeface="Cambria Math" panose="02040503050406030204" pitchFamily="18" charset="0"/>
                            <a:ea typeface="Dotum" panose="020B0600000101010101" pitchFamily="34" charset="-127"/>
                          </a:rPr>
                          <m:t>−</m:t>
                        </m:r>
                        <m:f>
                          <m:fPr>
                            <m:ctrlPr>
                              <a:rPr lang="en-US" sz="3600" i="1">
                                <a:effectLst/>
                                <a:latin typeface="Cambria Math" panose="02040503050406030204" pitchFamily="18" charset="0"/>
                                <a:ea typeface="Dotum" panose="020B0600000101010101" pitchFamily="34" charset="-127"/>
                              </a:rPr>
                            </m:ctrlPr>
                          </m:fPr>
                          <m:num>
                            <m:r>
                              <a:rPr lang="en-US" sz="3600" i="1">
                                <a:effectLst/>
                                <a:latin typeface="Cambria Math" panose="02040503050406030204" pitchFamily="18" charset="0"/>
                                <a:ea typeface="Dotum" panose="020B0600000101010101" pitchFamily="34" charset="-127"/>
                              </a:rPr>
                              <m:t>𝜋</m:t>
                            </m:r>
                          </m:num>
                          <m:den>
                            <m:r>
                              <a:rPr lang="en-US" sz="3600" i="1">
                                <a:effectLst/>
                                <a:latin typeface="Cambria Math" panose="02040503050406030204" pitchFamily="18" charset="0"/>
                                <a:ea typeface="Dotum" panose="020B0600000101010101" pitchFamily="34" charset="-127"/>
                              </a:rPr>
                              <m:t>2</m:t>
                            </m:r>
                          </m:den>
                        </m:f>
                        <m:r>
                          <a:rPr lang="en-US" sz="3600" i="1">
                            <a:effectLst/>
                            <a:latin typeface="Cambria Math" panose="02040503050406030204" pitchFamily="18" charset="0"/>
                            <a:ea typeface="Dotum" panose="020B0600000101010101" pitchFamily="34" charset="-127"/>
                          </a:rPr>
                          <m:t>;</m:t>
                        </m:r>
                        <m:f>
                          <m:fPr>
                            <m:ctrlPr>
                              <a:rPr lang="en-US" sz="3600" i="1">
                                <a:effectLst/>
                                <a:latin typeface="Cambria Math" panose="02040503050406030204" pitchFamily="18" charset="0"/>
                                <a:ea typeface="Dotum" panose="020B0600000101010101" pitchFamily="34" charset="-127"/>
                              </a:rPr>
                            </m:ctrlPr>
                          </m:fPr>
                          <m:num>
                            <m:r>
                              <a:rPr lang="en-US" sz="3600" i="1">
                                <a:effectLst/>
                                <a:latin typeface="Cambria Math" panose="02040503050406030204" pitchFamily="18" charset="0"/>
                                <a:ea typeface="Dotum" panose="020B0600000101010101" pitchFamily="34" charset="-127"/>
                              </a:rPr>
                              <m:t>𝜋</m:t>
                            </m:r>
                          </m:num>
                          <m:den>
                            <m:r>
                              <a:rPr lang="en-US" sz="3600" i="1">
                                <a:effectLst/>
                                <a:latin typeface="Cambria Math" panose="02040503050406030204" pitchFamily="18" charset="0"/>
                                <a:ea typeface="Dotum" panose="020B0600000101010101" pitchFamily="34" charset="-127"/>
                              </a:rPr>
                              <m:t>2</m:t>
                            </m:r>
                          </m:den>
                        </m:f>
                      </m:e>
                    </m:d>
                  </m:oMath>
                </a14:m>
                <a:r>
                  <a:rPr lang="en-US" sz="3600">
                    <a:effectLst/>
                    <a:latin typeface="Arial" panose="020B0604020202020204" pitchFamily="34" charset="0"/>
                    <a:ea typeface="Dotum" panose="020B0600000101010101" pitchFamily="34" charset="-127"/>
                    <a:cs typeface="Arial" panose="020B0604020202020204" pitchFamily="34" charset="0"/>
                  </a:rPr>
                  <a:t> là góc thỏa mãn </a:t>
                </a:r>
                <a14:m>
                  <m:oMath xmlns:m="http://schemas.openxmlformats.org/officeDocument/2006/math">
                    <m:func>
                      <m:funcPr>
                        <m:ctrlPr>
                          <a:rPr lang="en-US" sz="3600" i="1">
                            <a:effectLst/>
                            <a:latin typeface="Cambria Math" panose="02040503050406030204" pitchFamily="18" charset="0"/>
                            <a:ea typeface="Dotum" panose="020B0600000101010101" pitchFamily="34" charset="-127"/>
                          </a:rPr>
                        </m:ctrlPr>
                      </m:funcPr>
                      <m:fName>
                        <m:r>
                          <m:rPr>
                            <m:sty m:val="p"/>
                          </m:rPr>
                          <a:rPr lang="en-US" sz="3600">
                            <a:effectLst/>
                            <a:latin typeface="Cambria Math" panose="02040503050406030204" pitchFamily="18" charset="0"/>
                            <a:ea typeface="Dotum" panose="020B0600000101010101" pitchFamily="34" charset="-127"/>
                          </a:rPr>
                          <m:t>sin</m:t>
                        </m:r>
                      </m:fName>
                      <m:e>
                        <m:r>
                          <a:rPr lang="en-US" sz="3600" i="1">
                            <a:effectLst/>
                            <a:latin typeface="Cambria Math" panose="02040503050406030204" pitchFamily="18" charset="0"/>
                            <a:ea typeface="Dotum" panose="020B0600000101010101" pitchFamily="34" charset="-127"/>
                          </a:rPr>
                          <m:t>𝛽</m:t>
                        </m:r>
                      </m:e>
                    </m:func>
                    <m:r>
                      <a:rPr lang="en-US" sz="3600" i="1">
                        <a:effectLst/>
                        <a:latin typeface="Cambria Math" panose="02040503050406030204" pitchFamily="18" charset="0"/>
                        <a:ea typeface="Dotum" panose="020B0600000101010101" pitchFamily="34" charset="-127"/>
                      </a:rPr>
                      <m:t>=</m:t>
                    </m:r>
                    <m:f>
                      <m:fPr>
                        <m:ctrlPr>
                          <a:rPr lang="en-US" sz="3600" i="1">
                            <a:effectLst/>
                            <a:latin typeface="Cambria Math" panose="02040503050406030204" pitchFamily="18" charset="0"/>
                            <a:ea typeface="Dotum" panose="020B0600000101010101" pitchFamily="34" charset="-127"/>
                          </a:rPr>
                        </m:ctrlPr>
                      </m:fPr>
                      <m:num>
                        <m:r>
                          <a:rPr lang="en-US" sz="3600" i="1">
                            <a:effectLst/>
                            <a:latin typeface="Cambria Math" panose="02040503050406030204" pitchFamily="18" charset="0"/>
                            <a:ea typeface="Dotum" panose="020B0600000101010101" pitchFamily="34" charset="-127"/>
                          </a:rPr>
                          <m:t>539</m:t>
                        </m:r>
                      </m:num>
                      <m:den>
                        <m:r>
                          <a:rPr lang="en-US" sz="3600" i="1">
                            <a:effectLst/>
                            <a:latin typeface="Cambria Math" panose="02040503050406030204" pitchFamily="18" charset="0"/>
                            <a:ea typeface="Dotum" panose="020B0600000101010101" pitchFamily="34" charset="-127"/>
                          </a:rPr>
                          <m:t>625</m:t>
                        </m:r>
                      </m:den>
                    </m:f>
                  </m:oMath>
                </a14:m>
                <a:r>
                  <a:rPr lang="en-US" sz="3600">
                    <a:effectLst/>
                    <a:latin typeface="Arial" panose="020B0604020202020204" pitchFamily="34" charset="0"/>
                    <a:ea typeface="Dotum" panose="020B0600000101010101" pitchFamily="34" charset="-127"/>
                    <a:cs typeface="Arial" panose="020B0604020202020204" pitchFamily="34" charset="0"/>
                  </a:rPr>
                  <a:t>. </a:t>
                </a:r>
                <a:endParaRPr lang="en-US" sz="3600" smtClean="0">
                  <a:effectLst/>
                  <a:latin typeface="Arial" panose="020B0604020202020204" pitchFamily="34" charset="0"/>
                  <a:ea typeface="Dotum" panose="020B0600000101010101" pitchFamily="34" charset="-127"/>
                  <a:cs typeface="Arial" panose="020B0604020202020204" pitchFamily="34" charset="0"/>
                </a:endParaRPr>
              </a:p>
              <a:p>
                <a:pPr algn="just">
                  <a:lnSpc>
                    <a:spcPct val="150000"/>
                  </a:lnSpc>
                  <a:spcAft>
                    <a:spcPts val="0"/>
                  </a:spcAft>
                </a:pPr>
                <a:r>
                  <a:rPr lang="en-US" sz="3600" smtClean="0">
                    <a:effectLst/>
                    <a:latin typeface="Arial" panose="020B0604020202020204" pitchFamily="34" charset="0"/>
                    <a:ea typeface="Dotum" panose="020B0600000101010101" pitchFamily="34" charset="-127"/>
                    <a:cs typeface="Arial" panose="020B0604020202020204" pitchFamily="34" charset="0"/>
                  </a:rPr>
                  <a:t>Khi </a:t>
                </a:r>
                <a:r>
                  <a:rPr lang="en-US" sz="3600">
                    <a:effectLst/>
                    <a:latin typeface="Arial" panose="020B0604020202020204" pitchFamily="34" charset="0"/>
                    <a:ea typeface="Dotum" panose="020B0600000101010101" pitchFamily="34" charset="-127"/>
                    <a:cs typeface="Arial" panose="020B0604020202020204" pitchFamily="34" charset="0"/>
                  </a:rPr>
                  <a:t>đó ta có: </a:t>
                </a:r>
                <a14:m>
                  <m:oMath xmlns:m="http://schemas.openxmlformats.org/officeDocument/2006/math">
                    <m:func>
                      <m:funcPr>
                        <m:ctrlPr>
                          <a:rPr lang="en-US" sz="3600" i="1">
                            <a:effectLst/>
                            <a:latin typeface="Cambria Math" panose="02040503050406030204" pitchFamily="18" charset="0"/>
                            <a:ea typeface="Dotum" panose="020B0600000101010101" pitchFamily="34" charset="-127"/>
                          </a:rPr>
                        </m:ctrlPr>
                      </m:funcPr>
                      <m:fName>
                        <m:r>
                          <m:rPr>
                            <m:sty m:val="p"/>
                          </m:rPr>
                          <a:rPr lang="en-US" sz="3600">
                            <a:effectLst/>
                            <a:latin typeface="Cambria Math" panose="02040503050406030204" pitchFamily="18" charset="0"/>
                            <a:ea typeface="Dotum" panose="020B0600000101010101" pitchFamily="34" charset="-127"/>
                          </a:rPr>
                          <m:t>sin</m:t>
                        </m:r>
                      </m:fName>
                      <m:e>
                        <m:r>
                          <a:rPr lang="en-US" sz="3600" i="1">
                            <a:effectLst/>
                            <a:latin typeface="Cambria Math" panose="02040503050406030204" pitchFamily="18" charset="0"/>
                            <a:ea typeface="Dotum" panose="020B0600000101010101" pitchFamily="34" charset="-127"/>
                          </a:rPr>
                          <m:t>2</m:t>
                        </m:r>
                        <m:r>
                          <a:rPr lang="en-US" sz="3600" i="1">
                            <a:effectLst/>
                            <a:latin typeface="Cambria Math" panose="02040503050406030204" pitchFamily="18" charset="0"/>
                            <a:ea typeface="Dotum" panose="020B0600000101010101" pitchFamily="34" charset="-127"/>
                          </a:rPr>
                          <m:t>𝛼</m:t>
                        </m:r>
                      </m:e>
                    </m:func>
                    <m:r>
                      <a:rPr lang="en-US" sz="3600" i="1">
                        <a:effectLst/>
                        <a:latin typeface="Cambria Math" panose="02040503050406030204" pitchFamily="18" charset="0"/>
                        <a:ea typeface="Dotum" panose="020B0600000101010101" pitchFamily="34" charset="-127"/>
                      </a:rPr>
                      <m:t>=</m:t>
                    </m:r>
                    <m:func>
                      <m:funcPr>
                        <m:ctrlPr>
                          <a:rPr lang="en-US" sz="3600" i="1">
                            <a:effectLst/>
                            <a:latin typeface="Cambria Math" panose="02040503050406030204" pitchFamily="18" charset="0"/>
                            <a:ea typeface="Dotum" panose="020B0600000101010101" pitchFamily="34" charset="-127"/>
                          </a:rPr>
                        </m:ctrlPr>
                      </m:funcPr>
                      <m:fName>
                        <m:r>
                          <m:rPr>
                            <m:sty m:val="p"/>
                          </m:rPr>
                          <a:rPr lang="en-US" sz="3600">
                            <a:effectLst/>
                            <a:latin typeface="Cambria Math" panose="02040503050406030204" pitchFamily="18" charset="0"/>
                            <a:ea typeface="Dotum" panose="020B0600000101010101" pitchFamily="34" charset="-127"/>
                          </a:rPr>
                          <m:t>sin</m:t>
                        </m:r>
                      </m:fName>
                      <m:e>
                        <m:r>
                          <a:rPr lang="en-US" sz="3600" i="1">
                            <a:effectLst/>
                            <a:latin typeface="Cambria Math" panose="02040503050406030204" pitchFamily="18" charset="0"/>
                            <a:ea typeface="Dotum" panose="020B0600000101010101" pitchFamily="34" charset="-127"/>
                          </a:rPr>
                          <m:t>𝛽</m:t>
                        </m:r>
                      </m:e>
                    </m:func>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85799" y="1876070"/>
                <a:ext cx="17830800" cy="5401030"/>
              </a:xfrm>
              <a:prstGeom prst="rect">
                <a:avLst/>
              </a:prstGeom>
              <a:blipFill>
                <a:blip r:embed="rId4"/>
                <a:stretch>
                  <a:fillRect l="-1026" b="-14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505200" y="7505700"/>
                <a:ext cx="5579028" cy="2199385"/>
              </a:xfrm>
              <a:prstGeom prst="rect">
                <a:avLst/>
              </a:prstGeom>
            </p:spPr>
            <p:txBody>
              <a:bodyPr wrap="none">
                <a:spAutoFit/>
              </a:bodyPr>
              <a:lstStyle/>
              <a:p>
                <a14:m>
                  <m:oMath xmlns:m="http://schemas.openxmlformats.org/officeDocument/2006/math">
                    <m:r>
                      <a:rPr lang="en-US" sz="3600" i="1">
                        <a:solidFill>
                          <a:prstClr val="black"/>
                        </a:solidFill>
                        <a:latin typeface="Cambria Math" panose="02040503050406030204" pitchFamily="18" charset="0"/>
                        <a:ea typeface="Times New Roman" panose="02020603050405020304" pitchFamily="18" charset="0"/>
                      </a:rPr>
                      <m:t>⟺</m:t>
                    </m:r>
                  </m:oMath>
                </a14:m>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600" i="1">
                            <a:solidFill>
                              <a:prstClr val="black"/>
                            </a:solidFill>
                            <a:latin typeface="Cambria Math" panose="02040503050406030204" pitchFamily="18" charset="0"/>
                            <a:ea typeface="Dotum" panose="020B0600000101010101" pitchFamily="34" charset="-127"/>
                          </a:rPr>
                        </m:ctrlPr>
                      </m:dPr>
                      <m:e>
                        <m:d>
                          <m:dPr>
                            <m:begChr m:val=""/>
                            <m:endChr m:val=""/>
                            <m:ctrlPr>
                              <a:rPr lang="en-US" sz="3600" i="1">
                                <a:solidFill>
                                  <a:prstClr val="black"/>
                                </a:solidFill>
                                <a:latin typeface="Cambria Math" panose="02040503050406030204" pitchFamily="18" charset="0"/>
                                <a:ea typeface="Dotum" panose="020B0600000101010101" pitchFamily="34" charset="-127"/>
                              </a:rPr>
                            </m:ctrlPr>
                          </m:dPr>
                          <m:e>
                            <m:eqArr>
                              <m:eqArrPr>
                                <m:ctrlPr>
                                  <a:rPr lang="en-US" sz="3600" i="1">
                                    <a:solidFill>
                                      <a:prstClr val="black"/>
                                    </a:solidFill>
                                    <a:latin typeface="Cambria Math" panose="02040503050406030204" pitchFamily="18" charset="0"/>
                                    <a:ea typeface="Dotum" panose="020B0600000101010101" pitchFamily="34" charset="-127"/>
                                  </a:rPr>
                                </m:ctrlPr>
                              </m:eqArrPr>
                              <m:e>
                                <m:r>
                                  <a:rPr lang="en-US" sz="3600" i="1">
                                    <a:solidFill>
                                      <a:prstClr val="black"/>
                                    </a:solidFill>
                                    <a:latin typeface="Cambria Math" panose="02040503050406030204" pitchFamily="18" charset="0"/>
                                    <a:ea typeface="Dotum" panose="020B0600000101010101" pitchFamily="34" charset="-127"/>
                                  </a:rPr>
                                  <m:t>𝛼</m:t>
                                </m:r>
                                <m:r>
                                  <a:rPr lang="en-US" sz="3600" i="1">
                                    <a:solidFill>
                                      <a:prstClr val="black"/>
                                    </a:solidFill>
                                    <a:latin typeface="Cambria Math" panose="02040503050406030204" pitchFamily="18" charset="0"/>
                                    <a:ea typeface="Dotum" panose="020B0600000101010101" pitchFamily="34" charset="-127"/>
                                  </a:rPr>
                                  <m:t>=</m:t>
                                </m:r>
                                <m:f>
                                  <m:fPr>
                                    <m:ctrlPr>
                                      <a:rPr lang="en-US" sz="3600" i="1">
                                        <a:solidFill>
                                          <a:prstClr val="black"/>
                                        </a:solidFill>
                                        <a:latin typeface="Cambria Math" panose="02040503050406030204" pitchFamily="18" charset="0"/>
                                        <a:ea typeface="Dotum" panose="020B0600000101010101" pitchFamily="34" charset="-127"/>
                                      </a:rPr>
                                    </m:ctrlPr>
                                  </m:fPr>
                                  <m:num>
                                    <m:r>
                                      <a:rPr lang="en-US" sz="3600" i="1">
                                        <a:solidFill>
                                          <a:prstClr val="black"/>
                                        </a:solidFill>
                                        <a:latin typeface="Cambria Math" panose="02040503050406030204" pitchFamily="18" charset="0"/>
                                        <a:ea typeface="Dotum" panose="020B0600000101010101" pitchFamily="34" charset="-127"/>
                                      </a:rPr>
                                      <m:t>𝛽</m:t>
                                    </m:r>
                                  </m:num>
                                  <m:den>
                                    <m:r>
                                      <a:rPr lang="en-US" sz="3600" i="1">
                                        <a:solidFill>
                                          <a:prstClr val="black"/>
                                        </a:solidFill>
                                        <a:latin typeface="Cambria Math" panose="02040503050406030204" pitchFamily="18" charset="0"/>
                                        <a:ea typeface="Dotum" panose="020B0600000101010101" pitchFamily="34" charset="-127"/>
                                      </a:rPr>
                                      <m:t>2</m:t>
                                    </m:r>
                                  </m:den>
                                </m:f>
                                <m:r>
                                  <a:rPr lang="en-US" sz="3600" i="1">
                                    <a:solidFill>
                                      <a:prstClr val="black"/>
                                    </a:solidFill>
                                    <a:latin typeface="Cambria Math" panose="02040503050406030204" pitchFamily="18" charset="0"/>
                                    <a:ea typeface="Dotum" panose="020B0600000101010101" pitchFamily="34" charset="-127"/>
                                  </a:rPr>
                                  <m:t>+</m:t>
                                </m:r>
                                <m:r>
                                  <a:rPr lang="en-US" sz="3600" i="1">
                                    <a:solidFill>
                                      <a:prstClr val="black"/>
                                    </a:solidFill>
                                    <a:latin typeface="Cambria Math" panose="02040503050406030204" pitchFamily="18" charset="0"/>
                                    <a:ea typeface="Dotum" panose="020B0600000101010101" pitchFamily="34" charset="-127"/>
                                  </a:rPr>
                                  <m:t>𝑘</m:t>
                                </m:r>
                                <m:r>
                                  <a:rPr lang="en-US" sz="3600" i="1">
                                    <a:solidFill>
                                      <a:prstClr val="black"/>
                                    </a:solidFill>
                                    <a:latin typeface="Cambria Math" panose="02040503050406030204" pitchFamily="18" charset="0"/>
                                    <a:ea typeface="Dotum" panose="020B0600000101010101" pitchFamily="34" charset="-127"/>
                                  </a:rPr>
                                  <m:t>𝜋</m:t>
                                </m:r>
                                <m:r>
                                  <a:rPr lang="en-US" sz="3600" i="1">
                                    <a:solidFill>
                                      <a:prstClr val="black"/>
                                    </a:solidFill>
                                    <a:latin typeface="Cambria Math" panose="02040503050406030204" pitchFamily="18" charset="0"/>
                                    <a:ea typeface="Dotum" panose="020B0600000101010101" pitchFamily="34" charset="-127"/>
                                  </a:rPr>
                                  <m:t>       </m:t>
                                </m:r>
                              </m:e>
                              <m:e>
                                <m:r>
                                  <a:rPr lang="en-US" sz="3600" i="1">
                                    <a:solidFill>
                                      <a:prstClr val="black"/>
                                    </a:solidFill>
                                    <a:latin typeface="Cambria Math" panose="02040503050406030204" pitchFamily="18" charset="0"/>
                                    <a:ea typeface="Dotum" panose="020B0600000101010101" pitchFamily="34" charset="-127"/>
                                  </a:rPr>
                                  <m:t> </m:t>
                                </m:r>
                              </m:e>
                              <m:e>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𝛼</m:t>
                                </m:r>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num>
                                  <m:den>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den>
                                </m:f>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𝛽</m:t>
                                    </m:r>
                                  </m:num>
                                  <m:den>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den>
                                </m:f>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𝑘</m:t>
                                </m:r>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e>
                            </m:eqArr>
                          </m:e>
                        </m:d>
                      </m:e>
                    </m:d>
                    <m:d>
                      <m:dPr>
                        <m:ctrlPr>
                          <a:rPr lang="en-US" sz="3600" i="1">
                            <a:solidFill>
                              <a:prstClr val="black"/>
                            </a:solidFill>
                            <a:latin typeface="Cambria Math" panose="02040503050406030204" pitchFamily="18" charset="0"/>
                            <a:ea typeface="Dotum" panose="020B0600000101010101" pitchFamily="34" charset="-127"/>
                          </a:rPr>
                        </m:ctrlPr>
                      </m:dPr>
                      <m:e>
                        <m:r>
                          <a:rPr lang="en-US" sz="3600" i="1">
                            <a:solidFill>
                              <a:prstClr val="black"/>
                            </a:solidFill>
                            <a:latin typeface="Cambria Math" panose="02040503050406030204" pitchFamily="18" charset="0"/>
                            <a:ea typeface="Dotum" panose="020B0600000101010101" pitchFamily="34" charset="-127"/>
                          </a:rPr>
                          <m:t>𝑘</m:t>
                        </m:r>
                        <m:r>
                          <a:rPr lang="en-US" sz="3600" i="1">
                            <a:solidFill>
                              <a:prstClr val="black"/>
                            </a:solidFill>
                            <a:latin typeface="Cambria Math" panose="02040503050406030204" pitchFamily="18" charset="0"/>
                            <a:ea typeface="Dotum" panose="020B0600000101010101" pitchFamily="34" charset="-127"/>
                          </a:rPr>
                          <m:t>∈</m:t>
                        </m:r>
                        <m:r>
                          <a:rPr lang="en-US" sz="3600" i="1">
                            <a:solidFill>
                              <a:prstClr val="black"/>
                            </a:solidFill>
                            <a:latin typeface="Cambria Math" panose="02040503050406030204" pitchFamily="18" charset="0"/>
                            <a:ea typeface="Dotum" panose="020B0600000101010101" pitchFamily="34" charset="-127"/>
                          </a:rPr>
                          <m:t>𝑍</m:t>
                        </m:r>
                      </m:e>
                    </m:d>
                  </m:oMath>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3505200" y="7505700"/>
                <a:ext cx="5579028" cy="2199385"/>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5525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anim calcmode="lin" valueType="num">
                                      <p:cBhvr>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5914096" y="-205136"/>
            <a:ext cx="2158913" cy="2106337"/>
          </a:xfrm>
          <a:prstGeom prst="rect">
            <a:avLst/>
          </a:prstGeom>
        </p:spPr>
      </p:pic>
      <p:pic>
        <p:nvPicPr>
          <p:cNvPr id="24" name="Picture 23"/>
          <p:cNvPicPr>
            <a:picLocks noChangeAspect="1"/>
          </p:cNvPicPr>
          <p:nvPr/>
        </p:nvPicPr>
        <p:blipFill>
          <a:blip r:embed="rId3"/>
          <a:stretch>
            <a:fillRect/>
          </a:stretch>
        </p:blipFill>
        <p:spPr>
          <a:xfrm>
            <a:off x="-466360" y="-227750"/>
            <a:ext cx="1914160" cy="1027850"/>
          </a:xfrm>
          <a:prstGeom prst="rect">
            <a:avLst/>
          </a:prstGeom>
        </p:spPr>
      </p:pic>
      <p:pic>
        <p:nvPicPr>
          <p:cNvPr id="27" name="Picture 26"/>
          <p:cNvPicPr>
            <a:picLocks noChangeAspect="1"/>
          </p:cNvPicPr>
          <p:nvPr/>
        </p:nvPicPr>
        <p:blipFill>
          <a:blip r:embed="rId4"/>
          <a:stretch>
            <a:fillRect/>
          </a:stretch>
        </p:blipFill>
        <p:spPr>
          <a:xfrm>
            <a:off x="16638826" y="8218356"/>
            <a:ext cx="1430172" cy="1878144"/>
          </a:xfrm>
          <a:prstGeom prst="rect">
            <a:avLst/>
          </a:prstGeom>
        </p:spPr>
      </p:pic>
      <p:sp>
        <p:nvSpPr>
          <p:cNvPr id="14" name="Rectangle 13"/>
          <p:cNvSpPr/>
          <p:nvPr/>
        </p:nvSpPr>
        <p:spPr>
          <a:xfrm>
            <a:off x="6329897" y="279507"/>
            <a:ext cx="5747086"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tập </a:t>
            </a:r>
            <a:r>
              <a:rPr kumimoji="0" lang="nl-NL" sz="4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1.22 </a:t>
            </a:r>
            <a:r>
              <a:rPr kumimoji="0" lang="nl-NL" sz="4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nl-NL" sz="4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SGK-tr39)</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8" name="Oval Callout 27"/>
          <p:cNvSpPr/>
          <p:nvPr/>
        </p:nvSpPr>
        <p:spPr>
          <a:xfrm>
            <a:off x="8442965" y="5143500"/>
            <a:ext cx="1520949" cy="847438"/>
          </a:xfrm>
          <a:prstGeom prst="wedgeEllipseCallout">
            <a:avLst/>
          </a:prstGeom>
          <a:solidFill>
            <a:schemeClr val="tx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1"/>
              <p:cNvSpPr>
                <a:spLocks noChangeArrowheads="1"/>
              </p:cNvSpPr>
              <p:nvPr/>
            </p:nvSpPr>
            <p:spPr bwMode="auto">
              <a:xfrm>
                <a:off x="330150" y="1382062"/>
                <a:ext cx="17500650" cy="384047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700" b="0" i="0" u="none" strike="noStrike" cap="none" normalizeH="0" baseline="0" smtClean="0">
                    <a:ln>
                      <a:noFill/>
                    </a:ln>
                    <a:solidFill>
                      <a:srgbClr val="000000"/>
                    </a:solidFill>
                    <a:effectLst/>
                    <a:ea typeface="OpenSans"/>
                    <a:cs typeface="Arial" panose="020B0604020202020204" pitchFamily="34" charset="0"/>
                  </a:rPr>
                  <a:t>Giả sử một vật dao động điều hòa xung quanh vị trí cân bằng theo phương trình</a:t>
                </a:r>
                <a:r>
                  <a:rPr lang="en-US" altLang="en-US" sz="3700" smtClean="0">
                    <a:cs typeface="Arial" panose="020B0604020202020204" pitchFamily="34" charset="0"/>
                  </a:rPr>
                  <a:t> </a:t>
                </a:r>
                <a14:m>
                  <m:oMath xmlns:m="http://schemas.openxmlformats.org/officeDocument/2006/math">
                    <m:r>
                      <m:rPr>
                        <m:sty m:val="p"/>
                      </m:rPr>
                      <a:rPr lang="en-US" sz="3700" b="0" i="0" smtClean="0">
                        <a:latin typeface="Cambria Math" panose="02040503050406030204" pitchFamily="18" charset="0"/>
                        <a:ea typeface="Times New Roman" panose="02020603050405020304" pitchFamily="18" charset="0"/>
                        <a:cs typeface="Times New Roman" panose="02020603050405020304" pitchFamily="18" charset="0"/>
                      </a:rPr>
                      <m:t>x</m:t>
                    </m:r>
                    <m:r>
                      <a:rPr lang="en-US" sz="3700" b="0" i="0" smtClean="0">
                        <a:latin typeface="Cambria Math" panose="02040503050406030204" pitchFamily="18" charset="0"/>
                        <a:ea typeface="Times New Roman" panose="02020603050405020304" pitchFamily="18" charset="0"/>
                        <a:cs typeface="Times New Roman" panose="02020603050405020304" pitchFamily="18" charset="0"/>
                      </a:rPr>
                      <m:t>=</m:t>
                    </m:r>
                    <m:r>
                      <a:rPr lang="en-US" sz="3700" i="1">
                        <a:latin typeface="Cambria Math" panose="02040503050406030204" pitchFamily="18" charset="0"/>
                        <a:ea typeface="Times New Roman" panose="02020603050405020304" pitchFamily="18" charset="0"/>
                        <a:cs typeface="Times New Roman" panose="02020603050405020304" pitchFamily="18" charset="0"/>
                      </a:rPr>
                      <m:t>2</m:t>
                    </m:r>
                    <m:func>
                      <m:funcPr>
                        <m:ctrlPr>
                          <a:rPr lang="en-US" sz="3700" i="1">
                            <a:effectLst/>
                            <a:latin typeface="Cambria Math" panose="02040503050406030204" pitchFamily="18" charset="0"/>
                          </a:rPr>
                        </m:ctrlPr>
                      </m:funcPr>
                      <m:fName>
                        <m:r>
                          <m:rPr>
                            <m:sty m:val="p"/>
                          </m:rPr>
                          <a:rPr lang="en-US" sz="37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3700" i="1">
                                <a:effectLst/>
                                <a:latin typeface="Cambria Math" panose="02040503050406030204" pitchFamily="18" charset="0"/>
                              </a:rPr>
                            </m:ctrlPr>
                          </m:dPr>
                          <m:e>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effectLst/>
                                    <a:latin typeface="Cambria Math" panose="02040503050406030204" pitchFamily="18" charset="0"/>
                                  </a:rPr>
                                </m:ctrlPr>
                              </m:fPr>
                              <m:num>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6</m:t>
                                </m:r>
                              </m:den>
                            </m:f>
                          </m:e>
                        </m:d>
                      </m:e>
                    </m:func>
                  </m:oMath>
                </a14:m>
                <a:r>
                  <a:rPr kumimoji="0" lang="en-US" altLang="en-US" sz="3700" b="0" i="0" u="none" strike="noStrike" cap="none" normalizeH="0" baseline="0" smtClean="0">
                    <a:ln>
                      <a:noFill/>
                    </a:ln>
                    <a:solidFill>
                      <a:srgbClr val="000000"/>
                    </a:solidFill>
                    <a:effectLst/>
                    <a:ea typeface="OpenSans"/>
                    <a:cs typeface="Arial" panose="020B0604020202020204" pitchFamily="34" charset="0"/>
                  </a:rPr>
                  <a:t>. Ở đây, thời gian t tính bằng giây và quãng đường x tính bằng centimet. Hãy cho biết trong khoảng thời gian từ 0 đến 6 giây, vật đi qua vị trí cân bằng bao nhiêu lần?</a:t>
                </a:r>
              </a:p>
            </p:txBody>
          </p:sp>
        </mc:Choice>
        <mc:Fallback xmlns="">
          <p:sp>
            <p:nvSpPr>
              <p:cNvPr id="3" name="Rectangle 1"/>
              <p:cNvSpPr>
                <a:spLocks noRot="1" noChangeAspect="1" noMove="1" noResize="1" noEditPoints="1" noAdjustHandles="1" noChangeArrowheads="1" noChangeShapeType="1" noTextEdit="1"/>
              </p:cNvSpPr>
              <p:nvPr/>
            </p:nvSpPr>
            <p:spPr bwMode="auto">
              <a:xfrm>
                <a:off x="330150" y="1382062"/>
                <a:ext cx="17500650" cy="3840475"/>
              </a:xfrm>
              <a:prstGeom prst="rect">
                <a:avLst/>
              </a:prstGeom>
              <a:blipFill>
                <a:blip r:embed="rId5"/>
                <a:stretch>
                  <a:fillRect l="-1602" r="-1637" b="-396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10096" y="6353836"/>
                <a:ext cx="17758902" cy="3437864"/>
              </a:xfrm>
              <a:prstGeom prst="rect">
                <a:avLst/>
              </a:prstGeom>
            </p:spPr>
            <p:txBody>
              <a:bodyPr wrap="square">
                <a:spAutoFit/>
              </a:bodyPr>
              <a:lstStyle/>
              <a:p>
                <a:pPr algn="just">
                  <a:lnSpc>
                    <a:spcPct val="150000"/>
                  </a:lnSpc>
                  <a:spcAft>
                    <a:spcPts val="0"/>
                  </a:spcAft>
                </a:pPr>
                <a:r>
                  <a:rPr lang="en-US" sz="3700">
                    <a:latin typeface="Arial" panose="020B0604020202020204" pitchFamily="34" charset="0"/>
                    <a:ea typeface="Times New Roman" panose="02020603050405020304" pitchFamily="18" charset="0"/>
                    <a:cs typeface="Arial" panose="020B0604020202020204" pitchFamily="34" charset="0"/>
                  </a:rPr>
                  <a:t>Vị trí cân bằng của vật dao động điều hòa là vị trí vật đứng yên, khi đó x = 0, ta có</a:t>
                </a:r>
              </a:p>
              <a:p>
                <a:pPr algn="ctr">
                  <a:lnSpc>
                    <a:spcPct val="150000"/>
                  </a:lnSpc>
                  <a:spcAft>
                    <a:spcPts val="0"/>
                  </a:spcAft>
                </a:pPr>
                <a14:m>
                  <m:oMath xmlns:m="http://schemas.openxmlformats.org/officeDocument/2006/math">
                    <m:r>
                      <a:rPr lang="en-US" sz="3700" i="1">
                        <a:effectLst/>
                        <a:latin typeface="Cambria Math" panose="02040503050406030204" pitchFamily="18" charset="0"/>
                        <a:ea typeface="Times New Roman" panose="02020603050405020304" pitchFamily="18" charset="0"/>
                      </a:rPr>
                      <m:t>2</m:t>
                    </m:r>
                    <m:func>
                      <m:funcPr>
                        <m:ctrlPr>
                          <a:rPr lang="en-US" sz="3700" i="1">
                            <a:effectLst/>
                            <a:latin typeface="Cambria Math" panose="02040503050406030204" pitchFamily="18" charset="0"/>
                            <a:ea typeface="Times New Roman" panose="02020603050405020304" pitchFamily="18" charset="0"/>
                          </a:rPr>
                        </m:ctrlPr>
                      </m:funcPr>
                      <m:fName>
                        <m:r>
                          <m:rPr>
                            <m:sty m:val="p"/>
                          </m:rPr>
                          <a:rPr lang="en-US" sz="3700">
                            <a:effectLst/>
                            <a:latin typeface="Cambria Math" panose="02040503050406030204" pitchFamily="18" charset="0"/>
                            <a:ea typeface="Times New Roman" panose="02020603050405020304" pitchFamily="18" charset="0"/>
                          </a:rPr>
                          <m:t>cos</m:t>
                        </m:r>
                      </m:fName>
                      <m:e>
                        <m:d>
                          <m:dPr>
                            <m:ctrlPr>
                              <a:rPr lang="en-US" sz="3700" i="1">
                                <a:effectLst/>
                                <a:latin typeface="Cambria Math" panose="02040503050406030204" pitchFamily="18" charset="0"/>
                                <a:ea typeface="Times New Roman" panose="02020603050405020304" pitchFamily="18" charset="0"/>
                              </a:rPr>
                            </m:ctrlPr>
                          </m:dPr>
                          <m:e>
                            <m:r>
                              <a:rPr lang="en-US" sz="3700" i="1">
                                <a:effectLst/>
                                <a:latin typeface="Cambria Math" panose="02040503050406030204" pitchFamily="18" charset="0"/>
                                <a:ea typeface="Times New Roman" panose="02020603050405020304" pitchFamily="18" charset="0"/>
                              </a:rPr>
                              <m:t>5</m:t>
                            </m:r>
                            <m:r>
                              <a:rPr lang="en-US" sz="3700" i="1">
                                <a:effectLst/>
                                <a:latin typeface="Cambria Math" panose="02040503050406030204" pitchFamily="18" charset="0"/>
                                <a:ea typeface="Times New Roman" panose="02020603050405020304" pitchFamily="18" charset="0"/>
                              </a:rPr>
                              <m:t>𝑡</m:t>
                            </m:r>
                            <m:r>
                              <a:rPr lang="en-US" sz="3700" i="1">
                                <a:effectLst/>
                                <a:latin typeface="Cambria Math" panose="02040503050406030204" pitchFamily="18" charset="0"/>
                                <a:ea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rPr>
                                </m:ctrlPr>
                              </m:fPr>
                              <m:num>
                                <m:r>
                                  <a:rPr lang="en-US" sz="3700" i="1">
                                    <a:effectLst/>
                                    <a:latin typeface="Cambria Math" panose="02040503050406030204" pitchFamily="18" charset="0"/>
                                    <a:ea typeface="Times New Roman" panose="02020603050405020304" pitchFamily="18" charset="0"/>
                                  </a:rPr>
                                  <m:t>𝜋</m:t>
                                </m:r>
                              </m:num>
                              <m:den>
                                <m:r>
                                  <a:rPr lang="en-US" sz="3700" i="1">
                                    <a:effectLst/>
                                    <a:latin typeface="Cambria Math" panose="02040503050406030204" pitchFamily="18" charset="0"/>
                                    <a:ea typeface="Times New Roman" panose="02020603050405020304" pitchFamily="18" charset="0"/>
                                  </a:rPr>
                                  <m:t>6</m:t>
                                </m:r>
                              </m:den>
                            </m:f>
                          </m:e>
                        </m:d>
                      </m:e>
                    </m:func>
                    <m:r>
                      <a:rPr lang="en-US" sz="3700" i="1">
                        <a:effectLst/>
                        <a:latin typeface="Cambria Math" panose="02040503050406030204" pitchFamily="18" charset="0"/>
                        <a:ea typeface="Times New Roman" panose="02020603050405020304" pitchFamily="18" charset="0"/>
                      </a:rPr>
                      <m:t>=0⟺</m:t>
                    </m:r>
                    <m:func>
                      <m:funcPr>
                        <m:ctrlPr>
                          <a:rPr lang="en-US" sz="3700" i="1">
                            <a:effectLst/>
                            <a:latin typeface="Cambria Math" panose="02040503050406030204" pitchFamily="18" charset="0"/>
                            <a:ea typeface="Times New Roman" panose="02020603050405020304" pitchFamily="18" charset="0"/>
                          </a:rPr>
                        </m:ctrlPr>
                      </m:funcPr>
                      <m:fName>
                        <m:r>
                          <m:rPr>
                            <m:sty m:val="p"/>
                          </m:rPr>
                          <a:rPr lang="en-US" sz="3700">
                            <a:effectLst/>
                            <a:latin typeface="Cambria Math" panose="02040503050406030204" pitchFamily="18" charset="0"/>
                            <a:ea typeface="Times New Roman" panose="02020603050405020304" pitchFamily="18" charset="0"/>
                          </a:rPr>
                          <m:t>cos</m:t>
                        </m:r>
                      </m:fName>
                      <m:e>
                        <m:d>
                          <m:dPr>
                            <m:ctrlPr>
                              <a:rPr lang="en-US" sz="3700" i="1">
                                <a:effectLst/>
                                <a:latin typeface="Cambria Math" panose="02040503050406030204" pitchFamily="18" charset="0"/>
                                <a:ea typeface="Times New Roman" panose="02020603050405020304" pitchFamily="18" charset="0"/>
                              </a:rPr>
                            </m:ctrlPr>
                          </m:dPr>
                          <m:e>
                            <m:r>
                              <a:rPr lang="en-US" sz="3700" i="1">
                                <a:effectLst/>
                                <a:latin typeface="Cambria Math" panose="02040503050406030204" pitchFamily="18" charset="0"/>
                                <a:ea typeface="Times New Roman" panose="02020603050405020304" pitchFamily="18" charset="0"/>
                              </a:rPr>
                              <m:t>5</m:t>
                            </m:r>
                            <m:r>
                              <a:rPr lang="en-US" sz="3700" i="1">
                                <a:effectLst/>
                                <a:latin typeface="Cambria Math" panose="02040503050406030204" pitchFamily="18" charset="0"/>
                                <a:ea typeface="Times New Roman" panose="02020603050405020304" pitchFamily="18" charset="0"/>
                              </a:rPr>
                              <m:t>𝑡</m:t>
                            </m:r>
                            <m:r>
                              <a:rPr lang="en-US" sz="3700" i="1">
                                <a:effectLst/>
                                <a:latin typeface="Cambria Math" panose="02040503050406030204" pitchFamily="18" charset="0"/>
                                <a:ea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rPr>
                                </m:ctrlPr>
                              </m:fPr>
                              <m:num>
                                <m:r>
                                  <a:rPr lang="en-US" sz="3700" i="1">
                                    <a:effectLst/>
                                    <a:latin typeface="Cambria Math" panose="02040503050406030204" pitchFamily="18" charset="0"/>
                                    <a:ea typeface="Times New Roman" panose="02020603050405020304" pitchFamily="18" charset="0"/>
                                  </a:rPr>
                                  <m:t>𝜋</m:t>
                                </m:r>
                              </m:num>
                              <m:den>
                                <m:r>
                                  <a:rPr lang="en-US" sz="3700" i="1">
                                    <a:effectLst/>
                                    <a:latin typeface="Cambria Math" panose="02040503050406030204" pitchFamily="18" charset="0"/>
                                    <a:ea typeface="Times New Roman" panose="02020603050405020304" pitchFamily="18" charset="0"/>
                                  </a:rPr>
                                  <m:t>6</m:t>
                                </m:r>
                              </m:den>
                            </m:f>
                          </m:e>
                        </m:d>
                      </m:e>
                    </m:func>
                    <m:r>
                      <a:rPr lang="en-US" sz="3700" i="1">
                        <a:effectLst/>
                        <a:latin typeface="Cambria Math" panose="02040503050406030204" pitchFamily="18" charset="0"/>
                        <a:ea typeface="Dotum" panose="020B0600000101010101" pitchFamily="34" charset="-127"/>
                      </a:rPr>
                      <m:t>=0</m:t>
                    </m:r>
                  </m:oMath>
                </a14:m>
                <a:r>
                  <a:rPr lang="en-US"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14:m>
                  <m:oMath xmlns:m="http://schemas.openxmlformats.org/officeDocument/2006/math">
                    <m:r>
                      <a:rPr lang="en-US" sz="3700" i="1">
                        <a:effectLst/>
                        <a:latin typeface="Cambria Math" panose="02040503050406030204" pitchFamily="18" charset="0"/>
                        <a:ea typeface="Dotum" panose="020B0600000101010101" pitchFamily="34" charset="-127"/>
                      </a:rPr>
                      <m:t>⟺5</m:t>
                    </m:r>
                    <m:r>
                      <a:rPr lang="en-US" sz="3700" i="1">
                        <a:effectLst/>
                        <a:latin typeface="Cambria Math" panose="02040503050406030204" pitchFamily="18" charset="0"/>
                        <a:ea typeface="Dotum" panose="020B0600000101010101" pitchFamily="34" charset="-127"/>
                      </a:rPr>
                      <m:t>𝑡</m:t>
                    </m:r>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a:rPr lang="en-US" sz="3700" i="1">
                            <a:effectLst/>
                            <a:latin typeface="Cambria Math" panose="02040503050406030204" pitchFamily="18" charset="0"/>
                            <a:ea typeface="Dotum" panose="020B0600000101010101" pitchFamily="34" charset="-127"/>
                          </a:rPr>
                          <m:t>𝜋</m:t>
                        </m:r>
                      </m:num>
                      <m:den>
                        <m:r>
                          <a:rPr lang="en-US" sz="3700" i="1">
                            <a:effectLst/>
                            <a:latin typeface="Cambria Math" panose="02040503050406030204" pitchFamily="18" charset="0"/>
                            <a:ea typeface="Dotum" panose="020B0600000101010101" pitchFamily="34" charset="-127"/>
                          </a:rPr>
                          <m:t>6</m:t>
                        </m:r>
                      </m:den>
                    </m:f>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a:rPr lang="en-US" sz="3700" i="1">
                            <a:effectLst/>
                            <a:latin typeface="Cambria Math" panose="02040503050406030204" pitchFamily="18" charset="0"/>
                            <a:ea typeface="Dotum" panose="020B0600000101010101" pitchFamily="34" charset="-127"/>
                          </a:rPr>
                          <m:t>𝜋</m:t>
                        </m:r>
                      </m:num>
                      <m:den>
                        <m:r>
                          <a:rPr lang="en-US" sz="3700" i="1">
                            <a:effectLst/>
                            <a:latin typeface="Cambria Math" panose="02040503050406030204" pitchFamily="18" charset="0"/>
                            <a:ea typeface="Dotum" panose="020B0600000101010101" pitchFamily="34" charset="-127"/>
                          </a:rPr>
                          <m:t>2</m:t>
                        </m:r>
                      </m:den>
                    </m:f>
                    <m:r>
                      <a:rPr lang="en-US" sz="3700" i="1">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𝑘</m:t>
                    </m:r>
                    <m:r>
                      <a:rPr lang="en-US" sz="3700" i="1">
                        <a:effectLst/>
                        <a:latin typeface="Cambria Math" panose="02040503050406030204" pitchFamily="18" charset="0"/>
                        <a:ea typeface="Dotum" panose="020B0600000101010101" pitchFamily="34" charset="-127"/>
                      </a:rPr>
                      <m:t>𝜋</m:t>
                    </m:r>
                    <m:r>
                      <a:rPr lang="en-US" sz="3700" i="1">
                        <a:effectLst/>
                        <a:latin typeface="Cambria Math" panose="02040503050406030204" pitchFamily="18" charset="0"/>
                        <a:ea typeface="Dotum" panose="020B0600000101010101" pitchFamily="34" charset="-127"/>
                      </a:rPr>
                      <m:t>, </m:t>
                    </m:r>
                    <m:r>
                      <a:rPr lang="en-US" sz="3700" i="1">
                        <a:effectLst/>
                        <a:latin typeface="Cambria Math" panose="02040503050406030204" pitchFamily="18" charset="0"/>
                        <a:ea typeface="Dotum" panose="020B0600000101010101" pitchFamily="34" charset="-127"/>
                      </a:rPr>
                      <m:t>𝑘</m:t>
                    </m:r>
                    <m:r>
                      <a:rPr lang="en-US" sz="3700" i="1">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𝑍</m:t>
                    </m:r>
                    <m:r>
                      <a:rPr lang="en-US" sz="3700" i="1">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𝑡</m:t>
                    </m:r>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a:rPr lang="en-US" sz="3700" i="1">
                            <a:effectLst/>
                            <a:latin typeface="Cambria Math" panose="02040503050406030204" pitchFamily="18" charset="0"/>
                            <a:ea typeface="Dotum" panose="020B0600000101010101" pitchFamily="34" charset="-127"/>
                          </a:rPr>
                          <m:t>2</m:t>
                        </m:r>
                        <m:r>
                          <a:rPr lang="en-US" sz="3700" i="1">
                            <a:effectLst/>
                            <a:latin typeface="Cambria Math" panose="02040503050406030204" pitchFamily="18" charset="0"/>
                            <a:ea typeface="Dotum" panose="020B0600000101010101" pitchFamily="34" charset="-127"/>
                          </a:rPr>
                          <m:t>𝜋</m:t>
                        </m:r>
                      </m:num>
                      <m:den>
                        <m:r>
                          <a:rPr lang="en-US" sz="3700" i="1">
                            <a:effectLst/>
                            <a:latin typeface="Cambria Math" panose="02040503050406030204" pitchFamily="18" charset="0"/>
                            <a:ea typeface="Dotum" panose="020B0600000101010101" pitchFamily="34" charset="-127"/>
                          </a:rPr>
                          <m:t>15</m:t>
                        </m:r>
                      </m:den>
                    </m:f>
                    <m:r>
                      <a:rPr lang="en-US" sz="3700" i="1">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𝑘</m:t>
                    </m:r>
                    <m:f>
                      <m:fPr>
                        <m:ctrlPr>
                          <a:rPr lang="en-US" sz="3700" i="1">
                            <a:effectLst/>
                            <a:latin typeface="Cambria Math" panose="02040503050406030204" pitchFamily="18" charset="0"/>
                            <a:ea typeface="Dotum" panose="020B0600000101010101" pitchFamily="34" charset="-127"/>
                          </a:rPr>
                        </m:ctrlPr>
                      </m:fPr>
                      <m:num>
                        <m:r>
                          <a:rPr lang="en-US" sz="3700" i="1">
                            <a:effectLst/>
                            <a:latin typeface="Cambria Math" panose="02040503050406030204" pitchFamily="18" charset="0"/>
                            <a:ea typeface="Dotum" panose="020B0600000101010101" pitchFamily="34" charset="-127"/>
                          </a:rPr>
                          <m:t>𝜋</m:t>
                        </m:r>
                      </m:num>
                      <m:den>
                        <m:r>
                          <a:rPr lang="en-US" sz="3700" i="1">
                            <a:effectLst/>
                            <a:latin typeface="Cambria Math" panose="02040503050406030204" pitchFamily="18" charset="0"/>
                            <a:ea typeface="Dotum" panose="020B0600000101010101" pitchFamily="34" charset="-127"/>
                          </a:rPr>
                          <m:t>5</m:t>
                        </m:r>
                      </m:den>
                    </m:f>
                    <m:r>
                      <a:rPr lang="en-US" sz="3700" i="1">
                        <a:effectLst/>
                        <a:latin typeface="Cambria Math" panose="02040503050406030204" pitchFamily="18" charset="0"/>
                        <a:ea typeface="Dotum" panose="020B0600000101010101" pitchFamily="34" charset="-127"/>
                      </a:rPr>
                      <m:t>, </m:t>
                    </m:r>
                    <m:r>
                      <a:rPr lang="en-US" sz="3700" i="1">
                        <a:effectLst/>
                        <a:latin typeface="Cambria Math" panose="02040503050406030204" pitchFamily="18" charset="0"/>
                        <a:ea typeface="Dotum" panose="020B0600000101010101" pitchFamily="34" charset="-127"/>
                      </a:rPr>
                      <m:t>𝑘</m:t>
                    </m:r>
                    <m:r>
                      <a:rPr lang="en-US" sz="3700" i="1">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𝑍</m:t>
                    </m:r>
                  </m:oMath>
                </a14:m>
                <a:r>
                  <a:rPr lang="en-US"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10096" y="6353836"/>
                <a:ext cx="17758902" cy="3437864"/>
              </a:xfrm>
              <a:prstGeom prst="rect">
                <a:avLst/>
              </a:prstGeom>
              <a:blipFill>
                <a:blip r:embed="rId6"/>
                <a:stretch>
                  <a:fillRect l="-1099"/>
                </a:stretch>
              </a:blipFill>
            </p:spPr>
            <p:txBody>
              <a:bodyPr/>
              <a:lstStyle/>
              <a:p>
                <a:r>
                  <a:rPr lang="en-US">
                    <a:noFill/>
                  </a:rPr>
                  <a:t> </a:t>
                </a:r>
              </a:p>
            </p:txBody>
          </p:sp>
        </mc:Fallback>
      </mc:AlternateContent>
    </p:spTree>
    <p:extLst>
      <p:ext uri="{BB962C8B-B14F-4D97-AF65-F5344CB8AC3E}">
        <p14:creationId xmlns:p14="http://schemas.microsoft.com/office/powerpoint/2010/main" val="26748397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anim calcmode="lin" valueType="num">
                                      <p:cBhvr>
                                        <p:cTn id="2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4">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500"/>
                                        <p:tgtEl>
                                          <p:spTgt spid="4">
                                            <p:txEl>
                                              <p:pRg st="1" end="1"/>
                                            </p:txEl>
                                          </p:spTgt>
                                        </p:tgtEl>
                                      </p:cBhvr>
                                    </p:animEffect>
                                    <p:anim calcmode="lin" valueType="num">
                                      <p:cBhvr>
                                        <p:cTn id="2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4">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fade">
                                      <p:cBhvr>
                                        <p:cTn id="31" dur="500"/>
                                        <p:tgtEl>
                                          <p:spTgt spid="4">
                                            <p:txEl>
                                              <p:pRg st="2" end="2"/>
                                            </p:txEl>
                                          </p:spTgt>
                                        </p:tgtEl>
                                      </p:cBhvr>
                                    </p:animEffect>
                                    <p:anim calcmode="lin" valueType="num">
                                      <p:cBhvr>
                                        <p:cTn id="3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animBg="1"/>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5914096" y="-205136"/>
            <a:ext cx="2158913" cy="2106337"/>
          </a:xfrm>
          <a:prstGeom prst="rect">
            <a:avLst/>
          </a:prstGeom>
        </p:spPr>
      </p:pic>
      <p:pic>
        <p:nvPicPr>
          <p:cNvPr id="24" name="Picture 23"/>
          <p:cNvPicPr>
            <a:picLocks noChangeAspect="1"/>
          </p:cNvPicPr>
          <p:nvPr/>
        </p:nvPicPr>
        <p:blipFill>
          <a:blip r:embed="rId3"/>
          <a:stretch>
            <a:fillRect/>
          </a:stretch>
        </p:blipFill>
        <p:spPr>
          <a:xfrm>
            <a:off x="-466360" y="-227750"/>
            <a:ext cx="1914160" cy="1027850"/>
          </a:xfrm>
          <a:prstGeom prst="rect">
            <a:avLst/>
          </a:prstGeom>
        </p:spPr>
      </p:pic>
      <p:pic>
        <p:nvPicPr>
          <p:cNvPr id="27" name="Picture 26"/>
          <p:cNvPicPr>
            <a:picLocks noChangeAspect="1"/>
          </p:cNvPicPr>
          <p:nvPr/>
        </p:nvPicPr>
        <p:blipFill>
          <a:blip r:embed="rId4"/>
          <a:stretch>
            <a:fillRect/>
          </a:stretch>
        </p:blipFill>
        <p:spPr>
          <a:xfrm>
            <a:off x="16638826" y="8218356"/>
            <a:ext cx="1430172" cy="1878144"/>
          </a:xfrm>
          <a:prstGeom prst="rect">
            <a:avLst/>
          </a:prstGeom>
        </p:spPr>
      </p:pic>
      <p:sp>
        <p:nvSpPr>
          <p:cNvPr id="28" name="Oval Callout 27"/>
          <p:cNvSpPr/>
          <p:nvPr/>
        </p:nvSpPr>
        <p:spPr>
          <a:xfrm>
            <a:off x="8421624" y="1028700"/>
            <a:ext cx="1520949" cy="847438"/>
          </a:xfrm>
          <a:prstGeom prst="wedgeEllipseCallout">
            <a:avLst/>
          </a:prstGeom>
          <a:solidFill>
            <a:schemeClr val="tx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Rectangle 8"/>
              <p:cNvSpPr/>
              <p:nvPr/>
            </p:nvSpPr>
            <p:spPr>
              <a:xfrm>
                <a:off x="761999" y="2692172"/>
                <a:ext cx="16840200" cy="4648132"/>
              </a:xfrm>
              <a:prstGeom prst="rect">
                <a:avLst/>
              </a:prstGeom>
            </p:spPr>
            <p:txBody>
              <a:bodyPr wrap="square">
                <a:spAutoFit/>
              </a:bodyPr>
              <a:lstStyle/>
              <a:p>
                <a:pPr lvl="0" algn="just">
                  <a:lnSpc>
                    <a:spcPct val="150000"/>
                  </a:lnSpc>
                  <a:spcBef>
                    <a:spcPts val="600"/>
                  </a:spcBef>
                  <a:spcAft>
                    <a:spcPts val="600"/>
                  </a:spcAft>
                </a:pP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Trong khoảng thời gian từ 0 đến 6 giây, tức là 0 ≤ t ≤ 6 hay </a:t>
                </a:r>
                <a:endPar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endParaRPr>
              </a:p>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Dotum" panose="020B0600000101010101" pitchFamily="34" charset="-127"/>
                        </a:rPr>
                        <m:t>0≤</m:t>
                      </m:r>
                      <m:f>
                        <m:fPr>
                          <m:ctrlPr>
                            <a:rPr lang="en-US" sz="3800" i="1">
                              <a:solidFill>
                                <a:prstClr val="black"/>
                              </a:solidFill>
                              <a:latin typeface="Cambria Math" panose="02040503050406030204" pitchFamily="18" charset="0"/>
                              <a:ea typeface="Dotum" panose="020B0600000101010101" pitchFamily="34" charset="-127"/>
                            </a:rPr>
                          </m:ctrlPr>
                        </m:fPr>
                        <m:num>
                          <m:r>
                            <a:rPr lang="en-US" sz="3800" i="1">
                              <a:solidFill>
                                <a:prstClr val="black"/>
                              </a:solidFill>
                              <a:latin typeface="Cambria Math" panose="02040503050406030204" pitchFamily="18" charset="0"/>
                              <a:ea typeface="Dotum" panose="020B0600000101010101" pitchFamily="34" charset="-127"/>
                            </a:rPr>
                            <m:t>2</m:t>
                          </m:r>
                          <m:r>
                            <a:rPr lang="en-US" sz="3800" i="1">
                              <a:solidFill>
                                <a:prstClr val="black"/>
                              </a:solidFill>
                              <a:latin typeface="Cambria Math" panose="02040503050406030204" pitchFamily="18" charset="0"/>
                              <a:ea typeface="Dotum" panose="020B0600000101010101" pitchFamily="34" charset="-127"/>
                            </a:rPr>
                            <m:t>𝜋</m:t>
                          </m:r>
                        </m:num>
                        <m:den>
                          <m:r>
                            <a:rPr lang="en-US" sz="3800" i="1">
                              <a:solidFill>
                                <a:prstClr val="black"/>
                              </a:solidFill>
                              <a:latin typeface="Cambria Math" panose="02040503050406030204" pitchFamily="18" charset="0"/>
                              <a:ea typeface="Dotum" panose="020B0600000101010101" pitchFamily="34" charset="-127"/>
                            </a:rPr>
                            <m:t>15</m:t>
                          </m:r>
                        </m:den>
                      </m:f>
                      <m:r>
                        <a:rPr lang="en-US" sz="3800" i="1">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𝑘</m:t>
                      </m:r>
                      <m:f>
                        <m:fPr>
                          <m:ctrlPr>
                            <a:rPr lang="en-US" sz="3800" i="1">
                              <a:solidFill>
                                <a:prstClr val="black"/>
                              </a:solidFill>
                              <a:latin typeface="Cambria Math" panose="02040503050406030204" pitchFamily="18" charset="0"/>
                              <a:ea typeface="Dotum" panose="020B0600000101010101" pitchFamily="34" charset="-127"/>
                            </a:rPr>
                          </m:ctrlPr>
                        </m:fPr>
                        <m:num>
                          <m:r>
                            <a:rPr lang="en-US" sz="3800" i="1">
                              <a:solidFill>
                                <a:prstClr val="black"/>
                              </a:solidFill>
                              <a:latin typeface="Cambria Math" panose="02040503050406030204" pitchFamily="18" charset="0"/>
                              <a:ea typeface="Dotum" panose="020B0600000101010101" pitchFamily="34" charset="-127"/>
                            </a:rPr>
                            <m:t>𝜋</m:t>
                          </m:r>
                        </m:num>
                        <m:den>
                          <m:r>
                            <a:rPr lang="en-US" sz="3800" i="1">
                              <a:solidFill>
                                <a:prstClr val="black"/>
                              </a:solidFill>
                              <a:latin typeface="Cambria Math" panose="02040503050406030204" pitchFamily="18" charset="0"/>
                              <a:ea typeface="Dotum" panose="020B0600000101010101" pitchFamily="34" charset="-127"/>
                            </a:rPr>
                            <m:t>5</m:t>
                          </m:r>
                        </m:den>
                      </m:f>
                      <m:r>
                        <a:rPr lang="en-US" sz="3800" i="1">
                          <a:solidFill>
                            <a:prstClr val="black"/>
                          </a:solidFill>
                          <a:latin typeface="Cambria Math" panose="02040503050406030204" pitchFamily="18" charset="0"/>
                          <a:ea typeface="Dotum" panose="020B0600000101010101" pitchFamily="34" charset="-127"/>
                        </a:rPr>
                        <m:t>≤6⟺−</m:t>
                      </m:r>
                      <m:f>
                        <m:fPr>
                          <m:ctrlPr>
                            <a:rPr lang="en-US" sz="3800" i="1">
                              <a:solidFill>
                                <a:prstClr val="black"/>
                              </a:solidFill>
                              <a:latin typeface="Cambria Math" panose="02040503050406030204" pitchFamily="18" charset="0"/>
                              <a:ea typeface="Dotum" panose="020B0600000101010101" pitchFamily="34" charset="-127"/>
                            </a:rPr>
                          </m:ctrlPr>
                        </m:fPr>
                        <m:num>
                          <m:r>
                            <a:rPr lang="en-US" sz="3800" i="1">
                              <a:solidFill>
                                <a:prstClr val="black"/>
                              </a:solidFill>
                              <a:latin typeface="Cambria Math" panose="02040503050406030204" pitchFamily="18" charset="0"/>
                              <a:ea typeface="Dotum" panose="020B0600000101010101" pitchFamily="34" charset="-127"/>
                            </a:rPr>
                            <m:t>2</m:t>
                          </m:r>
                        </m:num>
                        <m:den>
                          <m:r>
                            <a:rPr lang="en-US" sz="3800" i="1">
                              <a:solidFill>
                                <a:prstClr val="black"/>
                              </a:solidFill>
                              <a:latin typeface="Cambria Math" panose="02040503050406030204" pitchFamily="18" charset="0"/>
                              <a:ea typeface="Dotum" panose="020B0600000101010101" pitchFamily="34" charset="-127"/>
                            </a:rPr>
                            <m:t>3</m:t>
                          </m:r>
                        </m:den>
                      </m:f>
                      <m:r>
                        <a:rPr lang="en-US" sz="3800" i="1">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𝑘</m:t>
                      </m:r>
                      <m:r>
                        <a:rPr lang="en-US" sz="3800" i="1">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Dotum" panose="020B0600000101010101" pitchFamily="34" charset="-127"/>
                            </a:rPr>
                          </m:ctrlPr>
                        </m:fPr>
                        <m:num>
                          <m:r>
                            <a:rPr lang="en-US" sz="3800" i="1">
                              <a:solidFill>
                                <a:prstClr val="black"/>
                              </a:solidFill>
                              <a:latin typeface="Cambria Math" panose="02040503050406030204" pitchFamily="18" charset="0"/>
                              <a:ea typeface="Dotum" panose="020B0600000101010101" pitchFamily="34" charset="-127"/>
                            </a:rPr>
                            <m:t>90−2</m:t>
                          </m:r>
                          <m:r>
                            <a:rPr lang="en-US" sz="3800" i="1">
                              <a:solidFill>
                                <a:prstClr val="black"/>
                              </a:solidFill>
                              <a:latin typeface="Cambria Math" panose="02040503050406030204" pitchFamily="18" charset="0"/>
                              <a:ea typeface="Dotum" panose="020B0600000101010101" pitchFamily="34" charset="-127"/>
                            </a:rPr>
                            <m:t>𝜋</m:t>
                          </m:r>
                        </m:num>
                        <m:den>
                          <m:r>
                            <a:rPr lang="en-US" sz="3800" i="1">
                              <a:solidFill>
                                <a:prstClr val="black"/>
                              </a:solidFill>
                              <a:latin typeface="Cambria Math" panose="02040503050406030204" pitchFamily="18" charset="0"/>
                              <a:ea typeface="Dotum" panose="020B0600000101010101" pitchFamily="34" charset="-127"/>
                            </a:rPr>
                            <m:t>3</m:t>
                          </m:r>
                          <m:r>
                            <a:rPr lang="en-US" sz="3800" i="1">
                              <a:solidFill>
                                <a:prstClr val="black"/>
                              </a:solidFill>
                              <a:latin typeface="Cambria Math" panose="02040503050406030204" pitchFamily="18" charset="0"/>
                              <a:ea typeface="Dotum" panose="020B0600000101010101" pitchFamily="34" charset="-127"/>
                            </a:rPr>
                            <m:t>𝜋</m:t>
                          </m:r>
                        </m:den>
                      </m:f>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600"/>
                  </a:spcBef>
                  <a:spcAft>
                    <a:spcPts val="600"/>
                  </a:spcAft>
                </a:pP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Vì k ∈ ℤ nên k ∈ {0; 1; 2; 3; 4; 5; 6; 7; 8}.</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600"/>
                  </a:spcBef>
                  <a:spcAft>
                    <a:spcPts val="6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Vậy trong khoảng thời gian từ 0 đến 6 giây, vật đi qua vị trí cân bằng 9 lần.</a:t>
                </a:r>
              </a:p>
            </p:txBody>
          </p:sp>
        </mc:Choice>
        <mc:Fallback xmlns="">
          <p:sp>
            <p:nvSpPr>
              <p:cNvPr id="9" name="Rectangle 8"/>
              <p:cNvSpPr>
                <a:spLocks noRot="1" noChangeAspect="1" noMove="1" noResize="1" noEditPoints="1" noAdjustHandles="1" noChangeArrowheads="1" noChangeShapeType="1" noTextEdit="1"/>
              </p:cNvSpPr>
              <p:nvPr/>
            </p:nvSpPr>
            <p:spPr>
              <a:xfrm>
                <a:off x="761999" y="2692172"/>
                <a:ext cx="16840200" cy="4648132"/>
              </a:xfrm>
              <a:prstGeom prst="rect">
                <a:avLst/>
              </a:prstGeom>
              <a:blipFill>
                <a:blip r:embed="rId5"/>
                <a:stretch>
                  <a:fillRect l="-1195" b="-4331"/>
                </a:stretch>
              </a:blipFill>
            </p:spPr>
            <p:txBody>
              <a:bodyPr/>
              <a:lstStyle/>
              <a:p>
                <a:r>
                  <a:rPr lang="en-US">
                    <a:noFill/>
                  </a:rPr>
                  <a:t> </a:t>
                </a:r>
              </a:p>
            </p:txBody>
          </p:sp>
        </mc:Fallback>
      </mc:AlternateContent>
    </p:spTree>
    <p:extLst>
      <p:ext uri="{BB962C8B-B14F-4D97-AF65-F5344CB8AC3E}">
        <p14:creationId xmlns:p14="http://schemas.microsoft.com/office/powerpoint/2010/main" val="283477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wipe(down)">
                                      <p:cBhvr>
                                        <p:cTn id="14" dur="500"/>
                                        <p:tgtEl>
                                          <p:spTgt spid="9">
                                            <p:txEl>
                                              <p:pRg st="2" end="2"/>
                                            </p:txEl>
                                          </p:spTgt>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randombar(horizontal)">
                                      <p:cBhvr>
                                        <p:cTn id="1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838200" y="1026235"/>
            <a:ext cx="16687800" cy="8368825"/>
          </a:xfrm>
          <a:custGeom>
            <a:avLst/>
            <a:gdLst/>
            <a:ahLst/>
            <a:cxnLst/>
            <a:rect l="l" t="t" r="r" b="b"/>
            <a:pathLst>
              <a:path w="7315200" h="3300153">
                <a:moveTo>
                  <a:pt x="0" y="0"/>
                </a:moveTo>
                <a:lnTo>
                  <a:pt x="7315200" y="0"/>
                </a:lnTo>
                <a:lnTo>
                  <a:pt x="7315200" y="3300153"/>
                </a:lnTo>
                <a:lnTo>
                  <a:pt x="0" y="33001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1679906" y="2019300"/>
            <a:ext cx="15007894" cy="6473567"/>
          </a:xfrm>
          <a:prstGeom prst="rect">
            <a:avLst/>
          </a:prstGeom>
        </p:spPr>
        <p:txBody>
          <a:bodyPr wrap="square">
            <a:spAutoFit/>
          </a:bodyPr>
          <a:lstStyle/>
          <a:p>
            <a:pPr marL="0" marR="0" lvl="0" indent="0" algn="just" defTabSz="914400" rtl="0" eaLnBrk="1" fontAlgn="base" latinLnBrk="0" hangingPunct="1">
              <a:lnSpc>
                <a:spcPct val="150000"/>
              </a:lnSpc>
              <a:spcBef>
                <a:spcPts val="1800"/>
              </a:spcBef>
              <a:spcAft>
                <a:spcPts val="0"/>
              </a:spcAft>
              <a:buClrTx/>
              <a:buSzTx/>
              <a:buFontTx/>
              <a:buNone/>
              <a:tabLst/>
              <a:defRPr/>
            </a:pPr>
            <a:r>
              <a:rPr kumimoji="0" lang="en-US" sz="4200" b="1" i="1" u="sng" strike="noStrike" kern="1200" cap="none" spc="0" normalizeH="0" baseline="0" noProof="0" dirty="0" err="1"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Chú</a:t>
            </a:r>
            <a:r>
              <a:rPr kumimoji="0" lang="en-US" sz="4200" b="1" i="1" u="sng" strike="noStrike" kern="1200" cap="none" spc="0" normalizeH="0" baseline="0" noProof="0" dirty="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ý:</a:t>
            </a:r>
            <a:endParaRPr kumimoji="0" lang="en-US" sz="4200" b="1" i="1" u="sng" strike="noStrike" kern="1200" cap="none" spc="0" normalizeH="0" baseline="0" noProof="0" dirty="0">
              <a:ln>
                <a:noFill/>
              </a:ln>
              <a:solidFill>
                <a:srgbClr val="C00000"/>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Dotum" panose="020B0600000101010101" pitchFamily="34" charset="-127"/>
                <a:cs typeface="+mn-cs"/>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Để</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giải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phương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trình</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thông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thường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ta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biến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đổi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phương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trình</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đó</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thành</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một</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phương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trình</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tương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đương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đơn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giản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hơn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Các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phép</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biến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đổi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như</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gọi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là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1" i="1"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các</a:t>
            </a:r>
            <a:r>
              <a:rPr kumimoji="0" lang="en-US" sz="3800" b="1" i="1"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1" i="1"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phép</a:t>
            </a:r>
            <a:r>
              <a:rPr kumimoji="0" lang="en-US" sz="3800" b="1" i="1"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1" i="1"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biến</a:t>
            </a:r>
            <a:r>
              <a:rPr kumimoji="0" lang="en-US" sz="3800" b="1" i="1"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1" i="1"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đổi</a:t>
            </a:r>
            <a:r>
              <a:rPr kumimoji="0" lang="en-US" sz="3800" b="1" i="1"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1" i="1"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tương</a:t>
            </a:r>
            <a:r>
              <a:rPr kumimoji="0" lang="en-US" sz="3800" b="1" i="1"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1" i="1"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đương</a:t>
            </a:r>
            <a:r>
              <a:rPr kumimoji="0" lang="en-US" sz="3800" b="1" i="1"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Nếu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thực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hiện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các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phép</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biến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đổi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sau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đây</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trên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một</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phương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trình</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mà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không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làm</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thay</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đổi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điều</a:t>
            </a:r>
            <a:r>
              <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kiện</a:t>
            </a:r>
            <a:r>
              <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của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nó</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thì</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ta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được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một</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phương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trình</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mới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tương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đương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với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phương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trình</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đã</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cho</a:t>
            </a:r>
            <a:r>
              <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19"/>
          <p:cNvPicPr>
            <a:picLocks noChangeAspect="1"/>
          </p:cNvPicPr>
          <p:nvPr/>
        </p:nvPicPr>
        <p:blipFill>
          <a:blip r:embed="rId4"/>
          <a:stretch>
            <a:fillRect/>
          </a:stretch>
        </p:blipFill>
        <p:spPr>
          <a:xfrm>
            <a:off x="14208118" y="7822250"/>
            <a:ext cx="3031410" cy="2957585"/>
          </a:xfrm>
          <a:prstGeom prst="rect">
            <a:avLst/>
          </a:prstGeom>
        </p:spPr>
      </p:pic>
      <p:pic>
        <p:nvPicPr>
          <p:cNvPr id="21" name="Picture 20"/>
          <p:cNvPicPr>
            <a:picLocks noChangeAspect="1"/>
          </p:cNvPicPr>
          <p:nvPr/>
        </p:nvPicPr>
        <p:blipFill>
          <a:blip r:embed="rId5"/>
          <a:stretch>
            <a:fillRect/>
          </a:stretch>
        </p:blipFill>
        <p:spPr>
          <a:xfrm>
            <a:off x="549995" y="342900"/>
            <a:ext cx="1955022" cy="1902183"/>
          </a:xfrm>
          <a:prstGeom prst="rect">
            <a:avLst/>
          </a:prstGeom>
        </p:spPr>
      </p:pic>
      <p:pic>
        <p:nvPicPr>
          <p:cNvPr id="23" name="Picture 22"/>
          <p:cNvPicPr>
            <a:picLocks noChangeAspect="1"/>
          </p:cNvPicPr>
          <p:nvPr/>
        </p:nvPicPr>
        <p:blipFill>
          <a:blip r:embed="rId6"/>
          <a:stretch>
            <a:fillRect/>
          </a:stretch>
        </p:blipFill>
        <p:spPr>
          <a:xfrm>
            <a:off x="15925800" y="628062"/>
            <a:ext cx="1465021" cy="2172416"/>
          </a:xfrm>
          <a:prstGeom prst="rect">
            <a:avLst/>
          </a:prstGeom>
        </p:spPr>
      </p:pic>
    </p:spTree>
    <p:extLst>
      <p:ext uri="{BB962C8B-B14F-4D97-AF65-F5344CB8AC3E}">
        <p14:creationId xmlns:p14="http://schemas.microsoft.com/office/powerpoint/2010/main" val="102329648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500"/>
                                        <p:tgtEl>
                                          <p:spTgt spid="15">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9" name="Group 8"/>
          <p:cNvGrpSpPr/>
          <p:nvPr/>
        </p:nvGrpSpPr>
        <p:grpSpPr>
          <a:xfrm>
            <a:off x="458135" y="3524859"/>
            <a:ext cx="5422223" cy="3176946"/>
            <a:chOff x="918432" y="3568797"/>
            <a:chExt cx="5422223" cy="4239967"/>
          </a:xfrm>
          <a:solidFill>
            <a:srgbClr val="FFFF93"/>
          </a:solidFill>
        </p:grpSpPr>
        <p:grpSp>
          <p:nvGrpSpPr>
            <p:cNvPr id="10" name="Group 3"/>
            <p:cNvGrpSpPr/>
            <p:nvPr/>
          </p:nvGrpSpPr>
          <p:grpSpPr>
            <a:xfrm>
              <a:off x="918432" y="3568797"/>
              <a:ext cx="5422223" cy="4239967"/>
              <a:chOff x="-3810" y="0"/>
              <a:chExt cx="3189543" cy="3100688"/>
            </a:xfrm>
            <a:grpFill/>
          </p:grpSpPr>
          <p:sp>
            <p:nvSpPr>
              <p:cNvPr id="12"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tx1"/>
                </a:solidFill>
              </a:ln>
            </p:spPr>
          </p:sp>
          <p:sp>
            <p:nvSpPr>
              <p:cNvPr id="13"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tx1"/>
                </a:solidFill>
              </a:ln>
            </p:spPr>
          </p:sp>
        </p:grpSp>
        <p:sp>
          <p:nvSpPr>
            <p:cNvPr id="11" name="Rectangle 10"/>
            <p:cNvSpPr/>
            <p:nvPr/>
          </p:nvSpPr>
          <p:spPr>
            <a:xfrm>
              <a:off x="1230349" y="4360838"/>
              <a:ext cx="4796230" cy="1540628"/>
            </a:xfrm>
            <a:prstGeom prst="rect">
              <a:avLst/>
            </a:prstGeom>
            <a:grp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Ghi </a:t>
              </a: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nhớ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kiến thức trong bài. </a:t>
              </a:r>
            </a:p>
          </p:txBody>
        </p:sp>
      </p:grpSp>
      <p:grpSp>
        <p:nvGrpSpPr>
          <p:cNvPr id="14" name="Group 13"/>
          <p:cNvGrpSpPr/>
          <p:nvPr/>
        </p:nvGrpSpPr>
        <p:grpSpPr>
          <a:xfrm>
            <a:off x="6413415" y="3467100"/>
            <a:ext cx="5422223" cy="3224295"/>
            <a:chOff x="6840639" y="3553166"/>
            <a:chExt cx="5422223" cy="5001862"/>
          </a:xfrm>
          <a:solidFill>
            <a:srgbClr val="FFFF93"/>
          </a:solidFill>
        </p:grpSpPr>
        <p:grpSp>
          <p:nvGrpSpPr>
            <p:cNvPr id="15" name="Group 3"/>
            <p:cNvGrpSpPr/>
            <p:nvPr/>
          </p:nvGrpSpPr>
          <p:grpSpPr>
            <a:xfrm>
              <a:off x="6840639" y="3553166"/>
              <a:ext cx="5422223" cy="5001862"/>
              <a:chOff x="-3810" y="-1"/>
              <a:chExt cx="3189543" cy="3657863"/>
            </a:xfrm>
            <a:grpFill/>
          </p:grpSpPr>
          <p:sp>
            <p:nvSpPr>
              <p:cNvPr id="17"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tx1"/>
                </a:solidFill>
              </a:ln>
            </p:spPr>
          </p:sp>
          <p:sp>
            <p:nvSpPr>
              <p:cNvPr id="18"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tx1"/>
                </a:solidFill>
              </a:ln>
            </p:spPr>
          </p:sp>
        </p:grpSp>
        <p:sp>
          <p:nvSpPr>
            <p:cNvPr id="16" name="Rectangle 15"/>
            <p:cNvSpPr/>
            <p:nvPr/>
          </p:nvSpPr>
          <p:spPr>
            <a:xfrm>
              <a:off x="7398167" y="4529268"/>
              <a:ext cx="4360209" cy="1824923"/>
            </a:xfrm>
            <a:prstGeom prst="rect">
              <a:avLst/>
            </a:prstGeom>
            <a:grpFill/>
            <a:ln>
              <a:noFill/>
            </a:ln>
          </p:spPr>
          <p:txBody>
            <a:bodyPr wrap="square">
              <a:spAutoFit/>
            </a:bodyPr>
            <a:lstStyle/>
            <a:p>
              <a:pPr marL="0" marR="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19" name="Group 18"/>
          <p:cNvGrpSpPr/>
          <p:nvPr/>
        </p:nvGrpSpPr>
        <p:grpSpPr>
          <a:xfrm>
            <a:off x="12421737" y="3506287"/>
            <a:ext cx="5422223" cy="3185107"/>
            <a:chOff x="12644694" y="3479846"/>
            <a:chExt cx="5422223" cy="4709752"/>
          </a:xfrm>
          <a:solidFill>
            <a:srgbClr val="FFFF93"/>
          </a:solidFill>
        </p:grpSpPr>
        <p:grpSp>
          <p:nvGrpSpPr>
            <p:cNvPr id="20" name="Group 3"/>
            <p:cNvGrpSpPr/>
            <p:nvPr/>
          </p:nvGrpSpPr>
          <p:grpSpPr>
            <a:xfrm>
              <a:off x="12644694" y="3479846"/>
              <a:ext cx="5422223" cy="4709752"/>
              <a:chOff x="-3810" y="0"/>
              <a:chExt cx="3189543" cy="3444242"/>
            </a:xfrm>
            <a:grpFill/>
          </p:grpSpPr>
          <p:sp>
            <p:nvSpPr>
              <p:cNvPr id="22"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tx1"/>
                </a:solidFill>
              </a:ln>
            </p:spPr>
          </p:sp>
          <p:sp>
            <p:nvSpPr>
              <p:cNvPr id="23"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tx1"/>
                </a:solidFill>
              </a:ln>
            </p:spPr>
          </p:sp>
        </p:grpSp>
        <p:sp>
          <p:nvSpPr>
            <p:cNvPr id="21" name="Rectangle 20"/>
            <p:cNvSpPr/>
            <p:nvPr/>
          </p:nvSpPr>
          <p:spPr>
            <a:xfrm>
              <a:off x="12747831" y="3696461"/>
              <a:ext cx="5196871" cy="4232455"/>
            </a:xfrm>
            <a:prstGeom prst="rect">
              <a:avLst/>
            </a:prstGeom>
            <a:grp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Chuẩn </a:t>
              </a:r>
              <a:r>
                <a:rPr kumimoji="0" lang="vi-VN"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bị trước </a:t>
              </a:r>
              <a:endParaRPr kumimoji="0" lang="en-US"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a:p>
              <a:pPr lvl="0" algn="ctr">
                <a:lnSpc>
                  <a:spcPct val="150000"/>
                </a:lnSpc>
                <a:buClr>
                  <a:srgbClr val="000000"/>
                </a:buClr>
              </a:pPr>
              <a:r>
                <a:rPr lang="vi-VN" sz="4000" b="1" kern="0">
                  <a:solidFill>
                    <a:prstClr val="black"/>
                  </a:solidFill>
                  <a:latin typeface="Arial"/>
                  <a:ea typeface="Calibri" panose="020F0502020204030204" pitchFamily="34" charset="0"/>
                  <a:cs typeface="Times New Roman" panose="02020603050405020304" pitchFamily="18" charset="0"/>
                  <a:sym typeface="Arial"/>
                </a:rPr>
                <a:t>Bài tập cuối </a:t>
              </a:r>
              <a:endParaRPr lang="en-US" sz="4000" b="1" kern="0" smtClean="0">
                <a:solidFill>
                  <a:prstClr val="black"/>
                </a:solidFill>
                <a:latin typeface="Arial"/>
                <a:ea typeface="Calibri" panose="020F0502020204030204" pitchFamily="34" charset="0"/>
                <a:cs typeface="Times New Roman" panose="02020603050405020304" pitchFamily="18" charset="0"/>
                <a:sym typeface="Arial"/>
              </a:endParaRPr>
            </a:p>
            <a:p>
              <a:pPr lvl="0" algn="ctr">
                <a:lnSpc>
                  <a:spcPct val="150000"/>
                </a:lnSpc>
                <a:buClr>
                  <a:srgbClr val="000000"/>
                </a:buClr>
              </a:pPr>
              <a:r>
                <a:rPr lang="vi-VN" sz="4000" b="1" kern="0" smtClean="0">
                  <a:solidFill>
                    <a:prstClr val="black"/>
                  </a:solidFill>
                  <a:latin typeface="Arial"/>
                  <a:ea typeface="Calibri" panose="020F0502020204030204" pitchFamily="34" charset="0"/>
                  <a:cs typeface="Times New Roman" panose="02020603050405020304" pitchFamily="18" charset="0"/>
                  <a:sym typeface="Arial"/>
                </a:rPr>
                <a:t>chương I</a:t>
              </a:r>
              <a:r>
                <a:rPr lang="en-US" sz="4000" b="1" kern="0" smtClean="0">
                  <a:solidFill>
                    <a:prstClr val="black"/>
                  </a:solidFill>
                  <a:latin typeface="Arial"/>
                  <a:ea typeface="Calibri" panose="020F0502020204030204" pitchFamily="34" charset="0"/>
                  <a:cs typeface="Times New Roman" panose="02020603050405020304" pitchFamily="18" charset="0"/>
                  <a:sym typeface="Arial"/>
                </a:rPr>
                <a:t>.</a:t>
              </a:r>
              <a:endParaRPr kumimoji="0" lang="pt-BR" sz="4000" b="1"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grpSp>
      <p:grpSp>
        <p:nvGrpSpPr>
          <p:cNvPr id="25" name="Group 24"/>
          <p:cNvGrpSpPr/>
          <p:nvPr/>
        </p:nvGrpSpPr>
        <p:grpSpPr>
          <a:xfrm>
            <a:off x="4322848" y="692097"/>
            <a:ext cx="9601198" cy="3332248"/>
            <a:chOff x="3493413" y="2763753"/>
            <a:chExt cx="9601198" cy="3332248"/>
          </a:xfrm>
        </p:grpSpPr>
        <p:grpSp>
          <p:nvGrpSpPr>
            <p:cNvPr id="26" name="Group 5"/>
            <p:cNvGrpSpPr/>
            <p:nvPr/>
          </p:nvGrpSpPr>
          <p:grpSpPr>
            <a:xfrm>
              <a:off x="3493413" y="2865239"/>
              <a:ext cx="9601198" cy="3230762"/>
              <a:chOff x="-550010" y="-38100"/>
              <a:chExt cx="3304202" cy="850900"/>
            </a:xfrm>
          </p:grpSpPr>
          <p:sp>
            <p:nvSpPr>
              <p:cNvPr id="28" name="Freeform 6"/>
              <p:cNvSpPr/>
              <p:nvPr/>
            </p:nvSpPr>
            <p:spPr>
              <a:xfrm>
                <a:off x="-550010" y="13202"/>
                <a:ext cx="3304202" cy="341175"/>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29"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7" name="Rectangle 26"/>
            <p:cNvSpPr/>
            <p:nvPr/>
          </p:nvSpPr>
          <p:spPr>
            <a:xfrm>
              <a:off x="4174114" y="2763753"/>
              <a:ext cx="8191666" cy="1508233"/>
            </a:xfrm>
            <a:prstGeom prst="rect">
              <a:avLst/>
            </a:prstGeom>
          </p:spPr>
          <p:txBody>
            <a:bodyPr wrap="none">
              <a:spAutoFit/>
            </a:bodyPr>
            <a:lstStyle/>
            <a:p>
              <a:pPr lvl="0" algn="ctr">
                <a:lnSpc>
                  <a:spcPts val="12880"/>
                </a:lnSpc>
              </a:pPr>
              <a:r>
                <a:rPr lang="vi-VN" sz="6000" b="1">
                  <a:solidFill>
                    <a:schemeClr val="bg1"/>
                  </a:solidFill>
                  <a:cs typeface="Arial" panose="020B0604020202020204" pitchFamily="34" charset="0"/>
                </a:rPr>
                <a:t>HƯỚNG DẪN VỀ NHÀ</a:t>
              </a:r>
            </a:p>
          </p:txBody>
        </p:sp>
      </p:grpSp>
      <p:pic>
        <p:nvPicPr>
          <p:cNvPr id="31" name="Picture 30"/>
          <p:cNvPicPr>
            <a:picLocks noChangeAspect="1"/>
          </p:cNvPicPr>
          <p:nvPr/>
        </p:nvPicPr>
        <p:blipFill>
          <a:blip r:embed="rId2"/>
          <a:stretch>
            <a:fillRect/>
          </a:stretch>
        </p:blipFill>
        <p:spPr>
          <a:xfrm rot="18327135">
            <a:off x="15275228" y="-1180896"/>
            <a:ext cx="3895682" cy="3615241"/>
          </a:xfrm>
          <a:prstGeom prst="rect">
            <a:avLst/>
          </a:prstGeom>
        </p:spPr>
      </p:pic>
      <p:pic>
        <p:nvPicPr>
          <p:cNvPr id="32" name="Picture 31"/>
          <p:cNvPicPr>
            <a:picLocks noChangeAspect="1"/>
          </p:cNvPicPr>
          <p:nvPr/>
        </p:nvPicPr>
        <p:blipFill>
          <a:blip r:embed="rId3"/>
          <a:stretch>
            <a:fillRect/>
          </a:stretch>
        </p:blipFill>
        <p:spPr>
          <a:xfrm>
            <a:off x="7111758" y="7648764"/>
            <a:ext cx="4078577" cy="22191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6" name="Freeform 6"/>
          <p:cNvSpPr/>
          <p:nvPr/>
        </p:nvSpPr>
        <p:spPr>
          <a:xfrm>
            <a:off x="7685840" y="0"/>
            <a:ext cx="10602160" cy="10602160"/>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2">
              <a:alphaModFix amt="18999"/>
              <a:extLst>
                <a:ext uri="{96DAC541-7B7A-43D3-8B79-37D633B846F1}">
                  <asvg:svgBlip xmlns:asvg="http://schemas.microsoft.com/office/drawing/2016/SVG/main" xmlns="" r:embed="rId3"/>
                </a:ext>
              </a:extLst>
            </a:blip>
            <a:stretch>
              <a:fillRect/>
            </a:stretch>
          </a:blipFill>
        </p:spPr>
      </p:sp>
      <p:sp>
        <p:nvSpPr>
          <p:cNvPr id="2" name="Freeform 2"/>
          <p:cNvSpPr/>
          <p:nvPr/>
        </p:nvSpPr>
        <p:spPr>
          <a:xfrm>
            <a:off x="-2916319" y="0"/>
            <a:ext cx="10602160" cy="10602160"/>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2">
              <a:alphaModFix amt="18999"/>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246596" y="0"/>
            <a:ext cx="782104" cy="3400454"/>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4"/>
            <a:stretch>
              <a:fillRect/>
            </a:stretch>
          </a:blipFill>
        </p:spPr>
      </p:sp>
      <p:pic>
        <p:nvPicPr>
          <p:cNvPr id="11" name="Picture 10"/>
          <p:cNvPicPr>
            <a:picLocks noChangeAspect="1"/>
          </p:cNvPicPr>
          <p:nvPr/>
        </p:nvPicPr>
        <p:blipFill>
          <a:blip r:embed="rId5"/>
          <a:stretch>
            <a:fillRect/>
          </a:stretch>
        </p:blipFill>
        <p:spPr>
          <a:xfrm>
            <a:off x="2350045" y="1960554"/>
            <a:ext cx="13708343" cy="6488547"/>
          </a:xfrm>
          <a:prstGeom prst="rect">
            <a:avLst/>
          </a:prstGeom>
        </p:spPr>
      </p:pic>
      <p:pic>
        <p:nvPicPr>
          <p:cNvPr id="12" name="Picture 11"/>
          <p:cNvPicPr>
            <a:picLocks noChangeAspect="1"/>
          </p:cNvPicPr>
          <p:nvPr/>
        </p:nvPicPr>
        <p:blipFill>
          <a:blip r:embed="rId6"/>
          <a:stretch>
            <a:fillRect/>
          </a:stretch>
        </p:blipFill>
        <p:spPr>
          <a:xfrm>
            <a:off x="907329" y="6743700"/>
            <a:ext cx="2658086" cy="2719052"/>
          </a:xfrm>
          <a:prstGeom prst="rect">
            <a:avLst/>
          </a:prstGeom>
        </p:spPr>
      </p:pic>
      <p:pic>
        <p:nvPicPr>
          <p:cNvPr id="14" name="Picture 13"/>
          <p:cNvPicPr>
            <a:picLocks noChangeAspect="1"/>
          </p:cNvPicPr>
          <p:nvPr/>
        </p:nvPicPr>
        <p:blipFill>
          <a:blip r:embed="rId7"/>
          <a:stretch>
            <a:fillRect/>
          </a:stretch>
        </p:blipFill>
        <p:spPr>
          <a:xfrm rot="21149611">
            <a:off x="14428898" y="6781680"/>
            <a:ext cx="2572735" cy="2572735"/>
          </a:xfrm>
          <a:prstGeom prst="rect">
            <a:avLst/>
          </a:prstGeom>
        </p:spPr>
      </p:pic>
      <p:sp>
        <p:nvSpPr>
          <p:cNvPr id="15" name="Rectangle 14"/>
          <p:cNvSpPr/>
          <p:nvPr/>
        </p:nvSpPr>
        <p:spPr>
          <a:xfrm>
            <a:off x="3565416" y="3162300"/>
            <a:ext cx="11277600" cy="3554819"/>
          </a:xfrm>
          <a:prstGeom prst="rect">
            <a:avLst/>
          </a:prstGeom>
        </p:spPr>
        <p:txBody>
          <a:bodyPr wrap="square">
            <a:spAutoFit/>
          </a:bodyPr>
          <a:lstStyle/>
          <a:p>
            <a:pPr lvl="0" algn="ctr">
              <a:lnSpc>
                <a:spcPct val="150000"/>
              </a:lnSpc>
            </a:pPr>
            <a:r>
              <a:rPr lang="en-US" sz="7500" b="1">
                <a:latin typeface="Arial" panose="020B0604020202020204" pitchFamily="34" charset="0"/>
                <a:cs typeface="Arial" panose="020B0604020202020204" pitchFamily="34" charset="0"/>
              </a:rPr>
              <a:t>CẢM ƠN CÁC EM </a:t>
            </a:r>
          </a:p>
          <a:p>
            <a:pPr lvl="0" algn="ctr">
              <a:lnSpc>
                <a:spcPct val="150000"/>
              </a:lnSpc>
            </a:pPr>
            <a:r>
              <a:rPr lang="en-US" sz="7500" b="1">
                <a:latin typeface="Arial" panose="020B0604020202020204" pitchFamily="34" charset="0"/>
                <a:cs typeface="Arial" panose="020B0604020202020204" pitchFamily="34" charset="0"/>
              </a:rPr>
              <a:t>ĐÃ THEO DÕI BÀI HỌC</a:t>
            </a:r>
            <a:r>
              <a:rPr lang="vi-VN" sz="7500" b="1">
                <a:cs typeface="Arial" panose="020B0604020202020204" pitchFamily="34" charset="0"/>
              </a:rPr>
              <a:t>!</a:t>
            </a:r>
            <a:endParaRPr lang="en-US" sz="75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838200" y="1026235"/>
            <a:ext cx="16687800" cy="8368825"/>
          </a:xfrm>
          <a:custGeom>
            <a:avLst/>
            <a:gdLst/>
            <a:ahLst/>
            <a:cxnLst/>
            <a:rect l="l" t="t" r="r" b="b"/>
            <a:pathLst>
              <a:path w="7315200" h="3300153">
                <a:moveTo>
                  <a:pt x="0" y="0"/>
                </a:moveTo>
                <a:lnTo>
                  <a:pt x="7315200" y="0"/>
                </a:lnTo>
                <a:lnTo>
                  <a:pt x="7315200" y="3300153"/>
                </a:lnTo>
                <a:lnTo>
                  <a:pt x="0" y="33001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mc:AlternateContent xmlns:mc="http://schemas.openxmlformats.org/markup-compatibility/2006" xmlns:a14="http://schemas.microsoft.com/office/drawing/2010/main">
        <mc:Choice Requires="a14">
          <p:sp>
            <p:nvSpPr>
              <p:cNvPr id="15" name="Rectangle 14"/>
              <p:cNvSpPr/>
              <p:nvPr/>
            </p:nvSpPr>
            <p:spPr>
              <a:xfrm>
                <a:off x="1600200" y="2400300"/>
                <a:ext cx="15047747" cy="5862502"/>
              </a:xfrm>
              <a:prstGeom prst="rect">
                <a:avLst/>
              </a:prstGeom>
            </p:spPr>
            <p:txBody>
              <a:bodyPr wrap="square">
                <a:spAutoFit/>
              </a:bodyPr>
              <a:lstStyle/>
              <a:p>
                <a:pPr algn="just">
                  <a:lnSpc>
                    <a:spcPct val="150000"/>
                  </a:lnSpc>
                  <a:spcAft>
                    <a:spcPts val="1200"/>
                  </a:spcAft>
                </a:pPr>
                <a:r>
                  <a:rPr lang="en-US" sz="3800" smtClean="0">
                    <a:effectLst/>
                    <a:latin typeface="Arial" panose="020B0604020202020204" pitchFamily="34" charset="0"/>
                    <a:ea typeface="Dotum" panose="020B0600000101010101" pitchFamily="34" charset="-127"/>
                    <a:cs typeface="Arial" panose="020B0604020202020204" pitchFamily="34" charset="0"/>
                  </a:rPr>
                  <a:t>a</a:t>
                </a:r>
                <a:r>
                  <a:rPr lang="en-US" sz="3800">
                    <a:effectLst/>
                    <a:latin typeface="Arial" panose="020B0604020202020204" pitchFamily="34" charset="0"/>
                    <a:ea typeface="Dotum" panose="020B0600000101010101" pitchFamily="34" charset="-127"/>
                    <a:cs typeface="Arial" panose="020B0604020202020204" pitchFamily="34" charset="0"/>
                  </a:rPr>
                  <a:t>) Cộng hay trừ hai vế với cùng một số hoặc một biểu thức:</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1200"/>
                  </a:spcAft>
                </a:pPr>
                <a14:m>
                  <m:oMath xmlns:m="http://schemas.openxmlformats.org/officeDocument/2006/math">
                    <m:r>
                      <m:rPr>
                        <m:sty m:val="p"/>
                      </m:rPr>
                      <a:rPr lang="en-US" sz="3800">
                        <a:effectLst/>
                        <a:latin typeface="Cambria Math" panose="02040503050406030204" pitchFamily="18" charset="0"/>
                        <a:ea typeface="Dotum" panose="020B0600000101010101" pitchFamily="34" charset="-127"/>
                      </a:rPr>
                      <m:t>f</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rPr>
                          <m:t>x</m:t>
                        </m:r>
                      </m:e>
                    </m:d>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g</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rPr>
                          <m:t>x</m:t>
                        </m:r>
                      </m:e>
                    </m:d>
                    <m:r>
                      <a:rPr lang="nl-NL"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f</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rPr>
                          <m:t>x</m:t>
                        </m:r>
                      </m:e>
                    </m:d>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h</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rPr>
                          <m:t>x</m:t>
                        </m:r>
                      </m:e>
                    </m:d>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g</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rPr>
                          <m:t>x</m:t>
                        </m:r>
                      </m:e>
                    </m:d>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h</m:t>
                    </m:r>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x</m:t>
                    </m:r>
                    <m:r>
                      <a:rPr lang="en-US" sz="3800">
                        <a:effectLst/>
                        <a:latin typeface="Cambria Math" panose="02040503050406030204" pitchFamily="18" charset="0"/>
                        <a:ea typeface="Dotum" panose="020B0600000101010101" pitchFamily="34" charset="-127"/>
                      </a:rPr>
                      <m:t>)</m:t>
                    </m:r>
                  </m:oMath>
                </a14:m>
                <a:r>
                  <a:rPr lang="en-US"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1200"/>
                  </a:spcAft>
                </a:pPr>
                <a:r>
                  <a:rPr lang="en-US" sz="3800">
                    <a:effectLst/>
                    <a:latin typeface="Arial" panose="020B0604020202020204" pitchFamily="34" charset="0"/>
                    <a:ea typeface="Dotum" panose="020B0600000101010101" pitchFamily="34" charset="-127"/>
                    <a:cs typeface="Arial" panose="020B0604020202020204" pitchFamily="34" charset="0"/>
                  </a:rPr>
                  <a:t>b) Nhân hoặc chia hai vế với cùng một số khác 0 hoặc với cùng một biểu thức luôn có giá trị khác 0:</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1200"/>
                  </a:spcAft>
                </a:pPr>
                <a14:m>
                  <m:oMath xmlns:m="http://schemas.openxmlformats.org/officeDocument/2006/math">
                    <m:r>
                      <m:rPr>
                        <m:sty m:val="p"/>
                      </m:rPr>
                      <a:rPr lang="en-US" sz="3800">
                        <a:effectLst/>
                        <a:latin typeface="Cambria Math" panose="02040503050406030204" pitchFamily="18" charset="0"/>
                        <a:ea typeface="Dotum" panose="020B0600000101010101" pitchFamily="34" charset="-127"/>
                      </a:rPr>
                      <m:t>f</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rPr>
                          <m:t>x</m:t>
                        </m:r>
                      </m:e>
                    </m:d>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g</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rPr>
                          <m:t>x</m:t>
                        </m:r>
                      </m:e>
                    </m:d>
                  </m:oMath>
                </a14:m>
                <a:r>
                  <a:rPr lang="nl-NL"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1200"/>
                  </a:spcAft>
                </a:pPr>
                <a14:m>
                  <m:oMath xmlns:m="http://schemas.openxmlformats.org/officeDocument/2006/math">
                    <m:r>
                      <a:rPr lang="nl-NL"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f</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x</m:t>
                        </m:r>
                      </m:e>
                    </m:d>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h</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x</m:t>
                        </m:r>
                      </m:e>
                    </m:d>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g</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x</m:t>
                        </m:r>
                      </m:e>
                    </m:d>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h</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x</m:t>
                        </m:r>
                      </m:e>
                    </m:d>
                    <m:r>
                      <a:rPr lang="en-US" sz="3800">
                        <a:effectLst/>
                        <a:latin typeface="Cambria Math" panose="02040503050406030204" pitchFamily="18" charset="0"/>
                        <a:ea typeface="Dotum" panose="020B0600000101010101" pitchFamily="34" charset="-127"/>
                        <a:cs typeface="Times New Roman" panose="02020603050405020304" pitchFamily="18" charset="0"/>
                      </a:rPr>
                      <m:t>, </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h</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x</m:t>
                            </m:r>
                          </m:e>
                        </m:d>
                        <m:r>
                          <a:rPr lang="en-US" sz="3800">
                            <a:effectLst/>
                            <a:latin typeface="Cambria Math" panose="02040503050406030204" pitchFamily="18" charset="0"/>
                            <a:ea typeface="Dotum" panose="020B0600000101010101" pitchFamily="34" charset="-127"/>
                            <a:cs typeface="Times New Roman" panose="02020603050405020304" pitchFamily="18" charset="0"/>
                          </a:rPr>
                          <m:t>≠0</m:t>
                        </m:r>
                      </m:e>
                    </m:d>
                    <m:r>
                      <a:rPr lang="en-US" sz="3800">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600200" y="2400300"/>
                <a:ext cx="15047747" cy="5862502"/>
              </a:xfrm>
              <a:prstGeom prst="rect">
                <a:avLst/>
              </a:prstGeom>
              <a:blipFill>
                <a:blip r:embed="rId4"/>
                <a:stretch>
                  <a:fillRect l="-1337" r="-1297"/>
                </a:stretch>
              </a:blipFill>
            </p:spPr>
            <p:txBody>
              <a:bodyPr/>
              <a:lstStyle/>
              <a:p>
                <a:r>
                  <a:rPr lang="en-US">
                    <a:noFill/>
                  </a:rPr>
                  <a:t> </a:t>
                </a:r>
              </a:p>
            </p:txBody>
          </p:sp>
        </mc:Fallback>
      </mc:AlternateContent>
      <p:pic>
        <p:nvPicPr>
          <p:cNvPr id="20" name="Picture 19"/>
          <p:cNvPicPr>
            <a:picLocks noChangeAspect="1"/>
          </p:cNvPicPr>
          <p:nvPr/>
        </p:nvPicPr>
        <p:blipFill>
          <a:blip r:embed="rId5"/>
          <a:stretch>
            <a:fillRect/>
          </a:stretch>
        </p:blipFill>
        <p:spPr>
          <a:xfrm>
            <a:off x="14208118" y="7822250"/>
            <a:ext cx="3031410" cy="2957585"/>
          </a:xfrm>
          <a:prstGeom prst="rect">
            <a:avLst/>
          </a:prstGeom>
        </p:spPr>
      </p:pic>
      <p:pic>
        <p:nvPicPr>
          <p:cNvPr id="21" name="Picture 20"/>
          <p:cNvPicPr>
            <a:picLocks noChangeAspect="1"/>
          </p:cNvPicPr>
          <p:nvPr/>
        </p:nvPicPr>
        <p:blipFill>
          <a:blip r:embed="rId6"/>
          <a:stretch>
            <a:fillRect/>
          </a:stretch>
        </p:blipFill>
        <p:spPr>
          <a:xfrm>
            <a:off x="549995" y="342900"/>
            <a:ext cx="1955022" cy="1902183"/>
          </a:xfrm>
          <a:prstGeom prst="rect">
            <a:avLst/>
          </a:prstGeom>
        </p:spPr>
      </p:pic>
      <p:pic>
        <p:nvPicPr>
          <p:cNvPr id="23" name="Picture 22"/>
          <p:cNvPicPr>
            <a:picLocks noChangeAspect="1"/>
          </p:cNvPicPr>
          <p:nvPr/>
        </p:nvPicPr>
        <p:blipFill>
          <a:blip r:embed="rId7"/>
          <a:stretch>
            <a:fillRect/>
          </a:stretch>
        </p:blipFill>
        <p:spPr>
          <a:xfrm>
            <a:off x="15925800" y="628062"/>
            <a:ext cx="1465021" cy="2172416"/>
          </a:xfrm>
          <a:prstGeom prst="rect">
            <a:avLst/>
          </a:prstGeom>
        </p:spPr>
      </p:pic>
    </p:spTree>
    <p:extLst>
      <p:ext uri="{BB962C8B-B14F-4D97-AF65-F5344CB8AC3E}">
        <p14:creationId xmlns:p14="http://schemas.microsoft.com/office/powerpoint/2010/main" val="320472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55970" y="393821"/>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7922571">
            <a:off x="-1528753" y="7702854"/>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6">
              <a:extLst>
                <a:ext uri="{96DAC541-7B7A-43D3-8B79-37D633B846F1}">
                  <asvg:svgBlip xmlns:asvg="http://schemas.microsoft.com/office/drawing/2016/SVG/main" xmlns="" r:embed="rId11"/>
                </a:ext>
              </a:extLst>
            </a:blip>
            <a:stretch>
              <a:fillRect/>
            </a:stretch>
          </a:blipFill>
        </p:spPr>
      </p:sp>
      <p:pic>
        <p:nvPicPr>
          <p:cNvPr id="28" name="Picture 27"/>
          <p:cNvPicPr>
            <a:picLocks noChangeAspect="1"/>
          </p:cNvPicPr>
          <p:nvPr/>
        </p:nvPicPr>
        <p:blipFill>
          <a:blip r:embed="rId12"/>
          <a:stretch>
            <a:fillRect/>
          </a:stretch>
        </p:blipFill>
        <p:spPr>
          <a:xfrm>
            <a:off x="15233315" y="8755951"/>
            <a:ext cx="3462828" cy="1859441"/>
          </a:xfrm>
          <a:prstGeom prst="rect">
            <a:avLst/>
          </a:prstGeom>
        </p:spPr>
      </p:pic>
      <p:grpSp>
        <p:nvGrpSpPr>
          <p:cNvPr id="31" name="Group 30"/>
          <p:cNvGrpSpPr/>
          <p:nvPr/>
        </p:nvGrpSpPr>
        <p:grpSpPr>
          <a:xfrm>
            <a:off x="1752601" y="1889321"/>
            <a:ext cx="14706599" cy="10351013"/>
            <a:chOff x="2258130" y="2121548"/>
            <a:chExt cx="14706599" cy="10351013"/>
          </a:xfrm>
        </p:grpSpPr>
        <p:grpSp>
          <p:nvGrpSpPr>
            <p:cNvPr id="27" name="Group 26"/>
            <p:cNvGrpSpPr/>
            <p:nvPr/>
          </p:nvGrpSpPr>
          <p:grpSpPr>
            <a:xfrm>
              <a:off x="2258130" y="2121548"/>
              <a:ext cx="14706599" cy="10351013"/>
              <a:chOff x="2261550" y="2469667"/>
              <a:chExt cx="13717469" cy="3701042"/>
            </a:xfrm>
          </p:grpSpPr>
          <p:grpSp>
            <p:nvGrpSpPr>
              <p:cNvPr id="6" name="Group 6"/>
              <p:cNvGrpSpPr/>
              <p:nvPr/>
            </p:nvGrpSpPr>
            <p:grpSpPr>
              <a:xfrm>
                <a:off x="2743687" y="2877032"/>
                <a:ext cx="13235332" cy="3293677"/>
                <a:chOff x="0" y="-38100"/>
                <a:chExt cx="2602724" cy="647700"/>
              </a:xfrm>
            </p:grpSpPr>
            <p:sp>
              <p:nvSpPr>
                <p:cNvPr id="7" name="Freeform 7"/>
                <p:cNvSpPr/>
                <p:nvPr/>
              </p:nvSpPr>
              <p:spPr>
                <a:xfrm>
                  <a:off x="0" y="-28956"/>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261550" y="2469667"/>
                <a:ext cx="13235332" cy="3293677"/>
                <a:chOff x="-9327" y="-38100"/>
                <a:chExt cx="2602724" cy="647700"/>
              </a:xfrm>
            </p:grpSpPr>
            <p:sp>
              <p:nvSpPr>
                <p:cNvPr id="10" name="Freeform 10"/>
                <p:cNvSpPr/>
                <p:nvPr/>
              </p:nvSpPr>
              <p:spPr>
                <a:xfrm>
                  <a:off x="-9327" y="1508"/>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Freeform 12"/>
            <p:cNvSpPr/>
            <p:nvPr/>
          </p:nvSpPr>
          <p:spPr>
            <a:xfrm flipH="1">
              <a:off x="3328942" y="2327727"/>
              <a:ext cx="1071204" cy="814730"/>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asvg="http://schemas.microsoft.com/office/drawing/2016/SVG/main" xmlns="" r:embed="rId9"/>
                  </a:ext>
                </a:extLst>
              </a:blip>
              <a:stretch>
                <a:fillRect/>
              </a:stretch>
            </a:blipFill>
          </p:spPr>
        </p:sp>
        <p:sp>
          <p:nvSpPr>
            <p:cNvPr id="25" name="Freeform 25"/>
            <p:cNvSpPr/>
            <p:nvPr/>
          </p:nvSpPr>
          <p:spPr>
            <a:xfrm>
              <a:off x="14273467" y="6711172"/>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asvg="http://schemas.microsoft.com/office/drawing/2016/SVG/main" xmlns="" r:embed="rId9"/>
                  </a:ext>
                </a:extLst>
              </a:blip>
              <a:stretch>
                <a:fillRect/>
              </a:stretch>
            </a:blipFill>
          </p:spPr>
        </p:sp>
        <mc:AlternateContent xmlns:mc="http://schemas.openxmlformats.org/markup-compatibility/2006" xmlns:a14="http://schemas.microsoft.com/office/drawing/2010/main">
          <mc:Choice Requires="a14">
            <p:sp>
              <p:nvSpPr>
                <p:cNvPr id="29" name="Rectangle 28"/>
                <p:cNvSpPr/>
                <p:nvPr/>
              </p:nvSpPr>
              <p:spPr>
                <a:xfrm>
                  <a:off x="5673722" y="3535679"/>
                  <a:ext cx="7931980" cy="3093154"/>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65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PHƯƠNG</a:t>
                  </a:r>
                  <a:r>
                    <a:rPr kumimoji="0" lang="nl-NL" sz="6500" b="1" i="0" u="none" strike="noStrike" kern="12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TRÌNH </a:t>
                  </a:r>
                </a:p>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6500" b="1" i="1" u="none" strike="noStrike" kern="1200" cap="none" spc="0" normalizeH="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𝒔𝒊𝒏𝒙</m:t>
                        </m:r>
                        <m:r>
                          <a:rPr kumimoji="0" lang="nl-NL" sz="6500" b="1" i="1" u="none" strike="noStrike" kern="1200" cap="none" spc="0" normalizeH="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6500" b="1" i="1" u="none" strike="noStrike" kern="1200" cap="none" spc="0" normalizeH="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𝒎</m:t>
                        </m:r>
                      </m:oMath>
                    </m:oMathPara>
                  </a14:m>
                  <a:endParaRPr kumimoji="0" lang="en-US" sz="65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5673722" y="3535679"/>
                  <a:ext cx="7931980" cy="3093154"/>
                </a:xfrm>
                <a:prstGeom prst="rect">
                  <a:avLst/>
                </a:prstGeom>
                <a:blipFill>
                  <a:blip r:embed="rId14"/>
                  <a:stretch>
                    <a:fillRect l="-4689" r="-4612"/>
                  </a:stretch>
                </a:blipFill>
              </p:spPr>
              <p:txBody>
                <a:bodyPr/>
                <a:lstStyle/>
                <a:p>
                  <a:r>
                    <a:rPr lang="en-US">
                      <a:noFill/>
                    </a:rPr>
                    <a:t> </a:t>
                  </a:r>
                </a:p>
              </p:txBody>
            </p:sp>
          </mc:Fallback>
        </mc:AlternateContent>
      </p:grpSp>
      <p:grpSp>
        <p:nvGrpSpPr>
          <p:cNvPr id="35" name="Group 34"/>
          <p:cNvGrpSpPr/>
          <p:nvPr/>
        </p:nvGrpSpPr>
        <p:grpSpPr>
          <a:xfrm>
            <a:off x="16306800" y="304123"/>
            <a:ext cx="1671687" cy="1628744"/>
            <a:chOff x="16640814" y="304123"/>
            <a:chExt cx="1451143" cy="1422565"/>
          </a:xfrm>
        </p:grpSpPr>
        <p:sp>
          <p:nvSpPr>
            <p:cNvPr id="33" name="Cross 32"/>
            <p:cNvSpPr/>
            <p:nvPr/>
          </p:nvSpPr>
          <p:spPr>
            <a:xfrm>
              <a:off x="17177557" y="304123"/>
              <a:ext cx="914400" cy="914400"/>
            </a:xfrm>
            <a:prstGeom prst="plus">
              <a:avLst>
                <a:gd name="adj" fmla="val 375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16640814" y="1421888"/>
              <a:ext cx="1073485"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614574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3049</TotalTime>
  <Words>2223</Words>
  <Application>Microsoft Office PowerPoint</Application>
  <PresentationFormat>Custom</PresentationFormat>
  <Paragraphs>378</Paragraphs>
  <Slides>71</Slides>
  <Notes>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82" baseType="lpstr">
      <vt:lpstr>Arial</vt:lpstr>
      <vt:lpstr>MJXc-TeX-math-I</vt:lpstr>
      <vt:lpstr>Dotum</vt:lpstr>
      <vt:lpstr>Times New Roman</vt:lpstr>
      <vt:lpstr>Caudex</vt:lpstr>
      <vt:lpstr>Calibri</vt:lpstr>
      <vt:lpstr>OpenSans</vt:lpstr>
      <vt:lpstr>MJXc-TeX-main-R</vt:lpstr>
      <vt:lpstr>Cambria Math</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Aesthetic Group Project Presentation</dc:title>
  <dc:creator>Hà Ngân</dc:creator>
  <cp:lastModifiedBy>Mr Quy</cp:lastModifiedBy>
  <cp:revision>94</cp:revision>
  <dcterms:created xsi:type="dcterms:W3CDTF">2006-08-16T00:00:00Z</dcterms:created>
  <dcterms:modified xsi:type="dcterms:W3CDTF">2025-10-03T09:31:07Z</dcterms:modified>
  <dc:identifier>DAFnAROGUss</dc:identifier>
</cp:coreProperties>
</file>