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3"/>
  </p:notesMasterIdLst>
  <p:sldIdLst>
    <p:sldId id="261" r:id="rId3"/>
    <p:sldId id="424" r:id="rId4"/>
    <p:sldId id="260" r:id="rId5"/>
    <p:sldId id="258" r:id="rId6"/>
    <p:sldId id="257" r:id="rId7"/>
    <p:sldId id="353" r:id="rId8"/>
    <p:sldId id="263" r:id="rId9"/>
    <p:sldId id="354" r:id="rId10"/>
    <p:sldId id="356" r:id="rId11"/>
    <p:sldId id="404" r:id="rId12"/>
    <p:sldId id="276" r:id="rId13"/>
    <p:sldId id="278" r:id="rId14"/>
    <p:sldId id="405" r:id="rId15"/>
    <p:sldId id="365" r:id="rId16"/>
    <p:sldId id="406" r:id="rId17"/>
    <p:sldId id="407" r:id="rId18"/>
    <p:sldId id="371" r:id="rId19"/>
    <p:sldId id="358" r:id="rId20"/>
    <p:sldId id="367" r:id="rId21"/>
    <p:sldId id="357" r:id="rId22"/>
    <p:sldId id="360" r:id="rId23"/>
    <p:sldId id="408" r:id="rId24"/>
    <p:sldId id="409" r:id="rId25"/>
    <p:sldId id="410" r:id="rId26"/>
    <p:sldId id="411" r:id="rId27"/>
    <p:sldId id="372" r:id="rId28"/>
    <p:sldId id="378" r:id="rId29"/>
    <p:sldId id="374" r:id="rId30"/>
    <p:sldId id="281" r:id="rId31"/>
    <p:sldId id="379" r:id="rId32"/>
    <p:sldId id="413" r:id="rId33"/>
    <p:sldId id="282" r:id="rId34"/>
    <p:sldId id="382" r:id="rId35"/>
    <p:sldId id="383" r:id="rId36"/>
    <p:sldId id="384" r:id="rId37"/>
    <p:sldId id="385" r:id="rId38"/>
    <p:sldId id="414" r:id="rId39"/>
    <p:sldId id="415" r:id="rId40"/>
    <p:sldId id="416" r:id="rId41"/>
    <p:sldId id="417" r:id="rId42"/>
    <p:sldId id="286" r:id="rId43"/>
    <p:sldId id="292" r:id="rId44"/>
    <p:sldId id="397" r:id="rId45"/>
    <p:sldId id="418" r:id="rId46"/>
    <p:sldId id="396" r:id="rId47"/>
    <p:sldId id="419" r:id="rId48"/>
    <p:sldId id="420" r:id="rId49"/>
    <p:sldId id="422" r:id="rId50"/>
    <p:sldId id="271" r:id="rId51"/>
    <p:sldId id="350" r:id="rId52"/>
  </p:sldIdLst>
  <p:sldSz cx="9144000" cy="5143500" type="screen16x9"/>
  <p:notesSz cx="6858000" cy="9144000"/>
  <p:embeddedFontLst>
    <p:embeddedFont>
      <p:font typeface="Paytone One" panose="020B0604020202020204" charset="0"/>
      <p:regular r:id="rId54"/>
    </p:embeddedFont>
    <p:embeddedFont>
      <p:font typeface="Merriweather Sans" panose="020B0604020202020204" charset="0"/>
      <p:regular r:id="rId55"/>
      <p:bold r:id="rId56"/>
      <p:italic r:id="rId57"/>
      <p:boldItalic r:id="rId58"/>
    </p:embeddedFont>
    <p:embeddedFont>
      <p:font typeface="Montserrat Medium" panose="020B0604020202020204" charset="0"/>
      <p:regular r:id="rId59"/>
      <p:bold r:id="rId60"/>
      <p:italic r:id="rId61"/>
      <p:boldItalic r:id="rId62"/>
    </p:embeddedFont>
    <p:embeddedFont>
      <p:font typeface="Darker Grotesque Black" panose="020B0604020202020204" charset="0"/>
      <p:bold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ambria Math" panose="02040503050406030204" pitchFamily="18" charset="0"/>
      <p:regular r:id="rId68"/>
    </p:embeddedFont>
    <p:embeddedFont>
      <p:font typeface="Anaheim" panose="020B0604020202020204" charset="0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F6B301-74E7-4DFB-BD30-C50222782895}">
  <a:tblStyle styleId="{4BF6B301-74E7-4DFB-BD30-C502227828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4c00d40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4c00d400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35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31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711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24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1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26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141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809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750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40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4bfd1f47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4bfd1f47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967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162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16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78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816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519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232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211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103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643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29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4bb93450e7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4bb93450e7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050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716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19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9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8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125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389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4bb93450e7_2_2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24bb93450e7_2_2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118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073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00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6931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65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4351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5088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521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709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6544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20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3042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e355e47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e355e47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8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7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4bb93450e7_2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24bb93450e7_2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76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4bb93450e7_2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24bb93450e7_2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30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27;p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8" name="Google Shape;28;p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" name="Google Shape;37;p2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2209925" y="1567200"/>
            <a:ext cx="47241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2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7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42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3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4" name="Google Shape;44;p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1" name="Google Shape;61;p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" name="Google Shape;70;p3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2126400" y="2475375"/>
            <a:ext cx="48912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 rot="-2310">
            <a:off x="4125600" y="1314714"/>
            <a:ext cx="892800" cy="55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35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24" name="Google Shape;224;p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0" name="Google Shape;240;p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41" name="Google Shape;241;p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0" name="Google Shape;250;p8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>
            <a:spLocks noGrp="1"/>
          </p:cNvSpPr>
          <p:nvPr>
            <p:ph type="ctrTitle"/>
          </p:nvPr>
        </p:nvSpPr>
        <p:spPr>
          <a:xfrm>
            <a:off x="2116188" y="1591350"/>
            <a:ext cx="49116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886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73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63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453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3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327" name="Google Shape;327;p13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328" name="Google Shape;328;p13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" name="Google Shape;344;p13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45" name="Google Shape;345;p13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4" name="Google Shape;354;p13"/>
          <p:cNvGrpSpPr/>
          <p:nvPr/>
        </p:nvGrpSpPr>
        <p:grpSpPr>
          <a:xfrm>
            <a:off x="319775" y="319975"/>
            <a:ext cx="8626143" cy="4619943"/>
            <a:chOff x="335150" y="335350"/>
            <a:chExt cx="8626143" cy="4619943"/>
          </a:xfrm>
        </p:grpSpPr>
        <p:sp>
          <p:nvSpPr>
            <p:cNvPr id="355" name="Google Shape;355;p13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3"/>
          <p:cNvSpPr txBox="1">
            <a:spLocks noGrp="1"/>
          </p:cNvSpPr>
          <p:nvPr>
            <p:ph type="title" hasCustomPrompt="1"/>
          </p:nvPr>
        </p:nvSpPr>
        <p:spPr>
          <a:xfrm>
            <a:off x="2805875" y="195665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ctrTitle" idx="2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2805875" y="3279994"/>
            <a:ext cx="7347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/>
          <p:nvPr/>
        </p:nvSpPr>
        <p:spPr>
          <a:xfrm>
            <a:off x="469783" y="1056900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220183" y="715500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3"/>
          <p:cNvSpPr txBox="1">
            <a:spLocks noGrp="1"/>
          </p:cNvSpPr>
          <p:nvPr>
            <p:ph type="ctrTitle" idx="4"/>
          </p:nvPr>
        </p:nvSpPr>
        <p:spPr>
          <a:xfrm>
            <a:off x="4025575" y="182765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ctrTitle" idx="5"/>
          </p:nvPr>
        </p:nvSpPr>
        <p:spPr>
          <a:xfrm>
            <a:off x="4025575" y="3151004"/>
            <a:ext cx="24993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05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01" name="Google Shape;401;p1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8" name="Google Shape;418;p1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8" name="Google Shape;428;p1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429" name="Google Shape;429;p1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15"/>
          <p:cNvSpPr txBox="1">
            <a:spLocks noGrp="1"/>
          </p:cNvSpPr>
          <p:nvPr>
            <p:ph type="subTitle" idx="1"/>
          </p:nvPr>
        </p:nvSpPr>
        <p:spPr>
          <a:xfrm>
            <a:off x="4735400" y="1442391"/>
            <a:ext cx="33147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215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474" name="Google Shape;474;p1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475" name="Google Shape;475;p1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1" name="Google Shape;491;p1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492" name="Google Shape;492;p1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01" name="Google Shape;501;p1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02" name="Google Shape;502;p1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17"/>
          <p:cNvSpPr txBox="1">
            <a:spLocks noGrp="1"/>
          </p:cNvSpPr>
          <p:nvPr>
            <p:ph type="subTitle" idx="1"/>
          </p:nvPr>
        </p:nvSpPr>
        <p:spPr>
          <a:xfrm>
            <a:off x="4842224" y="2319525"/>
            <a:ext cx="32739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224233" y="204317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 txBox="1">
            <a:spLocks noGrp="1"/>
          </p:cNvSpPr>
          <p:nvPr>
            <p:ph type="ctrTitle" idx="2"/>
          </p:nvPr>
        </p:nvSpPr>
        <p:spPr>
          <a:xfrm>
            <a:off x="4842225" y="1587575"/>
            <a:ext cx="32739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56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8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11" name="Google Shape;511;p18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12" name="Google Shape;512;p18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8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8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8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8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8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28" name="Google Shape;528;p18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29" name="Google Shape;529;p18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38" name="Google Shape;538;p18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39" name="Google Shape;539;p18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18"/>
          <p:cNvSpPr txBox="1">
            <a:spLocks noGrp="1"/>
          </p:cNvSpPr>
          <p:nvPr>
            <p:ph type="subTitle" idx="1"/>
          </p:nvPr>
        </p:nvSpPr>
        <p:spPr>
          <a:xfrm>
            <a:off x="1253250" y="1936092"/>
            <a:ext cx="31320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flipH="1">
            <a:off x="214883" y="3269087"/>
            <a:ext cx="249600" cy="249900"/>
          </a:xfrm>
          <a:prstGeom prst="diamond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2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77" name="Google Shape;77;p4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78" name="Google Shape;78;p4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" name="Google Shape;94;p4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95" name="Google Shape;95;p4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04" name="Google Shape;104;p4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05" name="Google Shape;105;p4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850950" y="1501975"/>
            <a:ext cx="5442300" cy="29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/>
          <p:nvPr/>
        </p:nvSpPr>
        <p:spPr>
          <a:xfrm flipH="1">
            <a:off x="216835" y="406283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547" name="Google Shape;547;p1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548" name="Google Shape;548;p1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64" name="Google Shape;564;p1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565" name="Google Shape;565;p1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74" name="Google Shape;574;p19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575" name="Google Shape;575;p19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19"/>
          <p:cNvSpPr txBox="1">
            <a:spLocks noGrp="1"/>
          </p:cNvSpPr>
          <p:nvPr>
            <p:ph type="subTitle" idx="1"/>
          </p:nvPr>
        </p:nvSpPr>
        <p:spPr>
          <a:xfrm>
            <a:off x="1333784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subTitle" idx="2"/>
          </p:nvPr>
        </p:nvSpPr>
        <p:spPr>
          <a:xfrm>
            <a:off x="4821316" y="2028025"/>
            <a:ext cx="2988900" cy="15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19"/>
          <p:cNvSpPr/>
          <p:nvPr/>
        </p:nvSpPr>
        <p:spPr>
          <a:xfrm flipH="1">
            <a:off x="216835" y="3784187"/>
            <a:ext cx="249600" cy="249900"/>
          </a:xfrm>
          <a:prstGeom prst="diamond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784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19" name="Google Shape;619;p2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20" name="Google Shape;620;p2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2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2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2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2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2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6" name="Google Shape;636;p2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37" name="Google Shape;637;p2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2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2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2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2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2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2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2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2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6" name="Google Shape;646;p2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8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651" name="Google Shape;651;p22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652" name="Google Shape;652;p22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2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2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2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2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2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2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2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2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2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2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2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2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22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22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2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8" name="Google Shape;668;p22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669" name="Google Shape;669;p22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2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2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2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2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2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2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22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22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8" name="Google Shape;678;p22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679" name="Google Shape;679;p22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24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0" name="Google Shape;130;p5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131" name="Google Shape;131;p5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" name="Google Shape;140;p5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141" name="Google Shape;141;p5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aytone One"/>
              <a:buNone/>
              <a:defRPr sz="22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186" name="Google Shape;186;p7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187" name="Google Shape;187;p7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3" name="Google Shape;213;p7"/>
          <p:cNvGrpSpPr/>
          <p:nvPr/>
        </p:nvGrpSpPr>
        <p:grpSpPr>
          <a:xfrm>
            <a:off x="335150" y="335350"/>
            <a:ext cx="8626143" cy="4619943"/>
            <a:chOff x="335150" y="335350"/>
            <a:chExt cx="8626143" cy="4619943"/>
          </a:xfrm>
        </p:grpSpPr>
        <p:sp>
          <p:nvSpPr>
            <p:cNvPr id="214" name="Google Shape;214;p7"/>
            <p:cNvSpPr/>
            <p:nvPr/>
          </p:nvSpPr>
          <p:spPr>
            <a:xfrm>
              <a:off x="502193" y="502393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18671" y="418872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335150" y="335350"/>
              <a:ext cx="8459100" cy="4452900"/>
            </a:xfrm>
            <a:prstGeom prst="roundRect">
              <a:avLst>
                <a:gd name="adj" fmla="val 4383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457975" y="2639725"/>
            <a:ext cx="62280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ctrTitle"/>
          </p:nvPr>
        </p:nvSpPr>
        <p:spPr>
          <a:xfrm>
            <a:off x="713275" y="615700"/>
            <a:ext cx="7717500" cy="5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7"/>
          <p:cNvSpPr/>
          <p:nvPr/>
        </p:nvSpPr>
        <p:spPr>
          <a:xfrm>
            <a:off x="233583" y="2197812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ctrTitle" idx="2"/>
          </p:nvPr>
        </p:nvSpPr>
        <p:spPr>
          <a:xfrm>
            <a:off x="1458025" y="2231175"/>
            <a:ext cx="62280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None/>
              <a:defRPr sz="2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9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56" name="Google Shape;256;p9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57" name="Google Shape;257;p9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9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3" name="Google Shape;273;p9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274" name="Google Shape;274;p9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9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" name="Google Shape;283;p9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2135550" y="176910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1"/>
          <p:cNvGrpSpPr/>
          <p:nvPr/>
        </p:nvGrpSpPr>
        <p:grpSpPr>
          <a:xfrm>
            <a:off x="-126" y="0"/>
            <a:ext cx="9144403" cy="5160900"/>
            <a:chOff x="-126" y="0"/>
            <a:chExt cx="9144403" cy="5160900"/>
          </a:xfrm>
        </p:grpSpPr>
        <p:grpSp>
          <p:nvGrpSpPr>
            <p:cNvPr id="292" name="Google Shape;292;p11"/>
            <p:cNvGrpSpPr/>
            <p:nvPr/>
          </p:nvGrpSpPr>
          <p:grpSpPr>
            <a:xfrm>
              <a:off x="537813" y="0"/>
              <a:ext cx="8068500" cy="5160900"/>
              <a:chOff x="529238" y="0"/>
              <a:chExt cx="8068500" cy="5160900"/>
            </a:xfrm>
          </p:grpSpPr>
          <p:cxnSp>
            <p:nvCxnSpPr>
              <p:cNvPr id="293" name="Google Shape;293;p11"/>
              <p:cNvCxnSpPr/>
              <p:nvPr/>
            </p:nvCxnSpPr>
            <p:spPr>
              <a:xfrm>
                <a:off x="529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067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1605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2142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2680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3218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37566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42945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48324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53703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59082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64461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69840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75219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0598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8597738" y="0"/>
                <a:ext cx="0" cy="5160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9" name="Google Shape;309;p11"/>
            <p:cNvGrpSpPr/>
            <p:nvPr/>
          </p:nvGrpSpPr>
          <p:grpSpPr>
            <a:xfrm>
              <a:off x="-126" y="389750"/>
              <a:ext cx="9144403" cy="4364000"/>
              <a:chOff x="-25975" y="537900"/>
              <a:chExt cx="9195900" cy="4364000"/>
            </a:xfrm>
          </p:grpSpPr>
          <p:cxnSp>
            <p:nvCxnSpPr>
              <p:cNvPr id="310" name="Google Shape;310;p11"/>
              <p:cNvCxnSpPr/>
              <p:nvPr/>
            </p:nvCxnSpPr>
            <p:spPr>
              <a:xfrm>
                <a:off x="-25975" y="537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-25975" y="1083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-25975" y="1628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-25975" y="2174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-25975" y="2719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-25975" y="3265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-25975" y="3810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-25975" y="43564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-25975" y="4901900"/>
                <a:ext cx="9195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865625" y="6902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789425" y="6140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713225" y="537850"/>
            <a:ext cx="7717500" cy="4062600"/>
          </a:xfrm>
          <a:prstGeom prst="roundRect">
            <a:avLst>
              <a:gd name="adj" fmla="val 438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3" name="Google Shape;32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4" r:id="rId12"/>
    <p:sldLayoutId id="2147483665" r:id="rId13"/>
    <p:sldLayoutId id="2147483667" r:id="rId14"/>
    <p:sldLayoutId id="214748366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904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microsoft.com/office/2007/relationships/hdphoto" Target="../media/hdphoto5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6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5" Type="http://schemas.openxmlformats.org/officeDocument/2006/relationships/image" Target="../media/image71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9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9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microsoft.com/office/2007/relationships/hdphoto" Target="../media/hdphoto7.wdp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91;p34"/>
          <p:cNvSpPr txBox="1">
            <a:spLocks/>
          </p:cNvSpPr>
          <p:nvPr/>
        </p:nvSpPr>
        <p:spPr>
          <a:xfrm>
            <a:off x="878977" y="2882975"/>
            <a:ext cx="7386032" cy="1796997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000"/>
              <a:buFont typeface="Paytone One"/>
              <a:buNone/>
              <a:defRPr sz="5000" b="0" i="0" u="none" strike="noStrike" cap="none">
                <a:solidFill>
                  <a:srgbClr val="191919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0487E"/>
                </a:solidFill>
                <a:latin typeface="+mn-lt"/>
              </a:rPr>
              <a:t>BÀI 3. ĐƯỜNG TIỆM CẬN CỦA ĐỒ THỊ HÀM SỐ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739" y="376455"/>
            <a:ext cx="782250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 I. ỨNG DỤNG ĐẠO HÀM ĐỂ KHẢO SÁT VÀ VẼ ĐỒ THỊ </a:t>
            </a:r>
            <a:endParaRPr lang="en-US" sz="3600" b="1" kern="120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 defTabSz="457200">
              <a:lnSpc>
                <a:spcPct val="150000"/>
              </a:lnSpc>
              <a:buClrTx/>
            </a:pPr>
            <a:r>
              <a:rPr lang="vi-VN" sz="3600" b="1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HÀM </a:t>
            </a:r>
            <a:r>
              <a:rPr lang="vi-VN" sz="36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27" y="4134950"/>
            <a:ext cx="1188078" cy="120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367833" flipH="1">
            <a:off x="472242" y="4201430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b="1" i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 1.21 </a:t>
                </a:r>
                <a:endParaRPr lang="vi-VN" sz="17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86" y="1391397"/>
                <a:ext cx="3605105" cy="954107"/>
              </a:xfrm>
              <a:prstGeom prst="rect">
                <a:avLst/>
              </a:prstGeom>
              <a:blipFill>
                <a:blip r:embed="rId5"/>
                <a:stretch>
                  <a:fillRect l="-101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9692" y="1541174"/>
            <a:ext cx="3023291" cy="31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có tiệm cận ngang là </a:t>
                </a:r>
                <a14:m>
                  <m:oMath xmlns:m="http://schemas.openxmlformats.org/officeDocument/2006/math"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nl-NL" sz="19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2801118"/>
                <a:ext cx="6424253" cy="1776448"/>
              </a:xfrm>
              <a:prstGeom prst="rect">
                <a:avLst/>
              </a:prstGeom>
              <a:blipFill>
                <a:blip r:embed="rId3"/>
                <a:stretch>
                  <a:fillRect l="-854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08756" y="2188525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61950" algn="l"/>
              </a:tabLst>
              <a:defRPr/>
            </a:pPr>
            <a:r>
              <a:rPr lang="en-US" sz="1900" b="1" i="1" u="sng" kern="100">
                <a:solidFill>
                  <a:schemeClr val="accent3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23141" y="547959"/>
            <a:ext cx="2091336" cy="6424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9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 i="1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71" y="1296432"/>
                <a:ext cx="6424253" cy="6801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8984">
            <a:off x="8415127" y="4316330"/>
            <a:ext cx="816935" cy="6401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8317" y="558945"/>
            <a:ext cx="46741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vi-VN" sz="190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 bài toán trong tình huống mở đầu.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26701" y="1480713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9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7505" y="440097"/>
            <a:ext cx="2374563" cy="622418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3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3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1</a:t>
            </a:r>
            <a:endParaRPr lang="en-US" sz="23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</a:pPr>
                <a:r>
                  <a:rPr lang="nl-NL" sz="1900">
                    <a:latin typeface="+mn-lt"/>
                    <a:ea typeface="PMingLiU"/>
                    <a:cs typeface="Times New Roman" panose="02020603050405020304" pitchFamily="18" charset="0"/>
                  </a:rPr>
                  <a:t>Ta có: 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nl-NL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19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19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15.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−0,012</m:t>
                                  </m:r>
                                  <m:r>
                                    <a:rPr lang="nl-NL" sz="19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nl-NL" sz="19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</a:pPr>
                <a:r>
                  <a:rPr lang="nl-NL" sz="1900" kern="0">
                    <a:effectLst/>
                    <a:latin typeface="+mn-lt"/>
                    <a:ea typeface="PMingLiU"/>
                  </a:rPr>
                  <a:t>Đồ thị của hàm số khối lượng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“tiệm cận” đến đường thẳng </a:t>
                </a:r>
                <a14:m>
                  <m:oMath xmlns:m="http://schemas.openxmlformats.org/officeDocument/2006/math"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900" i="1" ker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, tức là khối lượng của chất phóng xạ giảm dần về </a:t>
                </a:r>
                <a14:m>
                  <m:oMath xmlns:m="http://schemas.openxmlformats.org/officeDocument/2006/math">
                    <m:r>
                      <a:rPr lang="nl-NL" sz="1900" i="1" kern="0" smtClean="0">
                        <a:effectLst/>
                        <a:latin typeface="Cambria Math" panose="02040503050406030204" pitchFamily="18" charset="0"/>
                        <a:ea typeface="PMingLiU"/>
                      </a:rPr>
                      <m:t>0</m:t>
                    </m:r>
                  </m:oMath>
                </a14:m>
                <a:r>
                  <a:rPr lang="nl-NL" sz="1900" kern="0">
                    <a:effectLst/>
                    <a:latin typeface="+mn-lt"/>
                    <a:ea typeface="PMingLiU"/>
                  </a:rPr>
                  <a:t> khi thời gian tăng vô cùng.</a:t>
                </a:r>
                <a:endParaRPr lang="en-US" sz="190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05" y="2038456"/>
                <a:ext cx="7024874" cy="2608022"/>
              </a:xfrm>
              <a:prstGeom prst="rect">
                <a:avLst/>
              </a:prstGeom>
              <a:blipFill>
                <a:blip r:embed="rId4"/>
                <a:stretch>
                  <a:fillRect l="-868" r="-781" b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25944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2. ĐƯỜNG TIỆM CẬN ĐỨNG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0359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13971">
            <a:off x="110444" y="4582757"/>
            <a:ext cx="816935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38" y="1612671"/>
            <a:ext cx="3046139" cy="27686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2743" y="467737"/>
            <a:ext cx="8162834" cy="3913559"/>
            <a:chOff x="396239" y="377742"/>
            <a:chExt cx="8162834" cy="3913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thay đổi trên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sao cho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dần đến </a:t>
                  </a:r>
                  <a14:m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, có gì nhận xét về tung độ của điểm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75310"/>
                  <a:ext cx="3879064" cy="2215991"/>
                </a:xfrm>
                <a:prstGeom prst="rect">
                  <a:avLst/>
                </a:prstGeom>
                <a:blipFill>
                  <a:blip r:embed="rId6"/>
                  <a:stretch>
                    <a:fillRect l="-1413" r="-1413" b="-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396239" y="377742"/>
              <a:ext cx="8162834" cy="1620765"/>
              <a:chOff x="396239" y="377742"/>
              <a:chExt cx="8162834" cy="16207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</a:t>
                    </a:r>
                    <a:r>
                      <a:rPr lang="en-US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vi-VN" sz="1900" b="1" kern="120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sz="190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hàm </a:t>
                    </a:r>
                    <a:r>
                      <a:rPr lang="en-US" sz="190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                     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Với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&gt;1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xét điểm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thuộc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Gọi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là hình chiếu vuông góc của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trên 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đường </a:t>
                    </a:r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 </a:t>
                    </a:r>
                    <a14:m>
                      <m:oMath xmlns:m="http://schemas.openxmlformats.org/officeDocument/2006/math"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a14:m>
                    <a:r>
                      <a:rPr lang="en-US" sz="190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90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H.1.22).</a:t>
                    </a:r>
                    <a:endParaRPr lang="en-US" sz="190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62834" cy="16207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97" r="-672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4780" y="433399"/>
                    <a:ext cx="1975092" cy="56669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458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84149">
            <a:off x="8265064" y="152198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952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b) Khoảng cách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tức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:r>
                  <a:rPr lang="vi-VN" sz="20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đó</a:t>
                </a:r>
                <a:endParaRPr lang="en-US" sz="200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vi-VN" sz="20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=+∞</m:t>
                      </m:r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0 thì tung độ của điểm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vô cùng.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52" y="1307635"/>
                <a:ext cx="7666651" cy="3262753"/>
              </a:xfrm>
              <a:prstGeom prst="rect">
                <a:avLst/>
              </a:prstGeom>
              <a:blipFill>
                <a:blip r:embed="rId4"/>
                <a:stretch>
                  <a:fillRect l="-875" b="-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8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4740" y="593456"/>
            <a:ext cx="8107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 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endParaRPr kumimoji="0" lang="en-US" sz="3200" b="1" i="0" u="none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 nếu ít nhất một trong các điều kiện sau được thỏa mãn:</a:t>
                </a:r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5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=−∞;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=+∞.</m:t>
                      </m:r>
                    </m:oMath>
                  </m:oMathPara>
                </a14:m>
                <a:endParaRPr lang="en-US" sz="20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05" y="1259907"/>
                <a:ext cx="7088823" cy="3307444"/>
              </a:xfrm>
              <a:prstGeom prst="rect">
                <a:avLst/>
              </a:prstGeom>
              <a:blipFill>
                <a:blip r:embed="rId3"/>
                <a:stretch>
                  <a:fillRect l="-946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61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9224" y="200582"/>
            <a:ext cx="6724200" cy="4772025"/>
            <a:chOff x="1323322" y="200582"/>
            <a:chExt cx="6724200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06" y="200582"/>
              <a:ext cx="6078398" cy="46870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j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bSup>
                    </m:oMath>
                  </a14:m>
                  <a:r>
                    <a:rPr lang="en-US" sz="135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22" y="4257026"/>
                  <a:ext cx="3296383" cy="715581"/>
                </a:xfrm>
                <a:prstGeom prst="rect">
                  <a:avLst/>
                </a:prstGeom>
                <a:blipFill>
                  <a:blip r:embed="rId5"/>
                  <a:stretch>
                    <a:fillRect b="-25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Đường thẳng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 là tiệm cận đứng của đồ thị (khi </a:t>
                  </a:r>
                  <a14:m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</m:oMath>
                  </a14:m>
                  <a:r>
                    <a:rPr lang="en-US" sz="1350">
                      <a:latin typeface="+mn-lt"/>
                      <a:ea typeface="PMingLiU"/>
                      <a:cs typeface="Times New Roman" panose="02020603050405020304" pitchFamily="18" charset="0"/>
                    </a:rPr>
                    <a:t>).</a:t>
                  </a:r>
                  <a:endParaRPr lang="en-US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1139" y="4264976"/>
                  <a:ext cx="3296383" cy="691279"/>
                </a:xfrm>
                <a:prstGeom prst="rect">
                  <a:avLst/>
                </a:prstGeom>
                <a:blipFill>
                  <a:blip r:embed="rId6"/>
                  <a:stretch>
                    <a:fillRect b="-79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1091">
            <a:off x="429309" y="55612"/>
            <a:ext cx="42066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" y="297180"/>
            <a:ext cx="8442960" cy="4556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218">
            <a:off x="8231363" y="1574275"/>
            <a:ext cx="1065512" cy="1047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3.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08251"/>
              </a:xfrm>
              <a:prstGeom prst="rect">
                <a:avLst/>
              </a:prstGeom>
              <a:blipFill>
                <a:blip r:embed="rId5"/>
                <a:stretch>
                  <a:fillRect l="-783" b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85695">
            <a:off x="8278915" y="1793553"/>
            <a:ext cx="732692" cy="785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4.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4093"/>
                <a:ext cx="7003211" cy="780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000" y="142979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đứng là đường thẳng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3" y="2090050"/>
                <a:ext cx="7003211" cy="2554354"/>
              </a:xfrm>
              <a:prstGeom prst="rect">
                <a:avLst/>
              </a:prstGeom>
              <a:blipFill>
                <a:blip r:embed="rId5"/>
                <a:stretch>
                  <a:fillRect l="-783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929" y="166980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93349" y="499056"/>
            <a:ext cx="298910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KHỞI </a:t>
            </a:r>
            <a:r>
              <a:rPr kumimoji="0" lang="en-US" sz="3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cs typeface="Arial"/>
                <a:sym typeface="Merriweather Sans"/>
              </a:rPr>
              <a:t>ĐỘNG</a:t>
            </a:r>
            <a:endParaRPr kumimoji="0" lang="en-US" sz="37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cs typeface="Arial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=15.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l-NL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nl-NL" sz="20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1313649"/>
                <a:ext cx="7784085" cy="1075038"/>
              </a:xfrm>
              <a:prstGeom prst="rect">
                <a:avLst/>
              </a:prstGeom>
              <a:blipFill>
                <a:blip r:embed="rId3"/>
                <a:stretch>
                  <a:fillRect l="-783" r="-861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699" y="580355"/>
            <a:ext cx="499122" cy="4991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3609" y="2630297"/>
            <a:ext cx="3775212" cy="1986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 thay đổi ra sao khi</a:t>
                </a:r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20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2000" smtClean="0">
                    <a:ea typeface="PMingLiU"/>
                    <a:cs typeface="Times New Roman" panose="02020603050405020304" pitchFamily="18" charset="0"/>
                  </a:rPr>
                  <a:t>? Điều </a:t>
                </a:r>
                <a:r>
                  <a:rPr lang="nl-NL" sz="2000">
                    <a:ea typeface="PMingLiU"/>
                    <a:cs typeface="Times New Roman" panose="02020603050405020304" pitchFamily="18" charset="0"/>
                  </a:rPr>
                  <a:t>này thể hiện trên Hình 1.18 như thế nào?</a:t>
                </a:r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6" y="2442174"/>
                <a:ext cx="3536675" cy="2112822"/>
              </a:xfrm>
              <a:prstGeom prst="rect">
                <a:avLst/>
              </a:prstGeom>
              <a:blipFill>
                <a:blip r:embed="rId7"/>
                <a:stretch>
                  <a:fillRect l="-1724" r="-1897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6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3014" y="37918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cận ngang và tiệm cận đứng 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38" y="268306"/>
                <a:ext cx="5619340" cy="1049198"/>
              </a:xfrm>
              <a:prstGeom prst="rect">
                <a:avLst/>
              </a:prstGeom>
              <a:blipFill>
                <a:blip r:embed="rId3"/>
                <a:stretch>
                  <a:fillRect l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063014" y="15645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ngang của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Xét giới hạn của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ta có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=+∞;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=−∞.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đồ thị có tiệm cận đứng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=4.</m:t>
                    </m:r>
                  </m:oMath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14" y="1881927"/>
                <a:ext cx="8359281" cy="3001399"/>
              </a:xfrm>
              <a:prstGeom prst="rect">
                <a:avLst/>
              </a:prstGeom>
              <a:blipFill>
                <a:blip r:embed="rId4"/>
                <a:stretch>
                  <a:fillRect l="-583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72" y="1548599"/>
                <a:ext cx="889987" cy="42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94422"/>
            <a:ext cx="8497958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00395" y="191199"/>
            <a:ext cx="1987221" cy="520574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en-US" sz="2100" b="1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</a:t>
            </a:r>
            <a:r>
              <a:rPr lang="en-US" sz="2100" b="1" kern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2</a:t>
            </a:r>
            <a:endParaRPr lang="en-US" sz="21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442" y="2674866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 smtClean="0">
                          <a:ea typeface="PMingLiU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100−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 b="0" i="0" smtClean="0">
                          <a:ea typeface="PMingLiU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l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 đườ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đứ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</m:oMath>
                  </m:oMathPara>
                </a14:m>
                <a:endParaRPr lang="en-US" sz="1600" smtClean="0"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</a:rPr>
                        <m:t> 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kern="0" smtClean="0">
                  <a:effectLst/>
                  <a:latin typeface="+mj-lt"/>
                  <a:ea typeface="PMingLiU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600" kern="0" smtClean="0">
                    <a:effectLst/>
                    <a:latin typeface="+mj-lt"/>
                    <a:ea typeface="PMingLiU"/>
                  </a:rPr>
                  <a:t>Đường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tiệm cận đứng cho ta biết rằng không thể loại bỏ 100% tảo độc ra khỏi </a:t>
                </a:r>
                <a:r>
                  <a:rPr lang="en-US" sz="1600" kern="0" smtClean="0">
                    <a:effectLst/>
                    <a:latin typeface="+mj-lt"/>
                    <a:ea typeface="PMingLiU"/>
                  </a:rPr>
                  <a:t>        hồ </a:t>
                </a:r>
                <a:r>
                  <a:rPr lang="en-US" sz="1600" kern="0">
                    <a:effectLst/>
                    <a:latin typeface="+mj-lt"/>
                    <a:ea typeface="PMingLiU"/>
                  </a:rPr>
                  <a:t>nước.</a:t>
                </a:r>
                <a:endParaRPr lang="en-US" sz="16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3039633"/>
                <a:ext cx="7889475" cy="1982787"/>
              </a:xfrm>
              <a:prstGeom prst="rect">
                <a:avLst/>
              </a:prstGeom>
              <a:blipFill>
                <a:blip r:embed="rId3"/>
                <a:stretch>
                  <a:fillRect l="-386" r="-386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Để loại bỏ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một loài tảo độc khỏi một hồ nước, người ta ước tính chi phí bỏ ra </a:t>
                </a:r>
                <a:r>
                  <a:rPr lang="en-US" sz="1600" smtClean="0">
                    <a:ea typeface="PMingLiU"/>
                    <a:cs typeface="Times New Roman" panose="02020603050405020304" pitchFamily="18" charset="0"/>
                  </a:rPr>
                  <a:t>là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100−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≤100</m:t>
                      </m:r>
                    </m:oMath>
                  </m:oMathPara>
                </a14:m>
                <a:endParaRPr lang="en-US" sz="1600" i="1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>
                    <a:ea typeface="PMingLiU"/>
                    <a:cs typeface="Times New Roman" panose="02020603050405020304" pitchFamily="18" charset="0"/>
                  </a:rPr>
                  <a:t> và nêu ý nghĩa thực tiễn của tiệm cận này.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" y="892164"/>
                <a:ext cx="7936386" cy="1549014"/>
              </a:xfrm>
              <a:prstGeom prst="rect">
                <a:avLst/>
              </a:prstGeom>
              <a:blipFill>
                <a:blip r:embed="rId4"/>
                <a:stretch>
                  <a:fillRect l="-384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3. ĐƯỜNG TIỆM CẬN XIÊN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7401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048" y="298231"/>
            <a:ext cx="7729999" cy="4573755"/>
            <a:chOff x="396239" y="377742"/>
            <a:chExt cx="8127560" cy="4573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 smtClean="0">
                      <a:latin typeface="+mj-lt"/>
                      <a:ea typeface="PMingLiU"/>
                      <a:cs typeface="Times New Roman" panose="02020603050405020304" pitchFamily="18" charset="0"/>
                    </a:rPr>
                    <a:t>a) Với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&gt;−1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, xét điểm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thuộc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là hình chiếu vuông góc của </a:t>
                  </a:r>
                  <a14:m>
                    <m:oMath xmlns:m="http://schemas.openxmlformats.org/officeDocument/2006/math">
                      <m:r>
                        <a:rPr lang="en-US" sz="170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trên đường thẳng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−1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Có </a:t>
                  </a: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nhận xét gì về khoảng cách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700" i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60000"/>
                    </a:lnSpc>
                    <a:spcBef>
                      <a:spcPts val="100"/>
                    </a:spcBef>
                    <a:spcAft>
                      <a:spcPts val="100"/>
                    </a:spcAft>
                  </a:pPr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b) Chứng tỏ </a:t>
                  </a:r>
                  <a:r>
                    <a:rPr lang="en-US" sz="1700" smtClean="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rằng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7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i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1700">
                      <a:effectLst/>
                      <a:latin typeface="+mj-lt"/>
                      <a:ea typeface="PMingLiU"/>
                      <a:cs typeface="Times New Roman" panose="02020603050405020304" pitchFamily="18" charset="0"/>
                    </a:rPr>
                    <a:t>. Tính chất này thể hiện trên Hình 1.24 như thế nào? </a:t>
                  </a:r>
                  <a:endParaRPr lang="en-US" sz="17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99" y="1352050"/>
                  <a:ext cx="4239405" cy="3599447"/>
                </a:xfrm>
                <a:prstGeom prst="rect">
                  <a:avLst/>
                </a:prstGeom>
                <a:blipFill>
                  <a:blip r:embed="rId3"/>
                  <a:stretch>
                    <a:fillRect l="-1059" r="-908" b="-5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9" y="377742"/>
              <a:ext cx="8127560" cy="943143"/>
              <a:chOff x="396239" y="377742"/>
              <a:chExt cx="8127560" cy="9431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lvl="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HĐ</a:t>
                    </a:r>
                    <a:r>
                      <a:rPr kumimoji="0" lang="en-US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3</a:t>
                    </a:r>
                    <a:r>
                      <a:rPr kumimoji="0" lang="vi-VN" sz="1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: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Cho hàm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Arial" panose="020B0604020202020204" pitchFamily="34" charset="0"/>
                        <a:cs typeface="Times New Roman" panose="02020603050405020304" pitchFamily="18" charset="0"/>
                        <a:sym typeface="Arial"/>
                      </a:rPr>
                      <a:t>số                                       </a:t>
                    </a:r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có </a:t>
                    </a:r>
                    <a:r>
                      <a:rPr kumimoji="0" lang="en-US" sz="1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đồ thị </a:t>
                    </a:r>
                    <a14:m>
                      <m:oMath xmlns:m="http://schemas.openxmlformats.org/officeDocument/2006/math"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  <m:r>
                          <a:rPr kumimoji="0" lang="en-US" sz="17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và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đường thẳng </a:t>
                    </a:r>
                    <a14:m>
                      <m:oMath xmlns:m="http://schemas.openxmlformats.org/officeDocument/2006/math"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a14:m>
                    <a:r>
                      <a:rPr kumimoji="0" lang="en-US" sz="17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như</a:t>
                    </a:r>
                    <a:r>
                      <a:rPr kumimoji="0" lang="en-US" sz="1700" b="0" i="0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PMingLiU"/>
                        <a:cs typeface="Times New Roman" panose="02020603050405020304" pitchFamily="18" charset="0"/>
                        <a:sym typeface="Arial"/>
                      </a:rPr>
                      <a:t> Hình 1.24.</a:t>
                    </a:r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Arial" panose="020B0604020202020204" pitchFamily="34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9" y="377742"/>
                    <a:ext cx="8127560" cy="94314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94" r="-473" b="-77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17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7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−1+</m:t>
                          </m:r>
                          <m:f>
                            <m:fPr>
                              <m:ctrlP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17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  <m:r>
                                <a:rPr kumimoji="0" lang="en-US" sz="17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+1</m:t>
                              </m:r>
                            </m:den>
                          </m:f>
                        </m:oMath>
                      </m:oMathPara>
                    </a14:m>
                    <a:endParaRPr kumimoji="0" lang="en-US" sz="17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7315" y="377742"/>
                    <a:ext cx="2635722" cy="588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87" y="1316417"/>
            <a:ext cx="2923105" cy="34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6704" y="38406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18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Ta có: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−1⟺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đó: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−1−(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13512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tiến đến 0.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tới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càng dần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7" y="963961"/>
                <a:ext cx="8318653" cy="3829253"/>
              </a:xfrm>
              <a:prstGeom prst="rect">
                <a:avLst/>
              </a:prstGeom>
              <a:blipFill>
                <a:blip r:embed="rId3"/>
                <a:stretch>
                  <a:fillRect l="-660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400" b="1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Khái </a:t>
                </a:r>
                <a:r>
                  <a:rPr lang="vi-VN" sz="2400" b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niệm</a:t>
                </a:r>
                <a:endParaRPr lang="en-US" sz="2400" b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700">
                    <a:latin typeface="+mj-lt"/>
                    <a:ea typeface="PMingLiU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gọi là đường tiệm cận xiên (gọi tắt là tiệm cận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xiên)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của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nếu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7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7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7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7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07" y="354927"/>
                <a:ext cx="7959299" cy="1946623"/>
              </a:xfrm>
              <a:prstGeom prst="rect">
                <a:avLst/>
              </a:prstGeom>
              <a:blipFill>
                <a:blip r:embed="rId3"/>
                <a:stretch>
                  <a:fillRect l="-536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9530" y="2463906"/>
            <a:ext cx="5290252" cy="22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4196" y="240528"/>
            <a:ext cx="8555604" cy="46625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5.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i="1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ffectLst/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thị hàm số</a:t>
                </a:r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i="1">
                    <a:effectLst/>
                    <a:latin typeface="Times New Roman" panose="02020603050405020304" pitchFamily="18" charset="0"/>
                    <a:ea typeface="PMingLiU"/>
                    <a:cs typeface="Times New Roman" panose="02020603050405020304" pitchFamily="18" charset="0"/>
                  </a:rPr>
                  <a:t>.</a:t>
                </a:r>
                <a:r>
                  <a:rPr kumimoji="0" lang="en-US" sz="1800" b="0" i="0" u="none" strike="noStrike" kern="0" cap="none" spc="0" normalizeH="0" noProof="0" smtClean="0">
                    <a:ln>
                      <a:noFill/>
                    </a:ln>
                    <a:solidFill>
                      <a:srgbClr val="DADADA">
                        <a:lumMod val="10000"/>
                      </a:srgbClr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8813"/>
                <a:ext cx="7025121" cy="1295355"/>
              </a:xfrm>
              <a:prstGeom prst="rect">
                <a:avLst/>
              </a:prstGeom>
              <a:blipFill>
                <a:blip r:embed="rId3"/>
                <a:stretch>
                  <a:fillRect l="-781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52689" y="1828678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tiệm cận xiên là đường thẳng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1800">
                  <a:solidFill>
                    <a:srgbClr val="DADADA">
                      <a:lumMod val="10000"/>
                    </a:srgb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17" y="2416958"/>
                <a:ext cx="7025121" cy="2251770"/>
              </a:xfrm>
              <a:prstGeom prst="rect">
                <a:avLst/>
              </a:prstGeom>
              <a:blipFill>
                <a:blip r:embed="rId4"/>
                <a:stretch>
                  <a:fillRect l="-781"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188" y="2036080"/>
            <a:ext cx="389612" cy="10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smtClean="0">
                    <a:latin typeface="+mn-lt"/>
                    <a:ea typeface="PMingLiU"/>
                    <a:cs typeface="Times New Roman" panose="02020603050405020304" pitchFamily="18" charset="0"/>
                  </a:rPr>
                  <a:t>Ta biết rằng nếu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𝑎𝑥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đó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ừ đâ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Khi đó, ta có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𝑎𝑥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Ngược lại, với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xác định như trên,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là một tiệm cận xiên của đồ thị hàm số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 Đặc biệt, nếu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6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đồ thị hàm số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4" y="819631"/>
                <a:ext cx="8738924" cy="4106252"/>
              </a:xfrm>
              <a:prstGeom prst="rect">
                <a:avLst/>
              </a:prstGeom>
              <a:blipFill>
                <a:blip r:embed="rId3"/>
                <a:stretch>
                  <a:fillRect l="-419" r="-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90605" y="347165"/>
            <a:ext cx="1396548" cy="400110"/>
            <a:chOff x="696121" y="349617"/>
            <a:chExt cx="1396548" cy="4001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121" y="416405"/>
              <a:ext cx="347437" cy="3025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09708" y="349617"/>
              <a:ext cx="9829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Bef>
                  <a:spcPts val="300"/>
                </a:spcBef>
                <a:spcAft>
                  <a:spcPts val="300"/>
                </a:spcAft>
                <a:tabLst>
                  <a:tab pos="361950" algn="l"/>
                </a:tabLst>
                <a:defRPr/>
              </a:pPr>
              <a:r>
                <a:rPr lang="en-US" sz="2000" b="1" i="1" u="sng">
                  <a:solidFill>
                    <a:srgbClr val="C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Chú ý:</a:t>
              </a:r>
              <a:endParaRPr lang="en-US" sz="200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3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592" y="128015"/>
            <a:ext cx="8823960" cy="489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6.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i="1" smtClean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nl-NL" sz="1800" smtClean="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3" y="262375"/>
                <a:ext cx="8251287" cy="691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latin typeface="Arial" panose="020B0604020202020204" pitchFamily="34" charset="0"/>
                  </a:rPr>
                  <a:t>Ta có: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l-NL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800" b="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DADADA">
                              <a:lumMod val="1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</m:t>
                      </m:r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latin typeface="Arial" panose="020B0604020202020204" pitchFamily="34" charset="0"/>
                          <a:ea typeface="PMingLiU"/>
                          <a:cs typeface="Times New Roman" panose="02020603050405020304" pitchFamily="18" charset="0"/>
                        </a:rPr>
                        <m:t>ự,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=1;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=−2</m:t>
                          </m:r>
                        </m:e>
                      </m:func>
                    </m:oMath>
                  </m:oMathPara>
                </a14:m>
                <a:endParaRPr lang="en-US" sz="1800" smtClean="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  <a:endParaRPr lang="en-US" sz="1800">
                  <a:latin typeface="Arial" panose="020B0604020202020204" pitchFamily="34" charset="0"/>
                  <a:ea typeface="PMingLiU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847" y="1519145"/>
                <a:ext cx="7055337" cy="3357779"/>
              </a:xfrm>
              <a:prstGeom prst="rect">
                <a:avLst/>
              </a:prstGeom>
              <a:blipFill>
                <a:blip r:embed="rId4"/>
                <a:stretch>
                  <a:fillRect l="-778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257701" y="105170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11703">
            <a:off x="8437202" y="4321959"/>
            <a:ext cx="969348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q"/>
                  <a:tabLst>
                    <a:tab pos="361950" algn="l"/>
                  </a:tabLst>
                </a:pPr>
                <a:r>
                  <a:rPr lang="en-US" sz="2000" b="1" i="1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xét: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thực hành, để tìm tiệm cận xiên của hàm phân thức trong Ví dụ 6,      ta viết: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:r>
                  <a:rPr lang="en-US" sz="17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70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800" smtClean="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Do đó, đồ </a:t>
                </a:r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−2.</m:t>
                    </m:r>
                  </m:oMath>
                </a14:m>
                <a:r>
                  <a:rPr lang="en-US" sz="1800">
                    <a:latin typeface="Arial" panose="020B0604020202020204" pitchFamily="34" charset="0"/>
                    <a:ea typeface="PMingLiU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01" y="218883"/>
                <a:ext cx="7355697" cy="4700518"/>
              </a:xfrm>
              <a:prstGeom prst="rect">
                <a:avLst/>
              </a:prstGeom>
              <a:blipFill>
                <a:blip r:embed="rId3"/>
                <a:stretch>
                  <a:fillRect l="-746" r="-497" b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864" y="119268"/>
            <a:ext cx="847136" cy="9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0"/>
          <p:cNvSpPr/>
          <p:nvPr/>
        </p:nvSpPr>
        <p:spPr>
          <a:xfrm rot="-2700000" flipH="1">
            <a:off x="219187" y="3036056"/>
            <a:ext cx="241831" cy="20958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110740" y="774908"/>
            <a:ext cx="507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EC7951">
                    <a:lumMod val="75000"/>
                  </a:srgbClr>
                </a:solidFill>
                <a:ea typeface="+mn-ea"/>
                <a:sym typeface="Merriweather Sans"/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9132" y="1841657"/>
            <a:ext cx="3512820" cy="63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ea typeface="Calibri" panose="020F0502020204030204" pitchFamily="34" charset="0"/>
                <a:cs typeface="Times New Roman" panose="02020603050405020304" pitchFamily="18" charset="0"/>
              </a:rPr>
              <a:t>1. Đường tiệm cận ngang</a:t>
            </a:r>
            <a:endParaRPr lang="en-US" sz="2100" kern="1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132" y="2690324"/>
            <a:ext cx="4206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tiệm 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9132" y="3538991"/>
            <a:ext cx="6537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lang="vi-VN" sz="2100" b="1" kern="1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tiệm cận </a:t>
            </a:r>
            <a:r>
              <a:rPr lang="en-US" sz="2100" b="1" kern="12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endParaRPr lang="vi-VN" sz="2100" b="1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01" y="2091193"/>
            <a:ext cx="1615699" cy="2186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Tìm các tiệm cận đứng và tiệm cận xiên của </a:t>
                </a:r>
                <a:r>
                  <a:rPr lang="en-US" sz="1800">
                    <a:latin typeface="+mj-lt"/>
                    <a:ea typeface="PMingLiU"/>
                    <a:cs typeface="Times New Roman" panose="02020603050405020304" pitchFamily="18" charset="0"/>
                  </a:rPr>
                  <a:t>đồ </a:t>
                </a:r>
                <a:r>
                  <a:rPr lang="en-US" sz="1800" smtClean="0">
                    <a:latin typeface="+mj-lt"/>
                    <a:ea typeface="PMingLiU"/>
                    <a:cs typeface="Times New Roman" panose="02020603050405020304" pitchFamily="18" charset="0"/>
                  </a:rPr>
                  <a:t>thị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PMingLiU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i="1">
                    <a:latin typeface="+mj-lt"/>
                    <a:ea typeface="PMingLiU"/>
                    <a:cs typeface="Times New Roman" panose="02020603050405020304" pitchFamily="18" charset="0"/>
                  </a:rPr>
                  <a:t>Cách 1:</a:t>
                </a:r>
                <a:endParaRPr lang="en-US" sz="1800" b="1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=−1,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=3.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số</a:t>
                </a:r>
                <a:r>
                  <a:rPr lang="en-US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186094"/>
                <a:ext cx="7659566" cy="2599494"/>
              </a:xfrm>
              <a:prstGeom prst="rect">
                <a:avLst/>
              </a:prstGeom>
              <a:blipFill>
                <a:blip r:embed="rId4"/>
                <a:stretch>
                  <a:fillRect l="-636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4007"/>
            <a:ext cx="8497958" cy="5207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8715" y="355321"/>
            <a:ext cx="1919198" cy="726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Luyện tập </a:t>
            </a: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FFCA63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CA63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Tìm các tiệm cận đứng và tiệm cận xiên của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đồ 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PMingLiU"/>
                    <a:cs typeface="Times New Roman" panose="02020603050405020304" pitchFamily="18" charset="0"/>
                    <a:sym typeface="Arial"/>
                  </a:rPr>
                  <a:t>thị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4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1−</m:t>
                          </m:r>
                          <m:r>
                            <a:rPr kumimoji="0" lang="en-US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</m:den>
                      </m:f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343" y="244446"/>
                <a:ext cx="5443938" cy="1121076"/>
              </a:xfrm>
              <a:prstGeom prst="rect">
                <a:avLst/>
              </a:prstGeom>
              <a:blipFill>
                <a:blip r:embed="rId3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58715" y="152425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1950" algn="l"/>
              </a:tabLst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 b="1" i="1">
                    <a:ea typeface="PMingLiU"/>
                    <a:cs typeface="Times New Roman" panose="02020603050405020304" pitchFamily="18" charset="0"/>
                  </a:rPr>
                  <a:t>Cách 2: </a:t>
                </a: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Chia đa thức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+3−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60000"/>
                  </a:lnSpc>
                  <a:defRPr/>
                </a:pPr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, do đó,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sz="1800">
                    <a:ea typeface="PMingLiU"/>
                    <a:cs typeface="Times New Roman" panose="02020603050405020304" pitchFamily="18" charset="0"/>
                  </a:rPr>
                  <a:t> là tiệm cận xiên của đồ thị hàm số</a:t>
                </a:r>
                <a:r>
                  <a:rPr lang="en-US" sz="1800" smtClean="0"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5" y="2207860"/>
                <a:ext cx="7659566" cy="2398734"/>
              </a:xfrm>
              <a:prstGeom prst="rect">
                <a:avLst/>
              </a:prstGeom>
              <a:blipFill>
                <a:blip r:embed="rId4"/>
                <a:stretch>
                  <a:fillRect l="-636" r="-636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82" y="4307143"/>
            <a:ext cx="804951" cy="6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161568" y="592611"/>
            <a:ext cx="402032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LUYỆN</a:t>
            </a: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TẬP</a:t>
            </a:r>
            <a:endParaRPr kumimoji="0" lang="en-US" sz="7000" b="0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86" y="2102639"/>
            <a:ext cx="2832482" cy="22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885" y="582886"/>
            <a:ext cx="7836011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143E63"/>
              </a:buClr>
              <a:buSzPts val="3000"/>
              <a:defRPr/>
            </a:pPr>
            <a:r>
              <a:rPr lang="en-US" sz="2100" b="1">
                <a:solidFill>
                  <a:srgbClr val="34679A"/>
                </a:solidFill>
                <a:cs typeface="Merriweather Sans"/>
                <a:sym typeface="Merriweather Sans"/>
              </a:rPr>
              <a:t>Phần 1 : Trắc nghiệm nhiều lựa chọn</a:t>
            </a:r>
            <a:endParaRPr kumimoji="0" lang="en-US" sz="21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6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Khẳng định nào sau đây là đúng?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Đồ thị hàm số đã cho không có tiệm cận ngang.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đúng một tiệm cận ngang.	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hàm số đã cho có hai tiệm cận ngang là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fr-FR" sz="16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75" y="1081258"/>
                <a:ext cx="7016630" cy="3470565"/>
              </a:xfrm>
              <a:prstGeom prst="rect">
                <a:avLst/>
              </a:prstGeom>
              <a:blipFill>
                <a:blip r:embed="rId5"/>
                <a:stretch>
                  <a:fillRect l="-434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998286" y="2031462"/>
            <a:ext cx="457200" cy="41351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fr-FR" sz="220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B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884363" algn="l"/>
                  </a:tabLst>
                </a:pP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 C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=5.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22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0" y="699932"/>
                <a:ext cx="6493830" cy="3236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921856" y="2385335"/>
            <a:ext cx="520413" cy="48508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97721" y="35804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700" b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hàm số </a:t>
                </a:r>
                <a14:m>
                  <m:oMath xmlns:m="http://schemas.openxmlformats.org/officeDocument/2006/math">
                    <m:r>
                      <a:rPr lang="vi-VN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=±∞,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7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→−3</m:t>
                            </m:r>
                          </m:lim>
                        </m:limLow>
                      </m:fName>
                      <m:e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fr-F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fr-F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Chọn mệnh đề đúng?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Đồ thị hàm số không có tiệm cận </a:t>
                </a:r>
                <a:r>
                  <a:rPr lang="pt-B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fr-FR" sz="17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Đồ thị hàm số có đúng một tiệm cận đứng.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Đồ thị hàm số có hai tiệm cận đứng là các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pt-BR" sz="17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7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73" y="561364"/>
                <a:ext cx="6810293" cy="3983526"/>
              </a:xfrm>
              <a:prstGeom prst="rect">
                <a:avLst/>
              </a:prstGeom>
              <a:blipFill>
                <a:blip r:embed="rId6"/>
                <a:stretch>
                  <a:fillRect l="-627" r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0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20729" y="2458918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 sz="22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4:</m:t>
                      </m:r>
                      <m:r>
                        <m:rPr>
                          <m:nor/>
                        </m:rPr>
                        <a:rPr lang="fr-F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22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22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pt-BR" sz="22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A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  B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22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D</a:t>
                </a:r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2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51" y="791246"/>
                <a:ext cx="6493830" cy="3072572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6073" y="1986887"/>
            <a:ext cx="406400" cy="4064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917440" y="2498674"/>
            <a:ext cx="548640" cy="51187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â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u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5</m:t>
                      </m:r>
                      <m:r>
                        <m:rPr>
                          <m:nor/>
                        </m:rPr>
                        <a:rPr kumimoji="0" lang="fr-FR" sz="2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:</m:t>
                      </m:r>
                      <m:r>
                        <m:rPr>
                          <m:nor/>
                        </m:rPr>
                        <a:rPr kumimoji="0" lang="fr-F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xi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ê</m:t>
                      </m:r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ố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a:rPr kumimoji="0" lang="en-US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pt-BR" sz="2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−3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+7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pt-BR" sz="2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l</m:t>
                      </m:r>
                      <m:r>
                        <m:rPr>
                          <m:nor/>
                        </m:rPr>
                        <a:rPr kumimoji="0" lang="pt-BR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</m:oMath>
                  </m:oMathPara>
                </a14:m>
                <a:endParaRPr kumimoji="0" lang="pt-BR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+2.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B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5</m:t>
                    </m:r>
                  </m:oMath>
                </a14:m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+7.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pt-BR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	D</a:t>
                </a:r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pt-BR" sz="2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6</m:t>
                    </m:r>
                  </m:oMath>
                </a14:m>
                <a:r>
                  <a:rPr kumimoji="0" lang="pt-BR" sz="2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52" y="746746"/>
                <a:ext cx="7050423" cy="3161571"/>
              </a:xfrm>
              <a:prstGeom prst="rect">
                <a:avLst/>
              </a:prstGeom>
              <a:blipFill>
                <a:blip r:embed="rId6"/>
                <a:stretch>
                  <a:fillRect b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8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hai tiệm cận ngang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đứng là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Hàm số không có tiệm cận xiên.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89" y="1084320"/>
                <a:ext cx="5398077" cy="3537956"/>
              </a:xfrm>
              <a:prstGeom prst="rect">
                <a:avLst/>
              </a:prstGeom>
              <a:blipFill>
                <a:blip r:embed="rId3"/>
                <a:stretch>
                  <a:fillRect l="-903" b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2301170"/>
            <a:ext cx="406774" cy="3868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237" y="2972569"/>
            <a:ext cx="374961" cy="3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237" y="3569896"/>
            <a:ext cx="406774" cy="3868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5" y="4148044"/>
            <a:ext cx="406774" cy="3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40"/>
          <p:cNvSpPr/>
          <p:nvPr/>
        </p:nvSpPr>
        <p:spPr>
          <a:xfrm flipH="1">
            <a:off x="7979966" y="211535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Hàm số có một tiệm cận đứng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Hàm số có một tiệm cận ngang.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Hạm số có tiệm cận xiên là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401" y="1027039"/>
                <a:ext cx="5000512" cy="3616824"/>
              </a:xfrm>
              <a:prstGeom prst="rect">
                <a:avLst/>
              </a:prstGeo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06" y="2949362"/>
            <a:ext cx="459581" cy="4370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7" y="2324957"/>
            <a:ext cx="422291" cy="386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9014" y="50119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2: Câu trắc nghiệm đúng sai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3595095"/>
            <a:ext cx="422291" cy="386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506" y="4174307"/>
            <a:ext cx="422291" cy="3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33895" y="911151"/>
            <a:ext cx="7526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sym typeface="Darker Grotesque Black"/>
              </a:rPr>
              <a:t>1. </a:t>
            </a:r>
            <a:r>
              <a:rPr lang="en-US" sz="4000" b="1" smtClean="0">
                <a:solidFill>
                  <a:schemeClr val="accent3">
                    <a:lumMod val="25000"/>
                  </a:schemeClr>
                </a:solidFill>
                <a:sym typeface="Darker Grotesque Black"/>
              </a:rPr>
              <a:t>ĐƯỜNG TIỆM CẬN NGANG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73" name="Freeform 5"/>
          <p:cNvSpPr/>
          <p:nvPr/>
        </p:nvSpPr>
        <p:spPr>
          <a:xfrm>
            <a:off x="5863093" y="3155672"/>
            <a:ext cx="2361869" cy="1226035"/>
          </a:xfrm>
          <a:custGeom>
            <a:avLst/>
            <a:gdLst/>
            <a:ahLst/>
            <a:cxnLst/>
            <a:rect l="l" t="t" r="r" b="b"/>
            <a:pathLst>
              <a:path w="16230600" h="7824502">
                <a:moveTo>
                  <a:pt x="0" y="0"/>
                </a:moveTo>
                <a:lnTo>
                  <a:pt x="16230600" y="0"/>
                </a:lnTo>
                <a:lnTo>
                  <a:pt x="16230600" y="7824502"/>
                </a:lnTo>
                <a:lnTo>
                  <a:pt x="0" y="7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942" y="274510"/>
            <a:ext cx="7836011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vi-VN" sz="2300" b="1" i="0" u="none" strike="noStrike" kern="0" cap="none" spc="0" normalizeH="0" baseline="0" noProof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Phần 3: Câu trắc nghiệm trả lời ngắn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1: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xi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....................................................................................................................................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644270"/>
                <a:ext cx="8597340" cy="1989006"/>
              </a:xfrm>
              <a:prstGeom prst="rect">
                <a:avLst/>
              </a:prstGeom>
              <a:blipFill>
                <a:blip r:embed="rId3"/>
                <a:stretch>
                  <a:fillRect l="-567" r="-496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𝒚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𝒙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32" y="1987904"/>
                <a:ext cx="1234632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2: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+5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b="0" i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80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" y="2881611"/>
                <a:ext cx="8512867" cy="1348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89" y="4287192"/>
                <a:ext cx="3866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1276" y="4398882"/>
            <a:ext cx="859734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8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</a:t>
            </a:r>
            <a:endParaRPr lang="en-US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513" y="2625505"/>
            <a:ext cx="670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grpSp>
        <p:nvGrpSpPr>
          <p:cNvPr id="33" name="Google Shape;902;p32"/>
          <p:cNvGrpSpPr/>
          <p:nvPr/>
        </p:nvGrpSpPr>
        <p:grpSpPr>
          <a:xfrm rot="783256">
            <a:off x="8396620" y="642147"/>
            <a:ext cx="620880" cy="535834"/>
            <a:chOff x="5113625" y="4091075"/>
            <a:chExt cx="270325" cy="258750"/>
          </a:xfrm>
        </p:grpSpPr>
        <p:sp>
          <p:nvSpPr>
            <p:cNvPr id="34" name="Google Shape;903;p32"/>
            <p:cNvSpPr/>
            <p:nvPr/>
          </p:nvSpPr>
          <p:spPr>
            <a:xfrm>
              <a:off x="5117625" y="40946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6942" y="9154"/>
                  </a:ln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4;p32"/>
            <p:cNvSpPr/>
            <p:nvPr/>
          </p:nvSpPr>
          <p:spPr>
            <a:xfrm>
              <a:off x="5129225" y="4116950"/>
              <a:ext cx="161950" cy="206550"/>
            </a:xfrm>
            <a:custGeom>
              <a:avLst/>
              <a:gdLst/>
              <a:ahLst/>
              <a:cxnLst/>
              <a:rect l="l" t="t" r="r" b="b"/>
              <a:pathLst>
                <a:path w="6478" h="8262" extrusionOk="0">
                  <a:moveTo>
                    <a:pt x="197" y="1"/>
                  </a:moveTo>
                  <a:cubicBezTo>
                    <a:pt x="90" y="1"/>
                    <a:pt x="1" y="90"/>
                    <a:pt x="1" y="197"/>
                  </a:cubicBezTo>
                  <a:lnTo>
                    <a:pt x="1" y="8262"/>
                  </a:lnTo>
                  <a:lnTo>
                    <a:pt x="6335" y="8262"/>
                  </a:lnTo>
                  <a:lnTo>
                    <a:pt x="6478" y="8101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5;p32"/>
            <p:cNvSpPr/>
            <p:nvPr/>
          </p:nvSpPr>
          <p:spPr>
            <a:xfrm>
              <a:off x="5139925" y="4116950"/>
              <a:ext cx="173550" cy="228850"/>
            </a:xfrm>
            <a:custGeom>
              <a:avLst/>
              <a:gdLst/>
              <a:ahLst/>
              <a:cxnLst/>
              <a:rect l="l" t="t" r="r" b="b"/>
              <a:pathLst>
                <a:path w="6942" h="9154" extrusionOk="0">
                  <a:moveTo>
                    <a:pt x="197" y="1"/>
                  </a:moveTo>
                  <a:cubicBezTo>
                    <a:pt x="90" y="1"/>
                    <a:pt x="1" y="90"/>
                    <a:pt x="1" y="215"/>
                  </a:cubicBezTo>
                  <a:lnTo>
                    <a:pt x="1" y="8940"/>
                  </a:lnTo>
                  <a:cubicBezTo>
                    <a:pt x="1" y="9047"/>
                    <a:pt x="90" y="9154"/>
                    <a:pt x="197" y="9154"/>
                  </a:cubicBezTo>
                  <a:lnTo>
                    <a:pt x="5675" y="9154"/>
                  </a:lnTo>
                  <a:cubicBezTo>
                    <a:pt x="5675" y="9118"/>
                    <a:pt x="5693" y="9100"/>
                    <a:pt x="5693" y="9083"/>
                  </a:cubicBezTo>
                  <a:cubicBezTo>
                    <a:pt x="5764" y="8886"/>
                    <a:pt x="5853" y="8744"/>
                    <a:pt x="6014" y="8601"/>
                  </a:cubicBezTo>
                  <a:cubicBezTo>
                    <a:pt x="6121" y="8494"/>
                    <a:pt x="6246" y="8405"/>
                    <a:pt x="6371" y="8333"/>
                  </a:cubicBezTo>
                  <a:lnTo>
                    <a:pt x="6389" y="8333"/>
                  </a:lnTo>
                  <a:cubicBezTo>
                    <a:pt x="6424" y="8297"/>
                    <a:pt x="6460" y="8280"/>
                    <a:pt x="6496" y="8244"/>
                  </a:cubicBezTo>
                  <a:cubicBezTo>
                    <a:pt x="6513" y="8226"/>
                    <a:pt x="6531" y="8226"/>
                    <a:pt x="6531" y="8208"/>
                  </a:cubicBezTo>
                  <a:cubicBezTo>
                    <a:pt x="6638" y="8101"/>
                    <a:pt x="6763" y="8012"/>
                    <a:pt x="6906" y="7941"/>
                  </a:cubicBezTo>
                  <a:cubicBezTo>
                    <a:pt x="6924" y="7923"/>
                    <a:pt x="6924" y="7905"/>
                    <a:pt x="6942" y="7887"/>
                  </a:cubicBezTo>
                  <a:lnTo>
                    <a:pt x="6942" y="215"/>
                  </a:lnTo>
                  <a:cubicBezTo>
                    <a:pt x="6942" y="90"/>
                    <a:pt x="6852" y="1"/>
                    <a:pt x="674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6;p32"/>
            <p:cNvSpPr/>
            <p:nvPr/>
          </p:nvSpPr>
          <p:spPr>
            <a:xfrm>
              <a:off x="5264375" y="4116950"/>
              <a:ext cx="51325" cy="228425"/>
            </a:xfrm>
            <a:custGeom>
              <a:avLst/>
              <a:gdLst/>
              <a:ahLst/>
              <a:cxnLst/>
              <a:rect l="l" t="t" r="r" b="b"/>
              <a:pathLst>
                <a:path w="2053" h="9137" extrusionOk="0">
                  <a:moveTo>
                    <a:pt x="1303" y="1"/>
                  </a:moveTo>
                  <a:cubicBezTo>
                    <a:pt x="1428" y="1"/>
                    <a:pt x="1518" y="90"/>
                    <a:pt x="1518" y="197"/>
                  </a:cubicBezTo>
                  <a:lnTo>
                    <a:pt x="1518" y="7637"/>
                  </a:lnTo>
                  <a:lnTo>
                    <a:pt x="1" y="9136"/>
                  </a:lnTo>
                  <a:lnTo>
                    <a:pt x="536" y="9136"/>
                  </a:lnTo>
                  <a:lnTo>
                    <a:pt x="2053" y="7637"/>
                  </a:lnTo>
                  <a:lnTo>
                    <a:pt x="2053" y="197"/>
                  </a:lnTo>
                  <a:cubicBezTo>
                    <a:pt x="2053" y="90"/>
                    <a:pt x="1946" y="1"/>
                    <a:pt x="1839" y="1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7;p32"/>
            <p:cNvSpPr/>
            <p:nvPr/>
          </p:nvSpPr>
          <p:spPr>
            <a:xfrm>
              <a:off x="5250550" y="4178950"/>
              <a:ext cx="124925" cy="124925"/>
            </a:xfrm>
            <a:custGeom>
              <a:avLst/>
              <a:gdLst/>
              <a:ahLst/>
              <a:cxnLst/>
              <a:rect l="l" t="t" r="r" b="b"/>
              <a:pathLst>
                <a:path w="4997" h="4997" extrusionOk="0">
                  <a:moveTo>
                    <a:pt x="4176" y="1"/>
                  </a:moveTo>
                  <a:lnTo>
                    <a:pt x="358" y="3801"/>
                  </a:lnTo>
                  <a:lnTo>
                    <a:pt x="1" y="4997"/>
                  </a:lnTo>
                  <a:lnTo>
                    <a:pt x="1196" y="4640"/>
                  </a:lnTo>
                  <a:lnTo>
                    <a:pt x="4997" y="822"/>
                  </a:lnTo>
                  <a:lnTo>
                    <a:pt x="4176" y="1"/>
                  </a:ln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8;p32"/>
            <p:cNvSpPr/>
            <p:nvPr/>
          </p:nvSpPr>
          <p:spPr>
            <a:xfrm>
              <a:off x="5250550" y="4192775"/>
              <a:ext cx="124925" cy="111100"/>
            </a:xfrm>
            <a:custGeom>
              <a:avLst/>
              <a:gdLst/>
              <a:ahLst/>
              <a:cxnLst/>
              <a:rect l="l" t="t" r="r" b="b"/>
              <a:pathLst>
                <a:path w="4997" h="4444" extrusionOk="0">
                  <a:moveTo>
                    <a:pt x="4729" y="1"/>
                  </a:moveTo>
                  <a:lnTo>
                    <a:pt x="1018" y="3712"/>
                  </a:lnTo>
                  <a:lnTo>
                    <a:pt x="144" y="3980"/>
                  </a:lnTo>
                  <a:lnTo>
                    <a:pt x="1" y="4444"/>
                  </a:lnTo>
                  <a:lnTo>
                    <a:pt x="1196" y="4087"/>
                  </a:lnTo>
                  <a:lnTo>
                    <a:pt x="4997" y="269"/>
                  </a:lnTo>
                  <a:lnTo>
                    <a:pt x="4729" y="1"/>
                  </a:ln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9;p32"/>
            <p:cNvSpPr/>
            <p:nvPr/>
          </p:nvSpPr>
          <p:spPr>
            <a:xfrm>
              <a:off x="5348700" y="4173950"/>
              <a:ext cx="32125" cy="31800"/>
            </a:xfrm>
            <a:custGeom>
              <a:avLst/>
              <a:gdLst/>
              <a:ahLst/>
              <a:cxnLst/>
              <a:rect l="l" t="t" r="r" b="b"/>
              <a:pathLst>
                <a:path w="1285" h="1272" extrusionOk="0">
                  <a:moveTo>
                    <a:pt x="560" y="0"/>
                  </a:moveTo>
                  <a:cubicBezTo>
                    <a:pt x="482" y="0"/>
                    <a:pt x="402" y="31"/>
                    <a:pt x="339" y="94"/>
                  </a:cubicBezTo>
                  <a:lnTo>
                    <a:pt x="0" y="451"/>
                  </a:lnTo>
                  <a:lnTo>
                    <a:pt x="821" y="1271"/>
                  </a:lnTo>
                  <a:lnTo>
                    <a:pt x="1178" y="914"/>
                  </a:lnTo>
                  <a:cubicBezTo>
                    <a:pt x="1285" y="807"/>
                    <a:pt x="1285" y="611"/>
                    <a:pt x="1178" y="504"/>
                  </a:cubicBezTo>
                  <a:lnTo>
                    <a:pt x="767" y="94"/>
                  </a:lnTo>
                  <a:cubicBezTo>
                    <a:pt x="714" y="31"/>
                    <a:pt x="638" y="0"/>
                    <a:pt x="560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0;p32"/>
            <p:cNvSpPr/>
            <p:nvPr/>
          </p:nvSpPr>
          <p:spPr>
            <a:xfrm>
              <a:off x="5354050" y="4173950"/>
              <a:ext cx="26775" cy="31800"/>
            </a:xfrm>
            <a:custGeom>
              <a:avLst/>
              <a:gdLst/>
              <a:ahLst/>
              <a:cxnLst/>
              <a:rect l="l" t="t" r="r" b="b"/>
              <a:pathLst>
                <a:path w="1071" h="1272" extrusionOk="0">
                  <a:moveTo>
                    <a:pt x="346" y="0"/>
                  </a:moveTo>
                  <a:cubicBezTo>
                    <a:pt x="268" y="0"/>
                    <a:pt x="188" y="31"/>
                    <a:pt x="125" y="94"/>
                  </a:cubicBezTo>
                  <a:lnTo>
                    <a:pt x="0" y="219"/>
                  </a:lnTo>
                  <a:cubicBezTo>
                    <a:pt x="36" y="192"/>
                    <a:pt x="76" y="178"/>
                    <a:pt x="116" y="178"/>
                  </a:cubicBezTo>
                  <a:cubicBezTo>
                    <a:pt x="156" y="178"/>
                    <a:pt x="197" y="192"/>
                    <a:pt x="232" y="219"/>
                  </a:cubicBezTo>
                  <a:lnTo>
                    <a:pt x="464" y="451"/>
                  </a:lnTo>
                  <a:cubicBezTo>
                    <a:pt x="571" y="575"/>
                    <a:pt x="571" y="754"/>
                    <a:pt x="464" y="879"/>
                  </a:cubicBezTo>
                  <a:lnTo>
                    <a:pt x="339" y="1004"/>
                  </a:lnTo>
                  <a:lnTo>
                    <a:pt x="607" y="1271"/>
                  </a:lnTo>
                  <a:lnTo>
                    <a:pt x="964" y="914"/>
                  </a:lnTo>
                  <a:cubicBezTo>
                    <a:pt x="1071" y="807"/>
                    <a:pt x="1071" y="611"/>
                    <a:pt x="964" y="504"/>
                  </a:cubicBezTo>
                  <a:lnTo>
                    <a:pt x="553" y="94"/>
                  </a:lnTo>
                  <a:cubicBezTo>
                    <a:pt x="500" y="31"/>
                    <a:pt x="424" y="0"/>
                    <a:pt x="346" y="0"/>
                  </a:cubicBezTo>
                  <a:close/>
                </a:path>
              </a:pathLst>
            </a:custGeom>
            <a:solidFill>
              <a:srgbClr val="FF7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1;p32"/>
            <p:cNvSpPr/>
            <p:nvPr/>
          </p:nvSpPr>
          <p:spPr>
            <a:xfrm>
              <a:off x="5250550" y="4273975"/>
              <a:ext cx="29925" cy="29450"/>
            </a:xfrm>
            <a:custGeom>
              <a:avLst/>
              <a:gdLst/>
              <a:ahLst/>
              <a:cxnLst/>
              <a:rect l="l" t="t" r="r" b="b"/>
              <a:pathLst>
                <a:path w="1197" h="1178" extrusionOk="0">
                  <a:moveTo>
                    <a:pt x="358" y="0"/>
                  </a:moveTo>
                  <a:lnTo>
                    <a:pt x="144" y="714"/>
                  </a:lnTo>
                  <a:lnTo>
                    <a:pt x="1" y="1178"/>
                  </a:lnTo>
                  <a:lnTo>
                    <a:pt x="1" y="1178"/>
                  </a:lnTo>
                  <a:lnTo>
                    <a:pt x="1196" y="821"/>
                  </a:lnTo>
                  <a:cubicBezTo>
                    <a:pt x="1161" y="696"/>
                    <a:pt x="1107" y="571"/>
                    <a:pt x="1018" y="446"/>
                  </a:cubicBezTo>
                  <a:cubicBezTo>
                    <a:pt x="982" y="393"/>
                    <a:pt x="946" y="339"/>
                    <a:pt x="893" y="304"/>
                  </a:cubicBezTo>
                  <a:cubicBezTo>
                    <a:pt x="732" y="143"/>
                    <a:pt x="554" y="54"/>
                    <a:pt x="358" y="0"/>
                  </a:cubicBezTo>
                  <a:close/>
                </a:path>
              </a:pathLst>
            </a:custGeom>
            <a:solidFill>
              <a:srgbClr val="FFC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2;p32"/>
            <p:cNvSpPr/>
            <p:nvPr/>
          </p:nvSpPr>
          <p:spPr>
            <a:xfrm>
              <a:off x="5278225" y="4307875"/>
              <a:ext cx="37475" cy="37500"/>
            </a:xfrm>
            <a:custGeom>
              <a:avLst/>
              <a:gdLst/>
              <a:ahLst/>
              <a:cxnLst/>
              <a:rect l="l" t="t" r="r" b="b"/>
              <a:pathLst>
                <a:path w="1499" h="1500" extrusionOk="0">
                  <a:moveTo>
                    <a:pt x="0" y="0"/>
                  </a:moveTo>
                  <a:lnTo>
                    <a:pt x="0" y="1499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3;p32"/>
            <p:cNvSpPr/>
            <p:nvPr/>
          </p:nvSpPr>
          <p:spPr>
            <a:xfrm>
              <a:off x="5171600" y="417307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79"/>
                  </a:moveTo>
                  <a:cubicBezTo>
                    <a:pt x="714" y="379"/>
                    <a:pt x="821" y="486"/>
                    <a:pt x="821" y="610"/>
                  </a:cubicBezTo>
                  <a:cubicBezTo>
                    <a:pt x="821" y="753"/>
                    <a:pt x="714" y="860"/>
                    <a:pt x="589" y="860"/>
                  </a:cubicBezTo>
                  <a:cubicBezTo>
                    <a:pt x="447" y="860"/>
                    <a:pt x="340" y="753"/>
                    <a:pt x="340" y="610"/>
                  </a:cubicBezTo>
                  <a:cubicBezTo>
                    <a:pt x="340" y="486"/>
                    <a:pt x="447" y="379"/>
                    <a:pt x="589" y="379"/>
                  </a:cubicBezTo>
                  <a:close/>
                  <a:moveTo>
                    <a:pt x="984" y="0"/>
                  </a:moveTo>
                  <a:cubicBezTo>
                    <a:pt x="911" y="0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7"/>
                  </a:cubicBezTo>
                  <a:cubicBezTo>
                    <a:pt x="268" y="93"/>
                    <a:pt x="72" y="289"/>
                    <a:pt x="36" y="557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19"/>
                    <a:pt x="1018" y="1217"/>
                  </a:cubicBezTo>
                  <a:cubicBezTo>
                    <a:pt x="1089" y="1217"/>
                    <a:pt x="1160" y="1146"/>
                    <a:pt x="1160" y="1057"/>
                  </a:cubicBezTo>
                  <a:lnTo>
                    <a:pt x="1160" y="164"/>
                  </a:lnTo>
                  <a:cubicBezTo>
                    <a:pt x="1160" y="75"/>
                    <a:pt x="1089" y="4"/>
                    <a:pt x="1018" y="4"/>
                  </a:cubicBezTo>
                  <a:cubicBezTo>
                    <a:pt x="1006" y="1"/>
                    <a:pt x="995" y="0"/>
                    <a:pt x="984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4;p32"/>
            <p:cNvSpPr/>
            <p:nvPr/>
          </p:nvSpPr>
          <p:spPr>
            <a:xfrm>
              <a:off x="5245200" y="4162825"/>
              <a:ext cx="30375" cy="41225"/>
            </a:xfrm>
            <a:custGeom>
              <a:avLst/>
              <a:gdLst/>
              <a:ahLst/>
              <a:cxnLst/>
              <a:rect l="l" t="t" r="r" b="b"/>
              <a:pathLst>
                <a:path w="1215" h="1649" extrusionOk="0">
                  <a:moveTo>
                    <a:pt x="607" y="753"/>
                  </a:moveTo>
                  <a:cubicBezTo>
                    <a:pt x="768" y="753"/>
                    <a:pt x="911" y="878"/>
                    <a:pt x="911" y="1038"/>
                  </a:cubicBezTo>
                  <a:cubicBezTo>
                    <a:pt x="911" y="1199"/>
                    <a:pt x="768" y="1324"/>
                    <a:pt x="607" y="1324"/>
                  </a:cubicBezTo>
                  <a:cubicBezTo>
                    <a:pt x="465" y="1324"/>
                    <a:pt x="322" y="1199"/>
                    <a:pt x="322" y="1038"/>
                  </a:cubicBezTo>
                  <a:cubicBezTo>
                    <a:pt x="322" y="878"/>
                    <a:pt x="465" y="753"/>
                    <a:pt x="607" y="753"/>
                  </a:cubicBezTo>
                  <a:close/>
                  <a:moveTo>
                    <a:pt x="151" y="1"/>
                  </a:moveTo>
                  <a:cubicBezTo>
                    <a:pt x="72" y="1"/>
                    <a:pt x="1" y="66"/>
                    <a:pt x="1" y="146"/>
                  </a:cubicBezTo>
                  <a:lnTo>
                    <a:pt x="1" y="1484"/>
                  </a:lnTo>
                  <a:cubicBezTo>
                    <a:pt x="1" y="1556"/>
                    <a:pt x="54" y="1627"/>
                    <a:pt x="143" y="1645"/>
                  </a:cubicBezTo>
                  <a:cubicBezTo>
                    <a:pt x="153" y="1647"/>
                    <a:pt x="162" y="1648"/>
                    <a:pt x="171" y="1648"/>
                  </a:cubicBezTo>
                  <a:cubicBezTo>
                    <a:pt x="229" y="1648"/>
                    <a:pt x="273" y="1602"/>
                    <a:pt x="304" y="1556"/>
                  </a:cubicBezTo>
                  <a:cubicBezTo>
                    <a:pt x="393" y="1609"/>
                    <a:pt x="500" y="1645"/>
                    <a:pt x="607" y="1645"/>
                  </a:cubicBezTo>
                  <a:cubicBezTo>
                    <a:pt x="946" y="1645"/>
                    <a:pt x="1214" y="1377"/>
                    <a:pt x="1214" y="1038"/>
                  </a:cubicBezTo>
                  <a:cubicBezTo>
                    <a:pt x="1214" y="699"/>
                    <a:pt x="946" y="432"/>
                    <a:pt x="607" y="432"/>
                  </a:cubicBezTo>
                  <a:cubicBezTo>
                    <a:pt x="500" y="432"/>
                    <a:pt x="411" y="467"/>
                    <a:pt x="322" y="503"/>
                  </a:cubicBezTo>
                  <a:lnTo>
                    <a:pt x="322" y="164"/>
                  </a:lnTo>
                  <a:cubicBezTo>
                    <a:pt x="322" y="75"/>
                    <a:pt x="268" y="3"/>
                    <a:pt x="179" y="3"/>
                  </a:cubicBezTo>
                  <a:cubicBezTo>
                    <a:pt x="170" y="2"/>
                    <a:pt x="161" y="1"/>
                    <a:pt x="15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5;p32"/>
            <p:cNvSpPr/>
            <p:nvPr/>
          </p:nvSpPr>
          <p:spPr>
            <a:xfrm>
              <a:off x="5208175" y="4174425"/>
              <a:ext cx="29925" cy="29150"/>
            </a:xfrm>
            <a:custGeom>
              <a:avLst/>
              <a:gdLst/>
              <a:ahLst/>
              <a:cxnLst/>
              <a:rect l="l" t="t" r="r" b="b"/>
              <a:pathLst>
                <a:path w="1197" h="1166" extrusionOk="0">
                  <a:moveTo>
                    <a:pt x="598" y="1"/>
                  </a:moveTo>
                  <a:cubicBezTo>
                    <a:pt x="519" y="1"/>
                    <a:pt x="447" y="68"/>
                    <a:pt x="447" y="164"/>
                  </a:cubicBezTo>
                  <a:lnTo>
                    <a:pt x="447" y="414"/>
                  </a:lnTo>
                  <a:lnTo>
                    <a:pt x="179" y="414"/>
                  </a:lnTo>
                  <a:cubicBezTo>
                    <a:pt x="108" y="414"/>
                    <a:pt x="36" y="485"/>
                    <a:pt x="19" y="556"/>
                  </a:cubicBezTo>
                  <a:cubicBezTo>
                    <a:pt x="1" y="664"/>
                    <a:pt x="90" y="735"/>
                    <a:pt x="179" y="735"/>
                  </a:cubicBezTo>
                  <a:lnTo>
                    <a:pt x="447" y="735"/>
                  </a:lnTo>
                  <a:lnTo>
                    <a:pt x="447" y="1003"/>
                  </a:lnTo>
                  <a:cubicBezTo>
                    <a:pt x="447" y="1092"/>
                    <a:pt x="518" y="1163"/>
                    <a:pt x="590" y="1163"/>
                  </a:cubicBezTo>
                  <a:cubicBezTo>
                    <a:pt x="599" y="1165"/>
                    <a:pt x="608" y="1166"/>
                    <a:pt x="617" y="1166"/>
                  </a:cubicBezTo>
                  <a:cubicBezTo>
                    <a:pt x="696" y="1166"/>
                    <a:pt x="768" y="1099"/>
                    <a:pt x="768" y="1003"/>
                  </a:cubicBezTo>
                  <a:lnTo>
                    <a:pt x="768" y="735"/>
                  </a:lnTo>
                  <a:lnTo>
                    <a:pt x="1036" y="735"/>
                  </a:lnTo>
                  <a:cubicBezTo>
                    <a:pt x="1125" y="735"/>
                    <a:pt x="1196" y="664"/>
                    <a:pt x="1196" y="556"/>
                  </a:cubicBezTo>
                  <a:cubicBezTo>
                    <a:pt x="1178" y="485"/>
                    <a:pt x="1107" y="414"/>
                    <a:pt x="1018" y="414"/>
                  </a:cubicBezTo>
                  <a:lnTo>
                    <a:pt x="768" y="414"/>
                  </a:lnTo>
                  <a:lnTo>
                    <a:pt x="768" y="164"/>
                  </a:lnTo>
                  <a:cubicBezTo>
                    <a:pt x="768" y="75"/>
                    <a:pt x="714" y="3"/>
                    <a:pt x="625" y="3"/>
                  </a:cubicBezTo>
                  <a:cubicBezTo>
                    <a:pt x="616" y="2"/>
                    <a:pt x="607" y="1"/>
                    <a:pt x="59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6;p32"/>
            <p:cNvSpPr/>
            <p:nvPr/>
          </p:nvSpPr>
          <p:spPr>
            <a:xfrm>
              <a:off x="5113625" y="4091075"/>
              <a:ext cx="270325" cy="258750"/>
            </a:xfrm>
            <a:custGeom>
              <a:avLst/>
              <a:gdLst/>
              <a:ahLst/>
              <a:cxnLst/>
              <a:rect l="l" t="t" r="r" b="b"/>
              <a:pathLst>
                <a:path w="10813" h="10350" extrusionOk="0">
                  <a:moveTo>
                    <a:pt x="9956" y="3480"/>
                  </a:moveTo>
                  <a:cubicBezTo>
                    <a:pt x="9992" y="3480"/>
                    <a:pt x="10028" y="3498"/>
                    <a:pt x="10063" y="3516"/>
                  </a:cubicBezTo>
                  <a:lnTo>
                    <a:pt x="10474" y="3926"/>
                  </a:lnTo>
                  <a:cubicBezTo>
                    <a:pt x="10492" y="3944"/>
                    <a:pt x="10509" y="3980"/>
                    <a:pt x="10509" y="4033"/>
                  </a:cubicBezTo>
                  <a:cubicBezTo>
                    <a:pt x="10509" y="4069"/>
                    <a:pt x="10492" y="4105"/>
                    <a:pt x="10474" y="4122"/>
                  </a:cubicBezTo>
                  <a:lnTo>
                    <a:pt x="10224" y="4372"/>
                  </a:lnTo>
                  <a:lnTo>
                    <a:pt x="9617" y="3766"/>
                  </a:lnTo>
                  <a:lnTo>
                    <a:pt x="9867" y="3516"/>
                  </a:lnTo>
                  <a:cubicBezTo>
                    <a:pt x="9885" y="3498"/>
                    <a:pt x="9921" y="3480"/>
                    <a:pt x="9956" y="3480"/>
                  </a:cubicBezTo>
                  <a:close/>
                  <a:moveTo>
                    <a:pt x="9403" y="3980"/>
                  </a:moveTo>
                  <a:lnTo>
                    <a:pt x="10010" y="4586"/>
                  </a:lnTo>
                  <a:lnTo>
                    <a:pt x="6727" y="7852"/>
                  </a:lnTo>
                  <a:cubicBezTo>
                    <a:pt x="6673" y="7727"/>
                    <a:pt x="6584" y="7602"/>
                    <a:pt x="6477" y="7513"/>
                  </a:cubicBezTo>
                  <a:cubicBezTo>
                    <a:pt x="6370" y="7405"/>
                    <a:pt x="6263" y="7316"/>
                    <a:pt x="6120" y="7263"/>
                  </a:cubicBezTo>
                  <a:lnTo>
                    <a:pt x="9403" y="3980"/>
                  </a:lnTo>
                  <a:close/>
                  <a:moveTo>
                    <a:pt x="5942" y="7513"/>
                  </a:moveTo>
                  <a:cubicBezTo>
                    <a:pt x="6067" y="7566"/>
                    <a:pt x="6174" y="7637"/>
                    <a:pt x="6263" y="7727"/>
                  </a:cubicBezTo>
                  <a:cubicBezTo>
                    <a:pt x="6352" y="7816"/>
                    <a:pt x="6423" y="7923"/>
                    <a:pt x="6459" y="8048"/>
                  </a:cubicBezTo>
                  <a:lnTo>
                    <a:pt x="5728" y="8262"/>
                  </a:lnTo>
                  <a:lnTo>
                    <a:pt x="5942" y="7513"/>
                  </a:lnTo>
                  <a:close/>
                  <a:moveTo>
                    <a:pt x="7690" y="8851"/>
                  </a:moveTo>
                  <a:lnTo>
                    <a:pt x="6727" y="9796"/>
                  </a:lnTo>
                  <a:lnTo>
                    <a:pt x="6727" y="8851"/>
                  </a:lnTo>
                  <a:close/>
                  <a:moveTo>
                    <a:pt x="179" y="1"/>
                  </a:moveTo>
                  <a:cubicBezTo>
                    <a:pt x="89" y="1"/>
                    <a:pt x="0" y="72"/>
                    <a:pt x="0" y="161"/>
                  </a:cubicBezTo>
                  <a:lnTo>
                    <a:pt x="0" y="9083"/>
                  </a:lnTo>
                  <a:cubicBezTo>
                    <a:pt x="0" y="9297"/>
                    <a:pt x="179" y="9457"/>
                    <a:pt x="375" y="9457"/>
                  </a:cubicBezTo>
                  <a:lnTo>
                    <a:pt x="981" y="9457"/>
                  </a:lnTo>
                  <a:lnTo>
                    <a:pt x="981" y="9975"/>
                  </a:lnTo>
                  <a:cubicBezTo>
                    <a:pt x="981" y="10189"/>
                    <a:pt x="1142" y="10350"/>
                    <a:pt x="1338" y="10350"/>
                  </a:cubicBezTo>
                  <a:lnTo>
                    <a:pt x="6566" y="10350"/>
                  </a:lnTo>
                  <a:cubicBezTo>
                    <a:pt x="6602" y="10350"/>
                    <a:pt x="6638" y="10332"/>
                    <a:pt x="6673" y="10296"/>
                  </a:cubicBezTo>
                  <a:lnTo>
                    <a:pt x="8172" y="8797"/>
                  </a:lnTo>
                  <a:cubicBezTo>
                    <a:pt x="8190" y="8779"/>
                    <a:pt x="8226" y="8744"/>
                    <a:pt x="8226" y="8690"/>
                  </a:cubicBezTo>
                  <a:lnTo>
                    <a:pt x="8226" y="6817"/>
                  </a:lnTo>
                  <a:lnTo>
                    <a:pt x="10688" y="4354"/>
                  </a:lnTo>
                  <a:cubicBezTo>
                    <a:pt x="10777" y="4265"/>
                    <a:pt x="10813" y="4158"/>
                    <a:pt x="10813" y="4033"/>
                  </a:cubicBezTo>
                  <a:cubicBezTo>
                    <a:pt x="10813" y="3908"/>
                    <a:pt x="10777" y="3801"/>
                    <a:pt x="10688" y="3712"/>
                  </a:cubicBezTo>
                  <a:lnTo>
                    <a:pt x="10278" y="3302"/>
                  </a:lnTo>
                  <a:cubicBezTo>
                    <a:pt x="10188" y="3212"/>
                    <a:pt x="10081" y="3177"/>
                    <a:pt x="9956" y="3177"/>
                  </a:cubicBezTo>
                  <a:cubicBezTo>
                    <a:pt x="9831" y="3177"/>
                    <a:pt x="9724" y="3212"/>
                    <a:pt x="9635" y="3302"/>
                  </a:cubicBezTo>
                  <a:lnTo>
                    <a:pt x="5728" y="7209"/>
                  </a:lnTo>
                  <a:cubicBezTo>
                    <a:pt x="5710" y="7227"/>
                    <a:pt x="5692" y="7245"/>
                    <a:pt x="5674" y="7281"/>
                  </a:cubicBezTo>
                  <a:lnTo>
                    <a:pt x="5317" y="8458"/>
                  </a:lnTo>
                  <a:cubicBezTo>
                    <a:pt x="5299" y="8512"/>
                    <a:pt x="5317" y="8583"/>
                    <a:pt x="5371" y="8619"/>
                  </a:cubicBezTo>
                  <a:cubicBezTo>
                    <a:pt x="5397" y="8645"/>
                    <a:pt x="5413" y="8661"/>
                    <a:pt x="5455" y="8661"/>
                  </a:cubicBezTo>
                  <a:cubicBezTo>
                    <a:pt x="5471" y="8661"/>
                    <a:pt x="5490" y="8659"/>
                    <a:pt x="5514" y="8654"/>
                  </a:cubicBezTo>
                  <a:cubicBezTo>
                    <a:pt x="5514" y="8654"/>
                    <a:pt x="6727" y="8315"/>
                    <a:pt x="6780" y="8262"/>
                  </a:cubicBezTo>
                  <a:lnTo>
                    <a:pt x="7904" y="7120"/>
                  </a:lnTo>
                  <a:lnTo>
                    <a:pt x="7904" y="8530"/>
                  </a:lnTo>
                  <a:lnTo>
                    <a:pt x="6584" y="8530"/>
                  </a:lnTo>
                  <a:cubicBezTo>
                    <a:pt x="6495" y="8530"/>
                    <a:pt x="6423" y="8601"/>
                    <a:pt x="6423" y="8690"/>
                  </a:cubicBezTo>
                  <a:lnTo>
                    <a:pt x="6423" y="10028"/>
                  </a:lnTo>
                  <a:lnTo>
                    <a:pt x="1338" y="10028"/>
                  </a:lnTo>
                  <a:cubicBezTo>
                    <a:pt x="1321" y="10028"/>
                    <a:pt x="1303" y="10010"/>
                    <a:pt x="1303" y="9975"/>
                  </a:cubicBezTo>
                  <a:lnTo>
                    <a:pt x="1303" y="1250"/>
                  </a:lnTo>
                  <a:cubicBezTo>
                    <a:pt x="1303" y="1214"/>
                    <a:pt x="1321" y="1196"/>
                    <a:pt x="1338" y="1196"/>
                  </a:cubicBezTo>
                  <a:lnTo>
                    <a:pt x="7851" y="1196"/>
                  </a:lnTo>
                  <a:cubicBezTo>
                    <a:pt x="7887" y="1196"/>
                    <a:pt x="7904" y="1214"/>
                    <a:pt x="7904" y="1250"/>
                  </a:cubicBezTo>
                  <a:lnTo>
                    <a:pt x="7904" y="4176"/>
                  </a:lnTo>
                  <a:cubicBezTo>
                    <a:pt x="7904" y="4265"/>
                    <a:pt x="7958" y="4337"/>
                    <a:pt x="8047" y="4337"/>
                  </a:cubicBezTo>
                  <a:cubicBezTo>
                    <a:pt x="8056" y="4338"/>
                    <a:pt x="8066" y="4339"/>
                    <a:pt x="8075" y="4339"/>
                  </a:cubicBezTo>
                  <a:cubicBezTo>
                    <a:pt x="8154" y="4339"/>
                    <a:pt x="8226" y="4274"/>
                    <a:pt x="8226" y="4194"/>
                  </a:cubicBezTo>
                  <a:lnTo>
                    <a:pt x="8226" y="1250"/>
                  </a:lnTo>
                  <a:cubicBezTo>
                    <a:pt x="8226" y="1054"/>
                    <a:pt x="8065" y="875"/>
                    <a:pt x="7851" y="875"/>
                  </a:cubicBezTo>
                  <a:lnTo>
                    <a:pt x="7262" y="875"/>
                  </a:lnTo>
                  <a:lnTo>
                    <a:pt x="7262" y="161"/>
                  </a:lnTo>
                  <a:cubicBezTo>
                    <a:pt x="7262" y="72"/>
                    <a:pt x="7173" y="1"/>
                    <a:pt x="7084" y="1"/>
                  </a:cubicBezTo>
                  <a:lnTo>
                    <a:pt x="1570" y="1"/>
                  </a:lnTo>
                  <a:cubicBezTo>
                    <a:pt x="1552" y="1"/>
                    <a:pt x="1535" y="1"/>
                    <a:pt x="1517" y="19"/>
                  </a:cubicBezTo>
                  <a:cubicBezTo>
                    <a:pt x="1392" y="161"/>
                    <a:pt x="1499" y="304"/>
                    <a:pt x="1624" y="304"/>
                  </a:cubicBezTo>
                  <a:lnTo>
                    <a:pt x="6905" y="304"/>
                  </a:lnTo>
                  <a:cubicBezTo>
                    <a:pt x="6941" y="304"/>
                    <a:pt x="6959" y="340"/>
                    <a:pt x="6959" y="358"/>
                  </a:cubicBezTo>
                  <a:lnTo>
                    <a:pt x="6959" y="875"/>
                  </a:lnTo>
                  <a:lnTo>
                    <a:pt x="1338" y="875"/>
                  </a:lnTo>
                  <a:cubicBezTo>
                    <a:pt x="1142" y="875"/>
                    <a:pt x="981" y="1054"/>
                    <a:pt x="981" y="1250"/>
                  </a:cubicBezTo>
                  <a:lnTo>
                    <a:pt x="981" y="9136"/>
                  </a:lnTo>
                  <a:lnTo>
                    <a:pt x="375" y="9136"/>
                  </a:lnTo>
                  <a:cubicBezTo>
                    <a:pt x="339" y="9136"/>
                    <a:pt x="321" y="9118"/>
                    <a:pt x="321" y="9083"/>
                  </a:cubicBezTo>
                  <a:lnTo>
                    <a:pt x="321" y="340"/>
                  </a:lnTo>
                  <a:cubicBezTo>
                    <a:pt x="321" y="322"/>
                    <a:pt x="339" y="304"/>
                    <a:pt x="339" y="304"/>
                  </a:cubicBezTo>
                  <a:lnTo>
                    <a:pt x="910" y="304"/>
                  </a:lnTo>
                  <a:cubicBezTo>
                    <a:pt x="928" y="304"/>
                    <a:pt x="946" y="304"/>
                    <a:pt x="964" y="286"/>
                  </a:cubicBezTo>
                  <a:cubicBezTo>
                    <a:pt x="1089" y="144"/>
                    <a:pt x="999" y="1"/>
                    <a:pt x="87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7;p32"/>
            <p:cNvSpPr/>
            <p:nvPr/>
          </p:nvSpPr>
          <p:spPr>
            <a:xfrm>
              <a:off x="5314800" y="4207850"/>
              <a:ext cx="32125" cy="31350"/>
            </a:xfrm>
            <a:custGeom>
              <a:avLst/>
              <a:gdLst/>
              <a:ahLst/>
              <a:cxnLst/>
              <a:rect l="l" t="t" r="r" b="b"/>
              <a:pathLst>
                <a:path w="1285" h="1254" extrusionOk="0">
                  <a:moveTo>
                    <a:pt x="1106" y="0"/>
                  </a:moveTo>
                  <a:cubicBezTo>
                    <a:pt x="1066" y="0"/>
                    <a:pt x="1026" y="13"/>
                    <a:pt x="999" y="40"/>
                  </a:cubicBezTo>
                  <a:lnTo>
                    <a:pt x="54" y="986"/>
                  </a:lnTo>
                  <a:cubicBezTo>
                    <a:pt x="0" y="1039"/>
                    <a:pt x="0" y="1146"/>
                    <a:pt x="54" y="1200"/>
                  </a:cubicBezTo>
                  <a:cubicBezTo>
                    <a:pt x="89" y="1236"/>
                    <a:pt x="125" y="1254"/>
                    <a:pt x="179" y="1254"/>
                  </a:cubicBezTo>
                  <a:cubicBezTo>
                    <a:pt x="214" y="1254"/>
                    <a:pt x="250" y="1236"/>
                    <a:pt x="286" y="1200"/>
                  </a:cubicBezTo>
                  <a:lnTo>
                    <a:pt x="1213" y="272"/>
                  </a:lnTo>
                  <a:cubicBezTo>
                    <a:pt x="1285" y="201"/>
                    <a:pt x="1285" y="112"/>
                    <a:pt x="1213" y="40"/>
                  </a:cubicBezTo>
                  <a:cubicBezTo>
                    <a:pt x="1187" y="13"/>
                    <a:pt x="1147" y="0"/>
                    <a:pt x="110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8;p32"/>
            <p:cNvSpPr/>
            <p:nvPr/>
          </p:nvSpPr>
          <p:spPr>
            <a:xfrm>
              <a:off x="5205050" y="4131225"/>
              <a:ext cx="48200" cy="7600"/>
            </a:xfrm>
            <a:custGeom>
              <a:avLst/>
              <a:gdLst/>
              <a:ahLst/>
              <a:cxnLst/>
              <a:rect l="l" t="t" r="r" b="b"/>
              <a:pathLst>
                <a:path w="1928" h="304" extrusionOk="0">
                  <a:moveTo>
                    <a:pt x="179" y="1"/>
                  </a:moveTo>
                  <a:cubicBezTo>
                    <a:pt x="90" y="1"/>
                    <a:pt x="19" y="54"/>
                    <a:pt x="19" y="126"/>
                  </a:cubicBezTo>
                  <a:cubicBezTo>
                    <a:pt x="1" y="233"/>
                    <a:pt x="72" y="304"/>
                    <a:pt x="161" y="304"/>
                  </a:cubicBezTo>
                  <a:lnTo>
                    <a:pt x="1767" y="304"/>
                  </a:lnTo>
                  <a:cubicBezTo>
                    <a:pt x="1857" y="304"/>
                    <a:pt x="1928" y="233"/>
                    <a:pt x="1910" y="126"/>
                  </a:cubicBezTo>
                  <a:cubicBezTo>
                    <a:pt x="1910" y="54"/>
                    <a:pt x="1839" y="1"/>
                    <a:pt x="1749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9;p32"/>
            <p:cNvSpPr/>
            <p:nvPr/>
          </p:nvSpPr>
          <p:spPr>
            <a:xfrm>
              <a:off x="5155100" y="4149075"/>
              <a:ext cx="148125" cy="8050"/>
            </a:xfrm>
            <a:custGeom>
              <a:avLst/>
              <a:gdLst/>
              <a:ahLst/>
              <a:cxnLst/>
              <a:rect l="l" t="t" r="r" b="b"/>
              <a:pathLst>
                <a:path w="5925" h="322" extrusionOk="0">
                  <a:moveTo>
                    <a:pt x="179" y="0"/>
                  </a:moveTo>
                  <a:cubicBezTo>
                    <a:pt x="90" y="0"/>
                    <a:pt x="18" y="54"/>
                    <a:pt x="18" y="143"/>
                  </a:cubicBezTo>
                  <a:cubicBezTo>
                    <a:pt x="1" y="232"/>
                    <a:pt x="72" y="321"/>
                    <a:pt x="161" y="321"/>
                  </a:cubicBezTo>
                  <a:lnTo>
                    <a:pt x="5764" y="321"/>
                  </a:lnTo>
                  <a:cubicBezTo>
                    <a:pt x="5853" y="321"/>
                    <a:pt x="5924" y="232"/>
                    <a:pt x="5906" y="143"/>
                  </a:cubicBezTo>
                  <a:cubicBezTo>
                    <a:pt x="5906" y="54"/>
                    <a:pt x="5835" y="0"/>
                    <a:pt x="5746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0;p32"/>
            <p:cNvSpPr/>
            <p:nvPr/>
          </p:nvSpPr>
          <p:spPr>
            <a:xfrm>
              <a:off x="5155100" y="4184750"/>
              <a:ext cx="8050" cy="7625"/>
            </a:xfrm>
            <a:custGeom>
              <a:avLst/>
              <a:gdLst/>
              <a:ahLst/>
              <a:cxnLst/>
              <a:rect l="l" t="t" r="r" b="b"/>
              <a:pathLst>
                <a:path w="322" h="305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33"/>
                    <a:pt x="72" y="304"/>
                    <a:pt x="161" y="304"/>
                  </a:cubicBezTo>
                  <a:cubicBezTo>
                    <a:pt x="250" y="304"/>
                    <a:pt x="322" y="233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1;p32"/>
            <p:cNvSpPr/>
            <p:nvPr/>
          </p:nvSpPr>
          <p:spPr>
            <a:xfrm>
              <a:off x="5171600" y="4223025"/>
              <a:ext cx="29025" cy="30525"/>
            </a:xfrm>
            <a:custGeom>
              <a:avLst/>
              <a:gdLst/>
              <a:ahLst/>
              <a:cxnLst/>
              <a:rect l="l" t="t" r="r" b="b"/>
              <a:pathLst>
                <a:path w="1161" h="1221" extrusionOk="0">
                  <a:moveTo>
                    <a:pt x="589" y="361"/>
                  </a:moveTo>
                  <a:cubicBezTo>
                    <a:pt x="714" y="361"/>
                    <a:pt x="821" y="468"/>
                    <a:pt x="821" y="611"/>
                  </a:cubicBezTo>
                  <a:cubicBezTo>
                    <a:pt x="821" y="736"/>
                    <a:pt x="714" y="843"/>
                    <a:pt x="589" y="843"/>
                  </a:cubicBezTo>
                  <a:cubicBezTo>
                    <a:pt x="447" y="843"/>
                    <a:pt x="340" y="736"/>
                    <a:pt x="340" y="611"/>
                  </a:cubicBezTo>
                  <a:cubicBezTo>
                    <a:pt x="340" y="468"/>
                    <a:pt x="447" y="361"/>
                    <a:pt x="589" y="361"/>
                  </a:cubicBezTo>
                  <a:close/>
                  <a:moveTo>
                    <a:pt x="984" y="1"/>
                  </a:moveTo>
                  <a:cubicBezTo>
                    <a:pt x="911" y="1"/>
                    <a:pt x="855" y="49"/>
                    <a:pt x="839" y="111"/>
                  </a:cubicBezTo>
                  <a:cubicBezTo>
                    <a:pt x="772" y="71"/>
                    <a:pt x="695" y="51"/>
                    <a:pt x="616" y="51"/>
                  </a:cubicBezTo>
                  <a:cubicBezTo>
                    <a:pt x="589" y="51"/>
                    <a:pt x="563" y="53"/>
                    <a:pt x="536" y="58"/>
                  </a:cubicBezTo>
                  <a:cubicBezTo>
                    <a:pt x="268" y="76"/>
                    <a:pt x="72" y="290"/>
                    <a:pt x="36" y="539"/>
                  </a:cubicBezTo>
                  <a:cubicBezTo>
                    <a:pt x="1" y="878"/>
                    <a:pt x="268" y="1164"/>
                    <a:pt x="589" y="1164"/>
                  </a:cubicBezTo>
                  <a:cubicBezTo>
                    <a:pt x="679" y="1164"/>
                    <a:pt x="768" y="1146"/>
                    <a:pt x="839" y="1110"/>
                  </a:cubicBezTo>
                  <a:cubicBezTo>
                    <a:pt x="855" y="1172"/>
                    <a:pt x="911" y="1221"/>
                    <a:pt x="984" y="1221"/>
                  </a:cubicBezTo>
                  <a:cubicBezTo>
                    <a:pt x="995" y="1221"/>
                    <a:pt x="1006" y="1220"/>
                    <a:pt x="1018" y="1218"/>
                  </a:cubicBezTo>
                  <a:cubicBezTo>
                    <a:pt x="1089" y="1200"/>
                    <a:pt x="1160" y="1128"/>
                    <a:pt x="1160" y="1057"/>
                  </a:cubicBezTo>
                  <a:lnTo>
                    <a:pt x="1160" y="165"/>
                  </a:lnTo>
                  <a:cubicBezTo>
                    <a:pt x="1160" y="76"/>
                    <a:pt x="1089" y="4"/>
                    <a:pt x="1018" y="4"/>
                  </a:cubicBezTo>
                  <a:cubicBezTo>
                    <a:pt x="1006" y="2"/>
                    <a:pt x="995" y="1"/>
                    <a:pt x="98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2;p32"/>
            <p:cNvSpPr/>
            <p:nvPr/>
          </p:nvSpPr>
          <p:spPr>
            <a:xfrm>
              <a:off x="5245200" y="4212400"/>
              <a:ext cx="30800" cy="41525"/>
            </a:xfrm>
            <a:custGeom>
              <a:avLst/>
              <a:gdLst/>
              <a:ahLst/>
              <a:cxnLst/>
              <a:rect l="l" t="t" r="r" b="b"/>
              <a:pathLst>
                <a:path w="1232" h="1661" extrusionOk="0">
                  <a:moveTo>
                    <a:pt x="607" y="768"/>
                  </a:moveTo>
                  <a:cubicBezTo>
                    <a:pt x="768" y="768"/>
                    <a:pt x="911" y="893"/>
                    <a:pt x="911" y="1054"/>
                  </a:cubicBezTo>
                  <a:cubicBezTo>
                    <a:pt x="911" y="1214"/>
                    <a:pt x="768" y="1339"/>
                    <a:pt x="607" y="1339"/>
                  </a:cubicBezTo>
                  <a:cubicBezTo>
                    <a:pt x="465" y="1339"/>
                    <a:pt x="322" y="1214"/>
                    <a:pt x="322" y="1054"/>
                  </a:cubicBezTo>
                  <a:cubicBezTo>
                    <a:pt x="322" y="893"/>
                    <a:pt x="465" y="768"/>
                    <a:pt x="607" y="768"/>
                  </a:cubicBezTo>
                  <a:close/>
                  <a:moveTo>
                    <a:pt x="143" y="1"/>
                  </a:moveTo>
                  <a:cubicBezTo>
                    <a:pt x="72" y="19"/>
                    <a:pt x="1" y="90"/>
                    <a:pt x="1" y="162"/>
                  </a:cubicBezTo>
                  <a:lnTo>
                    <a:pt x="1" y="1482"/>
                  </a:lnTo>
                  <a:cubicBezTo>
                    <a:pt x="1" y="1571"/>
                    <a:pt x="54" y="1643"/>
                    <a:pt x="143" y="1643"/>
                  </a:cubicBezTo>
                  <a:cubicBezTo>
                    <a:pt x="156" y="1646"/>
                    <a:pt x="168" y="1647"/>
                    <a:pt x="180" y="1647"/>
                  </a:cubicBezTo>
                  <a:cubicBezTo>
                    <a:pt x="233" y="1647"/>
                    <a:pt x="275" y="1615"/>
                    <a:pt x="304" y="1571"/>
                  </a:cubicBezTo>
                  <a:cubicBezTo>
                    <a:pt x="393" y="1625"/>
                    <a:pt x="518" y="1660"/>
                    <a:pt x="625" y="1660"/>
                  </a:cubicBezTo>
                  <a:cubicBezTo>
                    <a:pt x="946" y="1643"/>
                    <a:pt x="1196" y="1393"/>
                    <a:pt x="1214" y="1089"/>
                  </a:cubicBezTo>
                  <a:cubicBezTo>
                    <a:pt x="1232" y="733"/>
                    <a:pt x="964" y="447"/>
                    <a:pt x="607" y="447"/>
                  </a:cubicBezTo>
                  <a:cubicBezTo>
                    <a:pt x="500" y="447"/>
                    <a:pt x="411" y="465"/>
                    <a:pt x="322" y="518"/>
                  </a:cubicBezTo>
                  <a:lnTo>
                    <a:pt x="322" y="162"/>
                  </a:lnTo>
                  <a:cubicBezTo>
                    <a:pt x="322" y="72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3;p32"/>
            <p:cNvSpPr/>
            <p:nvPr/>
          </p:nvSpPr>
          <p:spPr>
            <a:xfrm>
              <a:off x="5211300" y="4227025"/>
              <a:ext cx="23675" cy="23175"/>
            </a:xfrm>
            <a:custGeom>
              <a:avLst/>
              <a:gdLst/>
              <a:ahLst/>
              <a:cxnLst/>
              <a:rect l="l" t="t" r="r" b="b"/>
              <a:pathLst>
                <a:path w="947" h="927" extrusionOk="0">
                  <a:moveTo>
                    <a:pt x="177" y="0"/>
                  </a:moveTo>
                  <a:cubicBezTo>
                    <a:pt x="135" y="0"/>
                    <a:pt x="90" y="14"/>
                    <a:pt x="54" y="40"/>
                  </a:cubicBezTo>
                  <a:cubicBezTo>
                    <a:pt x="1" y="112"/>
                    <a:pt x="1" y="201"/>
                    <a:pt x="54" y="272"/>
                  </a:cubicBezTo>
                  <a:lnTo>
                    <a:pt x="250" y="469"/>
                  </a:lnTo>
                  <a:lnTo>
                    <a:pt x="54" y="665"/>
                  </a:lnTo>
                  <a:cubicBezTo>
                    <a:pt x="1" y="718"/>
                    <a:pt x="1" y="826"/>
                    <a:pt x="54" y="879"/>
                  </a:cubicBezTo>
                  <a:cubicBezTo>
                    <a:pt x="83" y="908"/>
                    <a:pt x="122" y="926"/>
                    <a:pt x="165" y="926"/>
                  </a:cubicBezTo>
                  <a:cubicBezTo>
                    <a:pt x="203" y="926"/>
                    <a:pt x="245" y="912"/>
                    <a:pt x="286" y="879"/>
                  </a:cubicBezTo>
                  <a:lnTo>
                    <a:pt x="482" y="683"/>
                  </a:lnTo>
                  <a:lnTo>
                    <a:pt x="661" y="879"/>
                  </a:lnTo>
                  <a:cubicBezTo>
                    <a:pt x="692" y="900"/>
                    <a:pt x="735" y="920"/>
                    <a:pt x="782" y="920"/>
                  </a:cubicBezTo>
                  <a:cubicBezTo>
                    <a:pt x="817" y="920"/>
                    <a:pt x="855" y="909"/>
                    <a:pt x="893" y="879"/>
                  </a:cubicBezTo>
                  <a:cubicBezTo>
                    <a:pt x="946" y="808"/>
                    <a:pt x="946" y="718"/>
                    <a:pt x="893" y="647"/>
                  </a:cubicBezTo>
                  <a:lnTo>
                    <a:pt x="697" y="469"/>
                  </a:lnTo>
                  <a:lnTo>
                    <a:pt x="893" y="272"/>
                  </a:lnTo>
                  <a:cubicBezTo>
                    <a:pt x="946" y="219"/>
                    <a:pt x="946" y="112"/>
                    <a:pt x="893" y="58"/>
                  </a:cubicBezTo>
                  <a:cubicBezTo>
                    <a:pt x="857" y="23"/>
                    <a:pt x="817" y="5"/>
                    <a:pt x="777" y="5"/>
                  </a:cubicBezTo>
                  <a:cubicBezTo>
                    <a:pt x="737" y="5"/>
                    <a:pt x="697" y="23"/>
                    <a:pt x="661" y="58"/>
                  </a:cubicBezTo>
                  <a:lnTo>
                    <a:pt x="482" y="237"/>
                  </a:lnTo>
                  <a:lnTo>
                    <a:pt x="286" y="40"/>
                  </a:lnTo>
                  <a:cubicBezTo>
                    <a:pt x="259" y="14"/>
                    <a:pt x="219" y="0"/>
                    <a:pt x="177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4;p32"/>
            <p:cNvSpPr/>
            <p:nvPr/>
          </p:nvSpPr>
          <p:spPr>
            <a:xfrm>
              <a:off x="5155100" y="423427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0"/>
                  </a:moveTo>
                  <a:cubicBezTo>
                    <a:pt x="72" y="0"/>
                    <a:pt x="1" y="72"/>
                    <a:pt x="1" y="161"/>
                  </a:cubicBezTo>
                  <a:cubicBezTo>
                    <a:pt x="1" y="250"/>
                    <a:pt x="72" y="321"/>
                    <a:pt x="161" y="321"/>
                  </a:cubicBezTo>
                  <a:cubicBezTo>
                    <a:pt x="250" y="321"/>
                    <a:pt x="322" y="250"/>
                    <a:pt x="322" y="161"/>
                  </a:cubicBezTo>
                  <a:cubicBezTo>
                    <a:pt x="322" y="72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5;p32"/>
            <p:cNvSpPr/>
            <p:nvPr/>
          </p:nvSpPr>
          <p:spPr>
            <a:xfrm>
              <a:off x="5171600" y="4272625"/>
              <a:ext cx="29025" cy="30800"/>
            </a:xfrm>
            <a:custGeom>
              <a:avLst/>
              <a:gdLst/>
              <a:ahLst/>
              <a:cxnLst/>
              <a:rect l="l" t="t" r="r" b="b"/>
              <a:pathLst>
                <a:path w="1161" h="1232" extrusionOk="0">
                  <a:moveTo>
                    <a:pt x="589" y="375"/>
                  </a:moveTo>
                  <a:cubicBezTo>
                    <a:pt x="714" y="375"/>
                    <a:pt x="821" y="482"/>
                    <a:pt x="821" y="607"/>
                  </a:cubicBezTo>
                  <a:cubicBezTo>
                    <a:pt x="821" y="750"/>
                    <a:pt x="714" y="857"/>
                    <a:pt x="589" y="857"/>
                  </a:cubicBezTo>
                  <a:cubicBezTo>
                    <a:pt x="447" y="857"/>
                    <a:pt x="340" y="750"/>
                    <a:pt x="340" y="607"/>
                  </a:cubicBezTo>
                  <a:cubicBezTo>
                    <a:pt x="340" y="482"/>
                    <a:pt x="447" y="375"/>
                    <a:pt x="589" y="375"/>
                  </a:cubicBezTo>
                  <a:close/>
                  <a:moveTo>
                    <a:pt x="1018" y="1"/>
                  </a:moveTo>
                  <a:cubicBezTo>
                    <a:pt x="929" y="1"/>
                    <a:pt x="857" y="36"/>
                    <a:pt x="839" y="108"/>
                  </a:cubicBezTo>
                  <a:cubicBezTo>
                    <a:pt x="750" y="72"/>
                    <a:pt x="643" y="54"/>
                    <a:pt x="536" y="54"/>
                  </a:cubicBezTo>
                  <a:cubicBezTo>
                    <a:pt x="268" y="90"/>
                    <a:pt x="72" y="304"/>
                    <a:pt x="36" y="554"/>
                  </a:cubicBezTo>
                  <a:cubicBezTo>
                    <a:pt x="1" y="893"/>
                    <a:pt x="268" y="1178"/>
                    <a:pt x="589" y="1178"/>
                  </a:cubicBezTo>
                  <a:cubicBezTo>
                    <a:pt x="679" y="1178"/>
                    <a:pt x="768" y="1161"/>
                    <a:pt x="839" y="1107"/>
                  </a:cubicBezTo>
                  <a:cubicBezTo>
                    <a:pt x="857" y="1178"/>
                    <a:pt x="929" y="1232"/>
                    <a:pt x="1018" y="1232"/>
                  </a:cubicBezTo>
                  <a:cubicBezTo>
                    <a:pt x="1089" y="1214"/>
                    <a:pt x="1160" y="1143"/>
                    <a:pt x="1160" y="1071"/>
                  </a:cubicBezTo>
                  <a:lnTo>
                    <a:pt x="1160" y="161"/>
                  </a:lnTo>
                  <a:cubicBezTo>
                    <a:pt x="1160" y="90"/>
                    <a:pt x="1089" y="19"/>
                    <a:pt x="1018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6;p32"/>
            <p:cNvSpPr/>
            <p:nvPr/>
          </p:nvSpPr>
          <p:spPr>
            <a:xfrm>
              <a:off x="5155100" y="4284225"/>
              <a:ext cx="8050" cy="8050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1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50"/>
                    <a:pt x="72" y="322"/>
                    <a:pt x="161" y="322"/>
                  </a:cubicBezTo>
                  <a:cubicBezTo>
                    <a:pt x="250" y="322"/>
                    <a:pt x="322" y="250"/>
                    <a:pt x="322" y="161"/>
                  </a:cubicBezTo>
                  <a:cubicBezTo>
                    <a:pt x="322" y="72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7;p32"/>
            <p:cNvSpPr/>
            <p:nvPr/>
          </p:nvSpPr>
          <p:spPr>
            <a:xfrm>
              <a:off x="5205950" y="4264150"/>
              <a:ext cx="15650" cy="21875"/>
            </a:xfrm>
            <a:custGeom>
              <a:avLst/>
              <a:gdLst/>
              <a:ahLst/>
              <a:cxnLst/>
              <a:rect l="l" t="t" r="r" b="b"/>
              <a:pathLst>
                <a:path w="626" h="875" extrusionOk="0">
                  <a:moveTo>
                    <a:pt x="304" y="1"/>
                  </a:moveTo>
                  <a:cubicBezTo>
                    <a:pt x="179" y="1"/>
                    <a:pt x="54" y="108"/>
                    <a:pt x="18" y="251"/>
                  </a:cubicBezTo>
                  <a:cubicBezTo>
                    <a:pt x="1" y="340"/>
                    <a:pt x="54" y="411"/>
                    <a:pt x="143" y="429"/>
                  </a:cubicBezTo>
                  <a:lnTo>
                    <a:pt x="197" y="429"/>
                  </a:lnTo>
                  <a:cubicBezTo>
                    <a:pt x="143" y="500"/>
                    <a:pt x="125" y="536"/>
                    <a:pt x="108" y="572"/>
                  </a:cubicBezTo>
                  <a:cubicBezTo>
                    <a:pt x="54" y="607"/>
                    <a:pt x="18" y="661"/>
                    <a:pt x="36" y="750"/>
                  </a:cubicBezTo>
                  <a:cubicBezTo>
                    <a:pt x="54" y="804"/>
                    <a:pt x="108" y="839"/>
                    <a:pt x="143" y="857"/>
                  </a:cubicBezTo>
                  <a:cubicBezTo>
                    <a:pt x="161" y="857"/>
                    <a:pt x="179" y="875"/>
                    <a:pt x="286" y="875"/>
                  </a:cubicBezTo>
                  <a:cubicBezTo>
                    <a:pt x="340" y="875"/>
                    <a:pt x="393" y="875"/>
                    <a:pt x="464" y="857"/>
                  </a:cubicBezTo>
                  <a:cubicBezTo>
                    <a:pt x="554" y="857"/>
                    <a:pt x="625" y="786"/>
                    <a:pt x="625" y="697"/>
                  </a:cubicBezTo>
                  <a:cubicBezTo>
                    <a:pt x="625" y="625"/>
                    <a:pt x="572" y="572"/>
                    <a:pt x="500" y="554"/>
                  </a:cubicBezTo>
                  <a:cubicBezTo>
                    <a:pt x="500" y="536"/>
                    <a:pt x="518" y="536"/>
                    <a:pt x="518" y="536"/>
                  </a:cubicBezTo>
                  <a:cubicBezTo>
                    <a:pt x="554" y="482"/>
                    <a:pt x="607" y="393"/>
                    <a:pt x="607" y="304"/>
                  </a:cubicBezTo>
                  <a:cubicBezTo>
                    <a:pt x="607" y="143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241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9546" y="99584"/>
            <a:ext cx="7836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43E63"/>
              </a:buClr>
              <a:buSzPts val="3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BÀI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cs typeface="Merriweather Sans"/>
                <a:sym typeface="Merriweather Sans"/>
              </a:rPr>
              <a:t> TẬP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/>
              <a:cs typeface="Merriweather Sans"/>
              <a:sym typeface="Merriweather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1.16 (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6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1.26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đồ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6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 </a:t>
                </a: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 đồ thị này, hãy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Viết kết quả của các giới hạn sau</a:t>
                </a:r>
                <a:r>
                  <a:rPr lang="vi-VN" sz="16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16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16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Chỉ ra các tiệm cận của đồ thị hàm số đã cho.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410697"/>
                <a:ext cx="8120800" cy="2017219"/>
              </a:xfrm>
              <a:prstGeom prst="rect">
                <a:avLst/>
              </a:prstGeom>
              <a:blipFill>
                <a:blip r:embed="rId3"/>
                <a:stretch>
                  <a:fillRect l="-450" b="-3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39" y="2210462"/>
            <a:ext cx="3138995" cy="2892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=2;</m:t>
                    </m:r>
                  </m:oMath>
                </a14:m>
                <a:endParaRPr lang="en-US" sz="1600" i="1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</m:t>
                            </m:r>
                            <m:sSup>
                              <m:sSupPr>
                                <m:ctrlP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=−∞.</m:t>
                    </m:r>
                  </m:oMath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b) Đồ thị hàm số có tiệm cận ngang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,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8" y="3098370"/>
                <a:ext cx="5199462" cy="1859676"/>
              </a:xfrm>
              <a:prstGeom prst="rect">
                <a:avLst/>
              </a:prstGeom>
              <a:blipFill>
                <a:blip r:embed="rId6"/>
                <a:stretch>
                  <a:fillRect l="-703" r="-586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79" y="172471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2871" y="1730944"/>
            <a:ext cx="81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1.17 </a:t>
                </a: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SHS-tr25)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phải là tiệm cận đứng của đồ thị </a:t>
                </a:r>
                <a:endParaRPr lang="en-US" sz="180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180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18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63924"/>
                <a:ext cx="8030161" cy="1341521"/>
              </a:xfrm>
              <a:prstGeom prst="rect">
                <a:avLst/>
              </a:prstGeom>
              <a:blipFill>
                <a:blip r:embed="rId3"/>
                <a:stretch>
                  <a:fillRect l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−1)(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+3)</m:t>
                              </m:r>
                            </m:num>
                            <m:den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+3)=4</m:t>
                          </m:r>
                        </m:e>
                      </m:func>
                    </m:oMath>
                  </m:oMathPara>
                </a14:m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không phải tiệm cận đứng của đồ thị hàm số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18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6" y="2233727"/>
                <a:ext cx="7928535" cy="2560573"/>
              </a:xfrm>
              <a:prstGeom prst="rect">
                <a:avLst/>
              </a:prstGeom>
              <a:blipFill>
                <a:blip r:embed="rId4"/>
                <a:stretch>
                  <a:fillRect l="-69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7212" y="1416760"/>
            <a:ext cx="679810" cy="10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1.18 (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SHS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1800" b="1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25)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   </m:t>
                      </m:r>
                    </m:oMath>
                  </m:oMathPara>
                </a14:m>
                <a:endParaRPr lang="en-US" sz="1800" b="0" i="0" smtClean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316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28291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ì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PMingLiU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đồ 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pt-BR" sz="1800">
                        <a:ea typeface="PMingLiU"/>
                        <a:cs typeface="Times New Roman" panose="02020603050405020304" pitchFamily="18" charset="0"/>
                      </a:rPr>
                      <m:t>ị</m:t>
                    </m:r>
                    <m:r>
                      <m:rPr>
                        <m:nor/>
                      </m:rPr>
                      <a:rPr lang="en-US" sz="1800" b="0" i="0" smtClean="0">
                        <a:ea typeface="PMingLiU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18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hàm </a:t>
                </a: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365214"/>
                <a:ext cx="7550154" cy="2500043"/>
              </a:xfrm>
              <a:prstGeom prst="rect">
                <a:avLst/>
              </a:prstGeom>
              <a:blipFill>
                <a:blip r:embed="rId5"/>
                <a:stretch>
                  <a:fillRect l="-161" b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1.18 (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ti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ệ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đồ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ị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h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ố 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sau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:     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𝑦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−1</m:t>
                          </m:r>
                        </m:num>
                        <m:den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15" y="289986"/>
                <a:ext cx="7550154" cy="1406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143038" y="1688317"/>
            <a:ext cx="862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303155" y="550793"/>
            <a:ext cx="712163" cy="763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 smtClean="0">
                          <a:ea typeface="PMingLiU"/>
                          <a:cs typeface="Times New Roman" panose="02020603050405020304" pitchFamily="18" charset="0"/>
                        </a:rPr>
                        <m:t>ó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→−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pt-BR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=+∞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đứ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ị </m:t>
                      </m:r>
                    </m:oMath>
                  </m:oMathPara>
                </a14:m>
                <a:endParaRPr lang="en-US" sz="1800" smtClean="0"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ố.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8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smtClean="0">
                  <a:latin typeface="Cambria Math" panose="02040503050406030204" pitchFamily="18" charset="0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8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−3+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8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; 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pt-BR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</m:d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80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800" i="1">
                                      <a:effectLst/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den>
                              </m:f>
                            </m:e>
                          </m:func>
                          <m:r>
                            <a:rPr lang="pt-BR" sz="18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pt-BR" sz="18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tiệm cận xiên của đồ thị hàm số.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8" y="2248451"/>
                <a:ext cx="7548171" cy="2664640"/>
              </a:xfrm>
              <a:prstGeom prst="rect">
                <a:avLst/>
              </a:prstGeom>
              <a:blipFill>
                <a:blip r:embed="rId5"/>
                <a:stretch>
                  <a:fillRect l="-646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50831" y="781454"/>
            <a:ext cx="402032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C6EAFF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Darker Grotesque Black"/>
              </a:rPr>
              <a:t>VẬN DỤNG</a:t>
            </a:r>
            <a:endParaRPr kumimoji="0" lang="en-US" sz="7000" b="1" i="0" u="none" strike="noStrike" kern="0" cap="none" spc="0" normalizeH="0" baseline="0" noProof="0">
              <a:ln>
                <a:noFill/>
              </a:ln>
              <a:solidFill>
                <a:srgbClr val="C6EAFF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Darker Grotesque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79" y="2222800"/>
            <a:ext cx="2514479" cy="20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812" y="-1"/>
            <a:ext cx="8555604" cy="5143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8186" y="2133853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ra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Từ đó, </a:t>
                </a:r>
                <a14:m>
                  <m:oMath xmlns:m="http://schemas.openxmlformats.org/officeDocument/2006/math"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là hàm giảm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Rõ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ràng chi phí trung bình không thể thấp hơn hay bằng 2 triệu đồng. Tuy nhiên,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khi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số lượng sản phẩm sản xuất được càng lớn thì chi phí trung bình càng gần với </a:t>
                </a: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    2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triệu đồng.</a:t>
                </a:r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7" y="2531994"/>
                <a:ext cx="7851904" cy="2540824"/>
              </a:xfrm>
              <a:prstGeom prst="rect">
                <a:avLst/>
              </a:prstGeom>
              <a:blipFill>
                <a:blip r:embed="rId3"/>
                <a:stretch>
                  <a:fillRect l="-388" r="-466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13798" y="202521"/>
            <a:ext cx="7851904" cy="1885837"/>
            <a:chOff x="1013798" y="202521"/>
            <a:chExt cx="7851904" cy="1885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0000"/>
                    </a:lnSpc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à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i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 1.19 (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SHS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tr</m:t>
                      </m:r>
                      <m:r>
                        <m:rPr>
                          <m:nor/>
                        </m:rPr>
                        <a:rPr kumimoji="0" lang="en-US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25)</m:t>
                      </m:r>
                    </m:oMath>
                  </a14:m>
                  <a:r>
                    <a:rPr kumimoji="0" lang="en-US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công ty sản xuất đồ gia dụng ước tính chi phí để sản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xuất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(sản phẩm) là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)=2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+50</m:t>
                      </m:r>
                    </m:oMath>
                  </a14:m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(triệu đồng).</a:t>
                  </a:r>
                </a:p>
                <a:p>
                  <a:pPr lvl="0" algn="just">
                    <a:lnSpc>
                      <a:spcPct val="170000"/>
                    </a:lnSpc>
                    <a:defRPr/>
                  </a:pP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chi phí sản xuất trung bình cho mỗi sản phẩm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 tỏ rằng hàm số </a:t>
                  </a:r>
                  <a14:m>
                    <m:oMath xmlns:m="http://schemas.openxmlformats.org/officeDocument/2006/math"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giảm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 kern="0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 ker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pt-BR" sz="1600" i="1" ker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pt-BR" sz="1600" kern="0" smtClean="0">
                      <a:effectLst/>
                      <a:latin typeface="Times New Roman" panose="02020603050405020304" pitchFamily="18" charset="0"/>
                      <a:ea typeface="PMingLiU"/>
                    </a:rPr>
                    <a:t>.</a:t>
                  </a:r>
                  <a:r>
                    <a:rPr lang="en-US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 </a:t>
                  </a:r>
                  <a:r>
                    <a:rPr lang="vi-VN" sz="16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chất này nói lên điều gì</a:t>
                  </a:r>
                  <a:r>
                    <a:rPr lang="vi-VN" sz="160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vi-VN" sz="1600"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798" y="202521"/>
                  <a:ext cx="7851904" cy="1885837"/>
                </a:xfrm>
                <a:prstGeom prst="rect">
                  <a:avLst/>
                </a:prstGeom>
                <a:blipFill>
                  <a:blip r:embed="rId4"/>
                  <a:stretch>
                    <a:fillRect l="-388" r="-4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954" y="1018851"/>
                  <a:ext cx="1330044" cy="5613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0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Một mảnh vườn hình chữ nhật có diện tích bằng 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16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1600"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(m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60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en-US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của mảnh vườn</a:t>
                </a:r>
                <a:r>
                  <a:rPr lang="vi-VN" sz="16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  <a:defRPr/>
                </a:pPr>
                <a:r>
                  <a:rPr lang="vi-VN" sz="1600"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vi-VN" sz="16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ó độ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1600" smtClean="0">
                          <a:ea typeface="PMingLiU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&gt;0</m:t>
                          </m:r>
                        </m:e>
                      </m:d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600" smtClean="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a) Chu </a:t>
                </a:r>
                <a:r>
                  <a:rPr lang="pt-BR" sz="1600">
                    <a:effectLst/>
                    <a:latin typeface="+mj-lt"/>
                    <a:ea typeface="PMingLiU"/>
                    <a:cs typeface="Times New Roman" panose="02020603050405020304" pitchFamily="18" charset="0"/>
                  </a:rPr>
                  <a:t>vi của mảnh vườn là </a:t>
                </a:r>
                <a:endParaRPr lang="pt-BR" sz="1600" smtClean="0">
                  <a:effectLst/>
                  <a:latin typeface="+mj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16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+288</m:t>
                          </m:r>
                        </m:num>
                        <m:den>
                          <m:r>
                            <a:rPr lang="pt-BR" sz="16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1600" b="0" i="0" smtClean="0">
                          <a:effectLst/>
                          <a:latin typeface="+mj-lt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87694"/>
                <a:ext cx="7257248" cy="2060116"/>
              </a:xfrm>
              <a:prstGeom prst="rect">
                <a:avLst/>
              </a:prstGeom>
              <a:blipFill>
                <a:blip r:embed="rId4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6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248" y="-94422"/>
            <a:ext cx="7933415" cy="555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4592" y="2300004"/>
            <a:ext cx="643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6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i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1.20 (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SHS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tr</m:t>
                    </m:r>
                    <m:r>
                      <m:rPr>
                        <m:nor/>
                      </m:rPr>
                      <a:rPr kumimoji="0" lang="en-US" sz="1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25)</m:t>
                    </m:r>
                  </m:oMath>
                </a14:m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 mảnh vườn hình chữ nhật có diện tích bằng 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144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vi-VN" sz="16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m</m:t>
                        </m:r>
                      </m:e>
                      <m:sup>
                        <m:r>
                          <a:rPr kumimoji="0" 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 độ dài một cạnh của mảnh vườn là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(m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a) Viết biểu thức tính chu vi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mét</a:t>
                </a: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 mảnh vườn</a:t>
                </a:r>
                <a:r>
                  <a:rPr kumimoji="0" lang="vi-V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b) Tìm các tiệm cận của đồ thị hàm số </a:t>
                </a:r>
                <a14:m>
                  <m:oMath xmlns:m="http://schemas.openxmlformats.org/officeDocument/2006/math"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vi-V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).</m:t>
                    </m:r>
                  </m:oMath>
                </a14:m>
                <a:endParaRPr kumimoji="0" lang="vi-VN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356176"/>
                <a:ext cx="7257248" cy="1766637"/>
              </a:xfrm>
              <a:prstGeom prst="rect">
                <a:avLst/>
              </a:prstGeom>
              <a:blipFill>
                <a:blip r:embed="rId3"/>
                <a:stretch>
                  <a:fillRect l="-504" r="-420"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 smtClean="0">
                    <a:ea typeface="PMingLiU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=+∞</m:t>
                        </m:r>
                      </m:e>
                    </m:func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16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1600" i="1"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=−∞</m:t>
                        </m:r>
                      </m:e>
                    </m:func>
                  </m:oMath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16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i="1"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→±∞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288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PMingLiU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𝑃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=2</m:t>
                    </m:r>
                    <m:r>
                      <a:rPr lang="pt-BR" sz="1600" i="1"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>
                    <a:ea typeface="PMingLiU"/>
                    <a:cs typeface="Times New Roman" panose="02020603050405020304" pitchFamily="18" charset="0"/>
                  </a:rPr>
                  <a:t>. </a:t>
                </a:r>
                <a:endParaRPr lang="en-US" sz="16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1" y="2815750"/>
                <a:ext cx="7257248" cy="2099101"/>
              </a:xfrm>
              <a:prstGeom prst="rect">
                <a:avLst/>
              </a:prstGeom>
              <a:blipFill>
                <a:blip r:embed="rId4"/>
                <a:stretch>
                  <a:fillRect l="-504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4779" y="4284961"/>
            <a:ext cx="568705" cy="6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1"/>
          <p:cNvSpPr/>
          <p:nvPr/>
        </p:nvSpPr>
        <p:spPr>
          <a:xfrm>
            <a:off x="212300" y="1077281"/>
            <a:ext cx="249600" cy="2499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23409" y="1848496"/>
            <a:ext cx="59336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Ghi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nhớ kiến thức trong bài. 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thành các bài tập trong SBT</a:t>
            </a:r>
          </a:p>
          <a:p>
            <a:pPr marL="257175" indent="-257175" algn="just" defTabSz="685800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Chuẩn </a:t>
            </a:r>
            <a:r>
              <a:rPr lang="vi-VN" sz="2000" kern="100">
                <a:ea typeface="Calibri" panose="020F0502020204030204" pitchFamily="34" charset="0"/>
                <a:cs typeface="Times New Roman" panose="02020603050405020304" pitchFamily="18" charset="0"/>
              </a:rPr>
              <a:t>bị bài mới</a:t>
            </a:r>
            <a:r>
              <a:rPr lang="vi-VN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i="1" kern="10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000" b="1" i="1" kern="100">
                <a:ea typeface="Calibri" panose="020F0502020204030204" pitchFamily="34" charset="0"/>
                <a:cs typeface="Times New Roman" panose="02020603050405020304" pitchFamily="18" charset="0"/>
              </a:rPr>
              <a:t>Khảo sát sự biến thiên và vẽ đồ thị hàm số”.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824" y="879065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143E63"/>
              </a:buClr>
              <a:buSzPts val="3000"/>
              <a:defRPr/>
            </a:pPr>
            <a:r>
              <a:rPr lang="vi-VN" sz="3600" b="1">
                <a:solidFill>
                  <a:srgbClr val="313F60"/>
                </a:solidFill>
                <a:ea typeface="+mn-ea"/>
                <a:sym typeface="Merriweather Sans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08507">
            <a:off x="44076" y="4368604"/>
            <a:ext cx="816935" cy="6401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6238" y="409546"/>
            <a:ext cx="8207073" cy="3308311"/>
            <a:chOff x="396238" y="377742"/>
            <a:chExt cx="8207073" cy="3308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a) Tính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.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lvl="0" algn="just">
                    <a:lnSpc>
                      <a:spcPct val="175000"/>
                    </a:lnSpc>
                  </a:pPr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b) Có nhận xét gì về khoảng cách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→+∞</m:t>
                      </m:r>
                    </m:oMath>
                  </a14:m>
                  <a:r>
                    <a:rPr lang="en-US" sz="1900">
                      <a:ea typeface="PMingLiU"/>
                      <a:cs typeface="Times New Roman" panose="02020603050405020304" pitchFamily="18" charset="0"/>
                    </a:rPr>
                    <a:t>?</a:t>
                  </a:r>
                  <a:endParaRPr lang="en-US" sz="190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500" y="2058684"/>
                  <a:ext cx="3861354" cy="1627369"/>
                </a:xfrm>
                <a:prstGeom prst="rect">
                  <a:avLst/>
                </a:prstGeom>
                <a:blipFill>
                  <a:blip r:embed="rId6"/>
                  <a:stretch>
                    <a:fillRect l="-1420" r="-1420" b="-11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96238" y="377742"/>
              <a:ext cx="8207073" cy="1693220"/>
              <a:chOff x="396238" y="377742"/>
              <a:chExt cx="8207073" cy="169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2900" indent="-342900" algn="just">
                      <a:lnSpc>
                        <a:spcPct val="175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>
                        <a:srgbClr val="C00000"/>
                      </a:buClr>
                      <a:buFont typeface="Wingdings" panose="05000000000000000000" pitchFamily="2" charset="2"/>
                      <a:buChar char="q"/>
                    </a:pPr>
                    <a:r>
                      <a:rPr lang="vi-VN" sz="1900" b="1" kern="1200" dirty="0" smtClean="0">
                        <a:solidFill>
                          <a:srgbClr val="C00000"/>
                        </a:solidFill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HĐ1: </a:t>
                    </a:r>
                    <a:r>
                      <a:rPr lang="en-US" sz="1900" dirty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Cho </a:t>
                    </a:r>
                    <a:r>
                      <a:rPr lang="en-US" sz="1900" dirty="0" err="1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hàm</a:t>
                    </a:r>
                    <a:r>
                      <a:rPr lang="en-US" sz="1900" dirty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1900" dirty="0" smtClean="0"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                        </a:t>
                    </a:r>
                    <a:r>
                      <a:rPr lang="en-US" sz="1900" dirty="0" err="1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1900" dirty="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đồ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thị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&gt;0</m:t>
                        </m:r>
                      </m:oMath>
                    </a14:m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,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xét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điểm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9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PMingLiU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a14:m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thuộc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a14:m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Gọi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𝐻</m:t>
                        </m:r>
                      </m:oMath>
                    </a14:m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hình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chiếu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vuông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góc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900" i="1" smtClean="0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a14:m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trên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 </a:t>
                    </a:r>
                    <a:r>
                      <a:rPr lang="en-US" sz="1900" dirty="0" err="1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1900" dirty="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dirty="0" err="1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=2</m:t>
                        </m:r>
                      </m:oMath>
                    </a14:m>
                    <a:r>
                      <a:rPr lang="en-US" sz="1900" dirty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 (</a:t>
                    </a:r>
                    <a:r>
                      <a:rPr lang="en-US" sz="1900" dirty="0" smtClean="0">
                        <a:effectLst/>
                        <a:latin typeface="+mn-lt"/>
                        <a:ea typeface="PMingLiU"/>
                        <a:cs typeface="Times New Roman" panose="02020603050405020304" pitchFamily="18" charset="0"/>
                      </a:rPr>
                      <a:t>H.1.19).</a:t>
                    </a:r>
                    <a:endParaRPr lang="en-US" sz="1900" dirty="0">
                      <a:effectLst/>
                      <a:latin typeface="+mn-lt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238" y="377742"/>
                    <a:ext cx="8207073" cy="169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0" r="-669" b="-7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0927" y="401595"/>
                    <a:ext cx="2103333" cy="6127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865" y="1560486"/>
            <a:ext cx="3669195" cy="3304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6"/>
          <p:cNvSpPr txBox="1">
            <a:spLocks noGrp="1"/>
          </p:cNvSpPr>
          <p:nvPr>
            <p:ph type="ctrTitle"/>
          </p:nvPr>
        </p:nvSpPr>
        <p:spPr>
          <a:xfrm>
            <a:off x="1078234" y="809634"/>
            <a:ext cx="7047999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CẢM ƠN CẢ LỚP </a:t>
            </a:r>
            <a: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/>
            </a:r>
            <a:br>
              <a:rPr lang="en-US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</a:br>
            <a:r>
              <a:rPr lang="vi-VN" sz="4300" b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ĐÃ </a:t>
            </a:r>
            <a:r>
              <a:rPr lang="vi-VN" sz="4300" b="1">
                <a:solidFill>
                  <a:schemeClr val="accent3">
                    <a:lumMod val="25000"/>
                  </a:schemeClr>
                </a:solidFill>
                <a:latin typeface="+mn-lt"/>
              </a:rPr>
              <a:t>THAM GIA BÀI HỌC!</a:t>
            </a:r>
            <a:endParaRPr sz="4300" b="1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44729">
            <a:off x="7026228" y="2618153"/>
            <a:ext cx="1707028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4928" y="180422"/>
            <a:ext cx="8794143" cy="477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405" y="4398535"/>
            <a:ext cx="816935" cy="64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834" y="547949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00" cap="none" spc="0" normalizeH="0" baseline="0" noProof="0" smtClean="0">
                <a:ln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2000" b="0" i="0" u="sng" strike="noStrike" kern="0" cap="none" spc="0" normalizeH="0" baseline="0" noProof="0">
              <a:ln>
                <a:noFill/>
              </a:ln>
              <a:solidFill>
                <a:schemeClr val="accent3">
                  <a:lumMod val="25000"/>
                </a:schemeClr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smtClean="0">
                    <a:latin typeface="+mn-lt"/>
                    <a:ea typeface="PMingLiU"/>
                    <a:cs typeface="Times New Roman" panose="02020603050405020304" pitchFamily="18" charset="0"/>
                  </a:rPr>
                  <a:t>a) Ta </a:t>
                </a:r>
                <a:r>
                  <a:rPr lang="vi-VN" sz="2000">
                    <a:latin typeface="+mn-lt"/>
                    <a:ea typeface="PMingLiU"/>
                    <a:cs typeface="Times New Roman" panose="02020603050405020304" pitchFamily="18" charset="0"/>
                  </a:rPr>
                  <a:t>có: </a:t>
                </a:r>
                <a:endParaRPr lang="en-US" sz="2000" smtClean="0">
                  <a:latin typeface="+mn-lt"/>
                  <a:ea typeface="PMingLi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𝑀𝐻</m:t>
                      </m:r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+1−2</m:t>
                              </m:r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vi-VN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vi-VN" sz="2000" i="1">
                          <a:effectLst/>
                          <a:latin typeface="Cambria Math" panose="02040503050406030204" pitchFamily="18" charset="0"/>
                          <a:ea typeface="PMingLiU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000">
                          <a:ea typeface="PMingLiU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ea typeface="PMingLiU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𝑀𝐻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PMingLiU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PMingLiU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Vậy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thì khoảng cách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dần đến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4" y="1264483"/>
                <a:ext cx="7784179" cy="3064109"/>
              </a:xfrm>
              <a:prstGeom prst="rect">
                <a:avLst/>
              </a:prstGeom>
              <a:blipFill>
                <a:blip r:embed="rId4"/>
                <a:stretch>
                  <a:fillRect l="-78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361950" algn="l"/>
                  </a:tabLst>
                </a:pPr>
                <a:r>
                  <a:rPr lang="vi-VN" sz="2600" b="1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Ghi </a:t>
                </a:r>
                <a:r>
                  <a:rPr lang="vi-VN" sz="2600" b="1" smtClean="0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2600" b="1" smtClean="0">
                  <a:solidFill>
                    <a:srgbClr val="C0000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</a:t>
                </a:r>
                <a:r>
                  <a:rPr lang="vi-VN" sz="1800" smtClean="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nếu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>
                    <a:effectLst/>
                    <a:latin typeface="+mn-lt"/>
                    <a:ea typeface="PMingLiU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PMingLiU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PMingLiU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PMingLiU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smtClean="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0" y="370828"/>
                <a:ext cx="8107751" cy="1653722"/>
              </a:xfrm>
              <a:prstGeom prst="rect">
                <a:avLst/>
              </a:prstGeom>
              <a:blipFill>
                <a:blip r:embed="rId3"/>
                <a:stretch>
                  <a:fillRect l="-602" r="-677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6" y="2174049"/>
            <a:ext cx="7410617" cy="2485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10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1.</m:t>
                      </m:r>
                      <m:r>
                        <m:rPr>
                          <m:nor/>
                        </m:rPr>
                        <a:rPr lang="vi-VN" sz="1800" b="1" smtClean="0">
                          <a:solidFill>
                            <a:schemeClr val="accent3">
                              <a:lumMod val="25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tx2">
                              <a:lumMod val="10000"/>
                            </a:scheme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1800">
                  <a:solidFill>
                    <a:schemeClr val="tx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530698"/>
                <a:ext cx="7003211" cy="7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23342" y="1465079"/>
            <a:ext cx="83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8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285695">
            <a:off x="8022063" y="3867787"/>
            <a:ext cx="950237" cy="101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DADADA">
                              <a:lumMod val="10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3−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den>
                          </m:f>
                          <m:r>
                            <a:rPr lang="en-US" sz="1800" b="0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func>
                    </m:oMath>
                  </m:oMathPara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Tương tự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1800" smtClean="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8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tiệm cận ngang là đường thẳng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 smtClean="0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 </m:t>
                    </m:r>
                  </m:oMath>
                </a14:m>
                <a:endParaRPr lang="en-US" sz="18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84" y="1746096"/>
                <a:ext cx="6875990" cy="2641557"/>
              </a:xfrm>
              <a:prstGeom prst="rect">
                <a:avLst/>
              </a:prstGeom>
              <a:blipFill>
                <a:blip r:embed="rId5"/>
                <a:stretch>
                  <a:fillRect l="-79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8483" y="302151"/>
            <a:ext cx="8230840" cy="453224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 2.</m:t>
                      </m:r>
                      <m:r>
                        <m:rPr>
                          <m:nor/>
                        </m:rPr>
                        <a:rPr lang="vi-VN" sz="1700" b="1" smtClean="0">
                          <a:solidFill>
                            <a:srgbClr val="C6EAFF">
                              <a:lumMod val="25000"/>
                            </a:srgbClr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ngang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đồ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1700" smtClean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17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17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17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17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75" y="429969"/>
                <a:ext cx="7192106" cy="722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757470" y="1303954"/>
            <a:ext cx="83437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1" u="sng" strike="noStrike" kern="1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Giải:</a:t>
            </a:r>
            <a:endParaRPr kumimoji="0" lang="en-US" sz="1700" b="0" i="0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9108" flipH="1">
            <a:off x="8328139" y="1314747"/>
            <a:ext cx="629769" cy="607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→+∞</m:t>
                                  </m:r>
                                </m:lim>
                              </m:limLow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1978785"/>
                <a:ext cx="6334683" cy="874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1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17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</m:d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70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→−∞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1700" i="1">
                                              <a:latin typeface="Cambria Math" panose="02040503050406030204" pitchFamily="18" charset="0"/>
                                              <a:ea typeface="Arial" panose="020B060402020202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1700" i="1">
                                                  <a:latin typeface="Cambria Math" panose="02040503050406030204" pitchFamily="18" charset="0"/>
                                                  <a:ea typeface="Arial" panose="020B060402020202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  <m:r>
                                <a:rPr lang="en-US" sz="17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  <m:r>
                            <a:rPr lang="en-US" sz="1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en-US" sz="17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59" y="3119827"/>
                <a:ext cx="7480316" cy="950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tabLst>
                    <a:tab pos="361950" algn="l"/>
                  </a:tabLst>
                </a:pP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7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hai tiệm </a:t>
                </a:r>
                <a:r>
                  <a:rPr lang="en-US" sz="170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cận ngang </a:t>
                </a:r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700" i="1">
                        <a:solidFill>
                          <a:srgbClr val="DADADA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1700" smtClean="0">
                    <a:solidFill>
                      <a:srgbClr val="DADADA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700">
                  <a:solidFill>
                    <a:srgbClr val="DADADA">
                      <a:lumMod val="1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00" y="4182194"/>
                <a:ext cx="7231712" cy="436273"/>
              </a:xfrm>
              <a:prstGeom prst="rect">
                <a:avLst/>
              </a:prstGeom>
              <a:blipFill>
                <a:blip r:embed="rId7"/>
                <a:stretch>
                  <a:fillRect l="-590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6" grpId="0"/>
    </p:bldLst>
  </p:timing>
</p:sld>
</file>

<file path=ppt/theme/theme1.xml><?xml version="1.0" encoding="utf-8"?>
<a:theme xmlns:a="http://schemas.openxmlformats.org/drawingml/2006/main" name="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racteristics of Linear Functions by Slidesgo">
  <a:themeElements>
    <a:clrScheme name="Simple Light">
      <a:dk1>
        <a:srgbClr val="241E58"/>
      </a:dk1>
      <a:lt1>
        <a:srgbClr val="FFFFFF"/>
      </a:lt1>
      <a:dk2>
        <a:srgbClr val="F1F1F1"/>
      </a:dk2>
      <a:lt2>
        <a:srgbClr val="DADADA"/>
      </a:lt2>
      <a:accent1>
        <a:srgbClr val="FF767A"/>
      </a:accent1>
      <a:accent2>
        <a:srgbClr val="FFCA63"/>
      </a:accent2>
      <a:accent3>
        <a:srgbClr val="C6EA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1E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1121</Words>
  <Application>Microsoft Office PowerPoint</Application>
  <PresentationFormat>On-screen Show (16:9)</PresentationFormat>
  <Paragraphs>251</Paragraphs>
  <Slides>50</Slides>
  <Notes>50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Nunito Light</vt:lpstr>
      <vt:lpstr>Paytone One</vt:lpstr>
      <vt:lpstr>PMingLiU</vt:lpstr>
      <vt:lpstr>Merriweather Sans</vt:lpstr>
      <vt:lpstr>Times New Roman</vt:lpstr>
      <vt:lpstr>Wingdings</vt:lpstr>
      <vt:lpstr>Montserrat Medium</vt:lpstr>
      <vt:lpstr>Darker Grotesque Black</vt:lpstr>
      <vt:lpstr>Calibri</vt:lpstr>
      <vt:lpstr>Cambria Math</vt:lpstr>
      <vt:lpstr>Arial</vt:lpstr>
      <vt:lpstr>Anaheim</vt:lpstr>
      <vt:lpstr>Characteristics of Linear Functions by Slidesgo</vt:lpstr>
      <vt:lpstr>1_Characteristics of Linear Functions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CẢ LỚP  ĐÃ THAM GIA BÀI HỌC!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BÀI HỌC MỚI!</dc:title>
  <dc:creator>Hà Ngân</dc:creator>
  <cp:lastModifiedBy>Mr Quy</cp:lastModifiedBy>
  <cp:revision>115</cp:revision>
  <dcterms:modified xsi:type="dcterms:W3CDTF">2025-09-29T23:45:18Z</dcterms:modified>
</cp:coreProperties>
</file>