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64"/>
  </p:notesMasterIdLst>
  <p:sldIdLst>
    <p:sldId id="336" r:id="rId2"/>
    <p:sldId id="437" r:id="rId3"/>
    <p:sldId id="393" r:id="rId4"/>
    <p:sldId id="520" r:id="rId5"/>
    <p:sldId id="531" r:id="rId6"/>
    <p:sldId id="523" r:id="rId7"/>
    <p:sldId id="524" r:id="rId8"/>
    <p:sldId id="556" r:id="rId9"/>
    <p:sldId id="525" r:id="rId10"/>
    <p:sldId id="559" r:id="rId11"/>
    <p:sldId id="557" r:id="rId12"/>
    <p:sldId id="449" r:id="rId13"/>
    <p:sldId id="549" r:id="rId14"/>
    <p:sldId id="560" r:id="rId15"/>
    <p:sldId id="561" r:id="rId16"/>
    <p:sldId id="562" r:id="rId17"/>
    <p:sldId id="527" r:id="rId18"/>
    <p:sldId id="530" r:id="rId19"/>
    <p:sldId id="532" r:id="rId20"/>
    <p:sldId id="566" r:id="rId21"/>
    <p:sldId id="565" r:id="rId22"/>
    <p:sldId id="567" r:id="rId23"/>
    <p:sldId id="564" r:id="rId24"/>
    <p:sldId id="540" r:id="rId25"/>
    <p:sldId id="535" r:id="rId26"/>
    <p:sldId id="536" r:id="rId27"/>
    <p:sldId id="537" r:id="rId28"/>
    <p:sldId id="538" r:id="rId29"/>
    <p:sldId id="539" r:id="rId30"/>
    <p:sldId id="568" r:id="rId31"/>
    <p:sldId id="569" r:id="rId32"/>
    <p:sldId id="574" r:id="rId33"/>
    <p:sldId id="575" r:id="rId34"/>
    <p:sldId id="544" r:id="rId35"/>
    <p:sldId id="545" r:id="rId36"/>
    <p:sldId id="576" r:id="rId37"/>
    <p:sldId id="546" r:id="rId38"/>
    <p:sldId id="547" r:id="rId39"/>
    <p:sldId id="548" r:id="rId40"/>
    <p:sldId id="573" r:id="rId41"/>
    <p:sldId id="582" r:id="rId42"/>
    <p:sldId id="577" r:id="rId43"/>
    <p:sldId id="578" r:id="rId44"/>
    <p:sldId id="579" r:id="rId45"/>
    <p:sldId id="580" r:id="rId46"/>
    <p:sldId id="581" r:id="rId47"/>
    <p:sldId id="585" r:id="rId48"/>
    <p:sldId id="584" r:id="rId49"/>
    <p:sldId id="583" r:id="rId50"/>
    <p:sldId id="571" r:id="rId51"/>
    <p:sldId id="570" r:id="rId52"/>
    <p:sldId id="590" r:id="rId53"/>
    <p:sldId id="589" r:id="rId54"/>
    <p:sldId id="588" r:id="rId55"/>
    <p:sldId id="600" r:id="rId56"/>
    <p:sldId id="599" r:id="rId57"/>
    <p:sldId id="597" r:id="rId58"/>
    <p:sldId id="596" r:id="rId59"/>
    <p:sldId id="595" r:id="rId60"/>
    <p:sldId id="594" r:id="rId61"/>
    <p:sldId id="601" r:id="rId62"/>
    <p:sldId id="289"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7BB8E12-1499-4748-82B6-9E8D31907F1F}">
          <p14:sldIdLst>
            <p14:sldId id="336"/>
            <p14:sldId id="437"/>
            <p14:sldId id="393"/>
            <p14:sldId id="520"/>
            <p14:sldId id="531"/>
            <p14:sldId id="523"/>
            <p14:sldId id="524"/>
            <p14:sldId id="556"/>
            <p14:sldId id="525"/>
            <p14:sldId id="559"/>
            <p14:sldId id="557"/>
            <p14:sldId id="449"/>
            <p14:sldId id="549"/>
            <p14:sldId id="560"/>
            <p14:sldId id="561"/>
            <p14:sldId id="562"/>
            <p14:sldId id="527"/>
            <p14:sldId id="530"/>
            <p14:sldId id="532"/>
            <p14:sldId id="566"/>
            <p14:sldId id="565"/>
            <p14:sldId id="567"/>
            <p14:sldId id="564"/>
            <p14:sldId id="540"/>
            <p14:sldId id="535"/>
            <p14:sldId id="536"/>
            <p14:sldId id="537"/>
            <p14:sldId id="538"/>
            <p14:sldId id="539"/>
            <p14:sldId id="568"/>
            <p14:sldId id="569"/>
            <p14:sldId id="574"/>
            <p14:sldId id="575"/>
            <p14:sldId id="544"/>
            <p14:sldId id="545"/>
            <p14:sldId id="576"/>
            <p14:sldId id="546"/>
            <p14:sldId id="547"/>
            <p14:sldId id="548"/>
            <p14:sldId id="573"/>
            <p14:sldId id="582"/>
            <p14:sldId id="577"/>
            <p14:sldId id="578"/>
            <p14:sldId id="579"/>
            <p14:sldId id="580"/>
            <p14:sldId id="581"/>
            <p14:sldId id="585"/>
            <p14:sldId id="584"/>
            <p14:sldId id="583"/>
            <p14:sldId id="571"/>
            <p14:sldId id="570"/>
            <p14:sldId id="590"/>
            <p14:sldId id="589"/>
            <p14:sldId id="588"/>
            <p14:sldId id="600"/>
            <p14:sldId id="599"/>
            <p14:sldId id="597"/>
            <p14:sldId id="596"/>
            <p14:sldId id="595"/>
            <p14:sldId id="594"/>
            <p14:sldId id="601"/>
          </p14:sldIdLst>
        </p14:section>
        <p14:section name="Untitled Section" id="{3B58D306-D478-4B2F-A32A-7D74E912701E}">
          <p14:sldIdLst>
            <p14:sldId id="28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006C3"/>
    <a:srgbClr val="FFFF99"/>
    <a:srgbClr val="3ADCF2"/>
    <a:srgbClr val="FF5050"/>
    <a:srgbClr val="FFFF69"/>
    <a:srgbClr val="93F46C"/>
    <a:srgbClr val="DEBBA6"/>
    <a:srgbClr val="F987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59" autoAdjust="0"/>
    <p:restoredTop sz="86323" autoAdjust="0"/>
  </p:normalViewPr>
  <p:slideViewPr>
    <p:cSldViewPr>
      <p:cViewPr varScale="1">
        <p:scale>
          <a:sx n="63" d="100"/>
          <a:sy n="63" d="100"/>
        </p:scale>
        <p:origin x="942" y="48"/>
      </p:cViewPr>
      <p:guideLst>
        <p:guide orient="horz" pos="2160"/>
        <p:guide pos="2880"/>
      </p:guideLst>
    </p:cSldViewPr>
  </p:slideViewPr>
  <p:outlineViewPr>
    <p:cViewPr>
      <p:scale>
        <a:sx n="33" d="100"/>
        <a:sy n="33" d="100"/>
      </p:scale>
      <p:origin x="0" y="174"/>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42C435-DC8E-45EF-B8F1-F81EF2F62400}" type="datetimeFigureOut">
              <a:rPr lang="en-US" smtClean="0"/>
              <a:pPr/>
              <a:t>2/29/2024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A3B66-91D6-4396-8E33-8EB8D1B34F19}" type="slidenum">
              <a:rPr lang="en-US" smtClean="0"/>
              <a:pPr/>
              <a:t>‹#›</a:t>
            </a:fld>
            <a:endParaRPr lang="en-US"/>
          </a:p>
        </p:txBody>
      </p:sp>
    </p:spTree>
    <p:extLst>
      <p:ext uri="{BB962C8B-B14F-4D97-AF65-F5344CB8AC3E}">
        <p14:creationId xmlns:p14="http://schemas.microsoft.com/office/powerpoint/2010/main" val="3348140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6</a:t>
            </a:fld>
            <a:endParaRPr lang="en-US"/>
          </a:p>
        </p:txBody>
      </p:sp>
    </p:spTree>
    <p:extLst>
      <p:ext uri="{BB962C8B-B14F-4D97-AF65-F5344CB8AC3E}">
        <p14:creationId xmlns:p14="http://schemas.microsoft.com/office/powerpoint/2010/main" val="3918290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16</a:t>
            </a:fld>
            <a:endParaRPr lang="en-US"/>
          </a:p>
        </p:txBody>
      </p:sp>
    </p:spTree>
    <p:extLst>
      <p:ext uri="{BB962C8B-B14F-4D97-AF65-F5344CB8AC3E}">
        <p14:creationId xmlns:p14="http://schemas.microsoft.com/office/powerpoint/2010/main" val="1219403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22</a:t>
            </a:fld>
            <a:endParaRPr lang="en-US"/>
          </a:p>
        </p:txBody>
      </p:sp>
    </p:spTree>
    <p:extLst>
      <p:ext uri="{BB962C8B-B14F-4D97-AF65-F5344CB8AC3E}">
        <p14:creationId xmlns:p14="http://schemas.microsoft.com/office/powerpoint/2010/main" val="1091962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30</a:t>
            </a:fld>
            <a:endParaRPr lang="en-US"/>
          </a:p>
        </p:txBody>
      </p:sp>
    </p:spTree>
    <p:extLst>
      <p:ext uri="{BB962C8B-B14F-4D97-AF65-F5344CB8AC3E}">
        <p14:creationId xmlns:p14="http://schemas.microsoft.com/office/powerpoint/2010/main" val="4468262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55</a:t>
            </a:fld>
            <a:endParaRPr lang="en-US"/>
          </a:p>
        </p:txBody>
      </p:sp>
    </p:spTree>
    <p:extLst>
      <p:ext uri="{BB962C8B-B14F-4D97-AF65-F5344CB8AC3E}">
        <p14:creationId xmlns:p14="http://schemas.microsoft.com/office/powerpoint/2010/main" val="2224331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62</a:t>
            </a:fld>
            <a:endParaRPr lang="en-US"/>
          </a:p>
        </p:txBody>
      </p:sp>
    </p:spTree>
    <p:extLst>
      <p:ext uri="{BB962C8B-B14F-4D97-AF65-F5344CB8AC3E}">
        <p14:creationId xmlns:p14="http://schemas.microsoft.com/office/powerpoint/2010/main" val="4022291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7</a:t>
            </a:fld>
            <a:endParaRPr lang="en-US"/>
          </a:p>
        </p:txBody>
      </p:sp>
    </p:spTree>
    <p:extLst>
      <p:ext uri="{BB962C8B-B14F-4D97-AF65-F5344CB8AC3E}">
        <p14:creationId xmlns:p14="http://schemas.microsoft.com/office/powerpoint/2010/main" val="3811224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8</a:t>
            </a:fld>
            <a:endParaRPr lang="en-US"/>
          </a:p>
        </p:txBody>
      </p:sp>
    </p:spTree>
    <p:extLst>
      <p:ext uri="{BB962C8B-B14F-4D97-AF65-F5344CB8AC3E}">
        <p14:creationId xmlns:p14="http://schemas.microsoft.com/office/powerpoint/2010/main" val="24874820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9</a:t>
            </a:fld>
            <a:endParaRPr lang="en-US"/>
          </a:p>
        </p:txBody>
      </p:sp>
    </p:spTree>
    <p:extLst>
      <p:ext uri="{BB962C8B-B14F-4D97-AF65-F5344CB8AC3E}">
        <p14:creationId xmlns:p14="http://schemas.microsoft.com/office/powerpoint/2010/main" val="1220251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10</a:t>
            </a:fld>
            <a:endParaRPr lang="en-US"/>
          </a:p>
        </p:txBody>
      </p:sp>
    </p:spTree>
    <p:extLst>
      <p:ext uri="{BB962C8B-B14F-4D97-AF65-F5344CB8AC3E}">
        <p14:creationId xmlns:p14="http://schemas.microsoft.com/office/powerpoint/2010/main" val="758444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11</a:t>
            </a:fld>
            <a:endParaRPr lang="en-US"/>
          </a:p>
        </p:txBody>
      </p:sp>
    </p:spTree>
    <p:extLst>
      <p:ext uri="{BB962C8B-B14F-4D97-AF65-F5344CB8AC3E}">
        <p14:creationId xmlns:p14="http://schemas.microsoft.com/office/powerpoint/2010/main" val="887193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13</a:t>
            </a:fld>
            <a:endParaRPr lang="en-US"/>
          </a:p>
        </p:txBody>
      </p:sp>
    </p:spTree>
    <p:extLst>
      <p:ext uri="{BB962C8B-B14F-4D97-AF65-F5344CB8AC3E}">
        <p14:creationId xmlns:p14="http://schemas.microsoft.com/office/powerpoint/2010/main" val="5807412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14</a:t>
            </a:fld>
            <a:endParaRPr lang="en-US"/>
          </a:p>
        </p:txBody>
      </p:sp>
    </p:spTree>
    <p:extLst>
      <p:ext uri="{BB962C8B-B14F-4D97-AF65-F5344CB8AC3E}">
        <p14:creationId xmlns:p14="http://schemas.microsoft.com/office/powerpoint/2010/main" val="31959085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pPr/>
              <a:t>15</a:t>
            </a:fld>
            <a:endParaRPr lang="en-US"/>
          </a:p>
        </p:txBody>
      </p:sp>
    </p:spTree>
    <p:extLst>
      <p:ext uri="{BB962C8B-B14F-4D97-AF65-F5344CB8AC3E}">
        <p14:creationId xmlns:p14="http://schemas.microsoft.com/office/powerpoint/2010/main" val="834183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8460945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3678588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2858710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F950D91-C1E3-437D-B0EC-1BAAF19701F6}" type="slidenum">
              <a:rPr lang="en-US"/>
              <a:pPr>
                <a:defRPr/>
              </a:pPr>
              <a:t>‹#›</a:t>
            </a:fld>
            <a:endParaRPr lang="en-US"/>
          </a:p>
        </p:txBody>
      </p:sp>
    </p:spTree>
    <p:extLst>
      <p:ext uri="{BB962C8B-B14F-4D97-AF65-F5344CB8AC3E}">
        <p14:creationId xmlns:p14="http://schemas.microsoft.com/office/powerpoint/2010/main" val="2216754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3574388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69D7F29-9208-47B8-BFAE-221977015D0A}" type="datetimeFigureOut">
              <a:rPr lang="en-US" smtClean="0"/>
              <a:pPr/>
              <a:t>2/29/2024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442947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9D7F29-9208-47B8-BFAE-221977015D0A}" type="datetimeFigureOut">
              <a:rPr lang="en-US" smtClean="0"/>
              <a:pPr/>
              <a:t>2/29/2024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2459947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9D7F29-9208-47B8-BFAE-221977015D0A}" type="datetimeFigureOut">
              <a:rPr lang="en-US" smtClean="0"/>
              <a:pPr/>
              <a:t>2/29/2024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2739710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9D7F29-9208-47B8-BFAE-221977015D0A}" type="datetimeFigureOut">
              <a:rPr lang="en-US" smtClean="0"/>
              <a:pPr/>
              <a:t>2/29/2024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4728559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9D7F29-9208-47B8-BFAE-221977015D0A}" type="datetimeFigureOut">
              <a:rPr lang="en-US" smtClean="0"/>
              <a:pPr/>
              <a:t>2/29/2024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15380671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pPr/>
              <a:t>2/29/2024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3443358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pPr/>
              <a:t>2/29/2024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pPr/>
              <a:t>‹#›</a:t>
            </a:fld>
            <a:endParaRPr lang="en-US"/>
          </a:p>
        </p:txBody>
      </p:sp>
    </p:spTree>
    <p:extLst>
      <p:ext uri="{BB962C8B-B14F-4D97-AF65-F5344CB8AC3E}">
        <p14:creationId xmlns:p14="http://schemas.microsoft.com/office/powerpoint/2010/main" val="497964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69D7F29-9208-47B8-BFAE-221977015D0A}" type="datetimeFigureOut">
              <a:rPr lang="en-US" smtClean="0"/>
              <a:pPr/>
              <a:t>2/29/2024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CED0139-1AA7-4312-B087-4C77B2E5BB9E}" type="slidenum">
              <a:rPr lang="en-US" smtClean="0"/>
              <a:pPr/>
              <a:t>‹#›</a:t>
            </a:fld>
            <a:endParaRPr lang="en-US"/>
          </a:p>
        </p:txBody>
      </p:sp>
    </p:spTree>
    <p:extLst>
      <p:ext uri="{BB962C8B-B14F-4D97-AF65-F5344CB8AC3E}">
        <p14:creationId xmlns:p14="http://schemas.microsoft.com/office/powerpoint/2010/main" val="189234897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flower-wallpapers-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txBox="1">
            <a:spLocks noChangeArrowheads="1"/>
          </p:cNvSpPr>
          <p:nvPr/>
        </p:nvSpPr>
        <p:spPr bwMode="auto">
          <a:xfrm>
            <a:off x="381000" y="838200"/>
            <a:ext cx="81534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eaLnBrk="0" fontAlgn="base" hangingPunct="0">
              <a:spcAft>
                <a:spcPct val="0"/>
              </a:spcAft>
            </a:pPr>
            <a:r>
              <a:rPr lang="en-US" sz="3600" b="1" i="1" dirty="0" smtClean="0">
                <a:solidFill>
                  <a:srgbClr val="FF0000"/>
                </a:solidFill>
                <a:latin typeface="Times New Roman" pitchFamily="18" charset="0"/>
              </a:rPr>
              <a:t>GIÁO DỤC ĐỊA PHƯƠNG 11</a:t>
            </a:r>
            <a:endParaRPr lang="en-US" dirty="0" smtClean="0">
              <a:solidFill>
                <a:schemeClr val="tx2"/>
              </a:solidFill>
              <a:latin typeface="Arial" pitchFamily="34" charset="0"/>
            </a:endParaRPr>
          </a:p>
        </p:txBody>
      </p:sp>
    </p:spTree>
    <p:extLst>
      <p:ext uri="{BB962C8B-B14F-4D97-AF65-F5344CB8AC3E}">
        <p14:creationId xmlns:p14="http://schemas.microsoft.com/office/powerpoint/2010/main" val="31420912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0"/>
            <a:ext cx="8763000" cy="6740307"/>
          </a:xfrm>
          <a:prstGeom prst="rect">
            <a:avLst/>
          </a:prstGeom>
        </p:spPr>
        <p:txBody>
          <a:bodyPr wrap="square">
            <a:spAutoFit/>
          </a:bodyPr>
          <a:lstStyle/>
          <a:p>
            <a:pPr marL="0" marR="95250" lvl="2" algn="just">
              <a:spcBef>
                <a:spcPts val="600"/>
              </a:spcBef>
              <a:spcAft>
                <a:spcPts val="600"/>
              </a:spcAft>
              <a:buClr>
                <a:srgbClr val="231F20"/>
              </a:buClr>
              <a:buSzPts val="1150"/>
              <a:tabLst>
                <a:tab pos="864235" algn="l"/>
              </a:tabLst>
            </a:pPr>
            <a:r>
              <a:rPr lang="en-US" sz="48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48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Trong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cơ cấu khu vực dịch vụ, nhiều ngành có tỉ trọng đóng góp trên </a:t>
            </a:r>
            <a:r>
              <a:rPr lang="vi-VN" sz="48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10%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trong tổng giá trị tăng thêm ngành dịch vụ như: dịch vụ bán buôn, bán lẻ và </a:t>
            </a:r>
            <a:r>
              <a:rPr lang="vi-VN" sz="48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sửa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chữa ô tô, xe máy; dịch vụ lưu trú và ăn uống; ngành tài chính ngân hàng và </a:t>
            </a:r>
            <a:r>
              <a:rPr lang="vi-VN" sz="48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bảo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hiểm; kinh doanh bất động</a:t>
            </a:r>
            <a:r>
              <a:rPr lang="vi-VN" sz="4800" spc="1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sản,...</a:t>
            </a:r>
            <a:endParaRPr lang="en-US" sz="48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8524687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25316543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81000" y="228600"/>
            <a:ext cx="8534400" cy="1323439"/>
          </a:xfrm>
          <a:prstGeom prst="rect">
            <a:avLst/>
          </a:prstGeom>
        </p:spPr>
        <p:txBody>
          <a:bodyPr wrap="squar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2.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Thực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trạng</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và</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định</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hướng</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phát</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triển</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dịch</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vụ</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ở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tỉnh</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Quảng</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Nam.</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4" name="Rectangle 3"/>
          <p:cNvSpPr/>
          <p:nvPr/>
        </p:nvSpPr>
        <p:spPr>
          <a:xfrm>
            <a:off x="457200" y="1524000"/>
            <a:ext cx="8458200" cy="2123658"/>
          </a:xfrm>
          <a:prstGeom prst="rect">
            <a:avLst/>
          </a:prstGeom>
        </p:spPr>
        <p:txBody>
          <a:bodyPr wrap="square">
            <a:spAutoFit/>
          </a:bodyPr>
          <a:lstStyle/>
          <a:p>
            <a:r>
              <a:rPr lang="en-US" sz="4400" dirty="0" smtClean="0">
                <a:latin typeface="Times New Roman" panose="02020603050405020304" pitchFamily="18" charset="0"/>
                <a:cs typeface="Times New Roman" panose="02020603050405020304" pitchFamily="18" charset="0"/>
              </a:rPr>
              <a:t> 2.1. </a:t>
            </a:r>
            <a:r>
              <a:rPr lang="en-US" sz="4400" dirty="0" err="1" smtClean="0">
                <a:latin typeface="Times New Roman" panose="02020603050405020304" pitchFamily="18" charset="0"/>
                <a:cs typeface="Times New Roman" panose="02020603050405020304" pitchFamily="18" charset="0"/>
              </a:rPr>
              <a:t>Thương</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mại</a:t>
            </a:r>
            <a:endParaRPr lang="en-US" sz="4400" dirty="0" smtClean="0">
              <a:latin typeface="Times New Roman" panose="02020603050405020304" pitchFamily="18" charset="0"/>
              <a:cs typeface="Times New Roman" panose="02020603050405020304" pitchFamily="18" charset="0"/>
            </a:endParaRPr>
          </a:p>
          <a:p>
            <a:r>
              <a:rPr lang="en-US" sz="4400" dirty="0">
                <a:latin typeface="Times New Roman" panose="02020603050405020304" pitchFamily="18" charset="0"/>
                <a:cs typeface="Times New Roman" panose="02020603050405020304" pitchFamily="18" charset="0"/>
              </a:rPr>
              <a:t> </a:t>
            </a:r>
            <a:r>
              <a:rPr lang="en-US" sz="4400" dirty="0" smtClean="0">
                <a:latin typeface="Times New Roman" panose="02020603050405020304" pitchFamily="18" charset="0"/>
                <a:cs typeface="Times New Roman" panose="02020603050405020304" pitchFamily="18" charset="0"/>
              </a:rPr>
              <a:t> 2.1.1.Thực </a:t>
            </a:r>
            <a:r>
              <a:rPr lang="en-US" sz="4400" dirty="0" err="1" smtClean="0">
                <a:latin typeface="Times New Roman" panose="02020603050405020304" pitchFamily="18" charset="0"/>
                <a:cs typeface="Times New Roman" panose="02020603050405020304" pitchFamily="18" charset="0"/>
              </a:rPr>
              <a:t>phẩm</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phát</a:t>
            </a:r>
            <a:r>
              <a:rPr lang="en-US" sz="4400" dirty="0" smtClean="0">
                <a:latin typeface="Times New Roman" panose="02020603050405020304" pitchFamily="18" charset="0"/>
                <a:cs typeface="Times New Roman" panose="02020603050405020304" pitchFamily="18" charset="0"/>
              </a:rPr>
              <a:t> </a:t>
            </a:r>
            <a:r>
              <a:rPr lang="en-US" sz="4400" dirty="0" err="1" smtClean="0">
                <a:latin typeface="Times New Roman" panose="02020603050405020304" pitchFamily="18" charset="0"/>
                <a:cs typeface="Times New Roman" panose="02020603050405020304" pitchFamily="18" charset="0"/>
              </a:rPr>
              <a:t>triển</a:t>
            </a:r>
            <a:endParaRPr lang="en-US" sz="4400" dirty="0" smtClean="0">
              <a:latin typeface="Times New Roman" panose="02020603050405020304" pitchFamily="18" charset="0"/>
              <a:cs typeface="Times New Roman" panose="02020603050405020304" pitchFamily="18" charset="0"/>
            </a:endParaRPr>
          </a:p>
          <a:p>
            <a:pPr algn="ctr"/>
            <a:r>
              <a:rPr lang="en-US" sz="4400" dirty="0">
                <a:latin typeface="Times New Roman" panose="02020603050405020304" pitchFamily="18" charset="0"/>
                <a:cs typeface="Times New Roman" panose="02020603050405020304" pitchFamily="18" charset="0"/>
              </a:rPr>
              <a:t> </a:t>
            </a:r>
            <a:r>
              <a:rPr lang="en-US" sz="4400" dirty="0" smtClean="0">
                <a:latin typeface="Times New Roman" panose="02020603050405020304" pitchFamily="18" charset="0"/>
                <a:cs typeface="Times New Roman" panose="02020603050405020304" pitchFamily="18" charset="0"/>
              </a:rPr>
              <a:t>     </a:t>
            </a:r>
            <a:r>
              <a:rPr lang="en-US" sz="4400" b="1" dirty="0" smtClean="0">
                <a:solidFill>
                  <a:srgbClr val="FF0000"/>
                </a:solidFill>
                <a:latin typeface="Times New Roman" panose="02020603050405020304" pitchFamily="18" charset="0"/>
                <a:cs typeface="Times New Roman" panose="02020603050405020304" pitchFamily="18" charset="0"/>
              </a:rPr>
              <a:t>- </a:t>
            </a:r>
            <a:r>
              <a:rPr lang="en-US" sz="4400" b="1" dirty="0" err="1" smtClean="0">
                <a:solidFill>
                  <a:srgbClr val="FF0000"/>
                </a:solidFill>
                <a:latin typeface="Times New Roman" panose="02020603050405020304" pitchFamily="18" charset="0"/>
                <a:cs typeface="Times New Roman" panose="02020603050405020304" pitchFamily="18" charset="0"/>
              </a:rPr>
              <a:t>Thương</a:t>
            </a:r>
            <a:r>
              <a:rPr lang="en-US" sz="4400" b="1" dirty="0" smtClean="0">
                <a:solidFill>
                  <a:srgbClr val="FF0000"/>
                </a:solidFill>
                <a:latin typeface="Times New Roman" panose="02020603050405020304" pitchFamily="18" charset="0"/>
                <a:cs typeface="Times New Roman" panose="02020603050405020304" pitchFamily="18" charset="0"/>
              </a:rPr>
              <a:t> </a:t>
            </a:r>
            <a:r>
              <a:rPr lang="en-US" sz="4400" b="1" dirty="0" err="1" smtClean="0">
                <a:solidFill>
                  <a:srgbClr val="FF0000"/>
                </a:solidFill>
                <a:latin typeface="Times New Roman" panose="02020603050405020304" pitchFamily="18" charset="0"/>
                <a:cs typeface="Times New Roman" panose="02020603050405020304" pitchFamily="18" charset="0"/>
              </a:rPr>
              <a:t>mại</a:t>
            </a:r>
            <a:r>
              <a:rPr lang="en-US" sz="4400" b="1" dirty="0" smtClean="0">
                <a:solidFill>
                  <a:srgbClr val="FF0000"/>
                </a:solidFill>
                <a:latin typeface="Times New Roman" panose="02020603050405020304" pitchFamily="18" charset="0"/>
                <a:cs typeface="Times New Roman" panose="02020603050405020304" pitchFamily="18" charset="0"/>
              </a:rPr>
              <a:t> </a:t>
            </a:r>
            <a:r>
              <a:rPr lang="en-US" sz="4400" b="1" dirty="0" err="1" smtClean="0">
                <a:solidFill>
                  <a:srgbClr val="FF0000"/>
                </a:solidFill>
                <a:latin typeface="Times New Roman" panose="02020603050405020304" pitchFamily="18" charset="0"/>
                <a:cs typeface="Times New Roman" panose="02020603050405020304" pitchFamily="18" charset="0"/>
              </a:rPr>
              <a:t>nội</a:t>
            </a:r>
            <a:r>
              <a:rPr lang="en-US" sz="4400" b="1" dirty="0" smtClean="0">
                <a:solidFill>
                  <a:srgbClr val="FF0000"/>
                </a:solidFill>
                <a:latin typeface="Times New Roman" panose="02020603050405020304" pitchFamily="18" charset="0"/>
                <a:cs typeface="Times New Roman" panose="02020603050405020304" pitchFamily="18" charset="0"/>
              </a:rPr>
              <a:t> </a:t>
            </a:r>
            <a:r>
              <a:rPr lang="en-US" sz="4400" b="1" dirty="0" err="1" smtClean="0">
                <a:solidFill>
                  <a:srgbClr val="FF0000"/>
                </a:solidFill>
                <a:latin typeface="Times New Roman" panose="02020603050405020304" pitchFamily="18" charset="0"/>
                <a:cs typeface="Times New Roman" panose="02020603050405020304" pitchFamily="18" charset="0"/>
              </a:rPr>
              <a:t>địa</a:t>
            </a:r>
            <a:endParaRPr lang="en-US" sz="4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61743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76200"/>
            <a:ext cx="8991600" cy="6555641"/>
          </a:xfrm>
          <a:prstGeom prst="rect">
            <a:avLst/>
          </a:prstGeom>
        </p:spPr>
        <p:txBody>
          <a:bodyPr wrap="square">
            <a:spAutoFit/>
          </a:bodyPr>
          <a:lstStyle/>
          <a:p>
            <a:pPr marR="94615" indent="179705">
              <a:spcBef>
                <a:spcPts val="600"/>
              </a:spcBef>
              <a:spcAft>
                <a:spcPts val="600"/>
              </a:spcAft>
            </a:pPr>
            <a:r>
              <a:rPr lang="vi-VN" sz="42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Thương mại nội địa phát triển đảm bảo đáp ứng ngày càng tốt hơn nhu </a:t>
            </a:r>
            <a:r>
              <a:rPr lang="vi-VN" sz="42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cầu </a:t>
            </a:r>
            <a:r>
              <a:rPr lang="vi-VN" sz="42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cung ứng hàng hoá trong tỉnh và mở rộng sang các địa phương khác trong cả nước. Giai đoạn </a:t>
            </a:r>
            <a:r>
              <a:rPr lang="vi-VN" sz="42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2011 </a:t>
            </a:r>
            <a:r>
              <a:rPr lang="vi-VN" sz="42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2020, tổng mức bán lẻ hàng hoá và doanh thu dịch vụ tiêu dùng (TMBLHH&amp;DV) trên địa bàn tỉnh đạt mức tăng trưởng khá cao, bình quân 14%/năm, cao hơn mức tăng trưởng 11,1%/năm của cả</a:t>
            </a:r>
            <a:r>
              <a:rPr lang="vi-VN" sz="4200" spc="2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nước.</a:t>
            </a:r>
            <a:endParaRPr lang="en-US" sz="42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4647537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0480"/>
            <a:ext cx="8839200" cy="7017306"/>
          </a:xfrm>
          <a:prstGeom prst="rect">
            <a:avLst/>
          </a:prstGeom>
        </p:spPr>
        <p:txBody>
          <a:bodyPr wrap="square">
            <a:spAutoFit/>
          </a:bodyPr>
          <a:lstStyle/>
          <a:p>
            <a:pPr marR="96520" indent="179705" algn="just">
              <a:spcBef>
                <a:spcPts val="600"/>
              </a:spcBef>
              <a:spcAft>
                <a:spcPts val="600"/>
              </a:spcAft>
            </a:pP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So</a:t>
            </a:r>
            <a:r>
              <a:rPr lang="vi-VN" sz="40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với</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các</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địa</a:t>
            </a:r>
            <a:r>
              <a:rPr lang="vi-VN" sz="40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phương</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vùng</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Bắc</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Trung</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bộ</a:t>
            </a:r>
            <a:r>
              <a:rPr lang="vi-VN" sz="40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Duyên</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hải</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miền</a:t>
            </a:r>
            <a:r>
              <a:rPr lang="vi-VN" sz="40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Trung,</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quy</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mô</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bán lẻ hàng hoá và dịch vụ tiêu dùng tỉnh Quảng Nam cao hơn nhiều tỉnh miền</a:t>
            </a:r>
            <a:r>
              <a:rPr lang="vi-VN" sz="4000" spc="-1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Trung.</a:t>
            </a:r>
            <a:endParaRPr lang="en-US" sz="4000" dirty="0">
              <a:latin typeface="Times New Roman" panose="02020603050405020304" pitchFamily="18" charset="0"/>
              <a:ea typeface="Arial" panose="020B0604020202020204" pitchFamily="34" charset="0"/>
              <a:cs typeface="Times New Roman" panose="02020603050405020304" pitchFamily="18" charset="0"/>
            </a:endParaRPr>
          </a:p>
          <a:p>
            <a:pPr marR="94615" indent="179705" algn="just">
              <a:spcBef>
                <a:spcPts val="600"/>
              </a:spcBef>
              <a:spcAft>
                <a:spcPts val="600"/>
              </a:spcAft>
            </a:pP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Lĩnh vực bán lẻ hàng hoá chiếm tỉ trọng chủ yếu, tập trung ở nhóm lương thực, thực phẩm; xăng dầu các loại; gỗ và vật liệu xây dựng,... riêng doanh thu lưu trú, ăn uống và dịch vụ du lịch, lữ hành chiếm 30%</a:t>
            </a:r>
            <a:r>
              <a:rPr lang="vi-VN" sz="4000" spc="2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TMBLHH&amp;DV.</a:t>
            </a:r>
            <a:endParaRPr lang="en-US" sz="40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87103980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76200"/>
            <a:ext cx="8763000" cy="6863417"/>
          </a:xfrm>
          <a:prstGeom prst="rect">
            <a:avLst/>
          </a:prstGeom>
        </p:spPr>
        <p:txBody>
          <a:bodyPr wrap="square">
            <a:spAutoFit/>
          </a:bodyPr>
          <a:lstStyle/>
          <a:p>
            <a:pPr marR="205105" indent="179705" algn="just">
              <a:spcBef>
                <a:spcPts val="600"/>
              </a:spcBef>
              <a:spcAft>
                <a:spcPts val="600"/>
              </a:spcAft>
            </a:pP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Khu vực ngoài Nhà nước có vai trò quan trọng trong hoạt động bán lẻ hàng hoá tỉnh Quảng Nam. Giai đoạn 2016 – 2020, doanh thu bán lẻ hàng hoá từ khu vực ngoài</a:t>
            </a:r>
            <a:r>
              <a:rPr lang="vi-VN" sz="4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Nhà</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nước</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giữ</a:t>
            </a:r>
            <a:r>
              <a:rPr lang="vi-VN" sz="4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ổn</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định</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ở</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mức</a:t>
            </a:r>
            <a:r>
              <a:rPr lang="vi-VN" sz="4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94,7%</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tổng</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doanh</a:t>
            </a:r>
            <a:r>
              <a:rPr lang="vi-VN" sz="4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thu</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bán</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lẻ</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hàng</a:t>
            </a:r>
            <a:r>
              <a:rPr lang="vi-VN" sz="4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hoá.</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Sự</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tham gia chủ yếu của khu vực ngoài Nhà nước là một yếu tố tích cực thúc đẩy phát triển thương mại nội</a:t>
            </a:r>
            <a:r>
              <a:rPr lang="vi-VN" sz="4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địa.</a:t>
            </a:r>
            <a:endParaRPr lang="en-US" sz="44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9873908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0"/>
            <a:ext cx="8763000" cy="5078313"/>
          </a:xfrm>
          <a:prstGeom prst="rect">
            <a:avLst/>
          </a:prstGeom>
        </p:spPr>
        <p:txBody>
          <a:bodyPr wrap="square">
            <a:spAutoFit/>
          </a:bodyPr>
          <a:lstStyle/>
          <a:p>
            <a:pPr algn="ctr">
              <a:spcBef>
                <a:spcPts val="600"/>
              </a:spcBef>
              <a:spcAft>
                <a:spcPts val="600"/>
              </a:spcAft>
            </a:pPr>
            <a:r>
              <a:rPr lang="en-US" sz="44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r>
              <a:rPr lang="vi-VN" sz="44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Hoạt động xuất nhập khẩu:</a:t>
            </a:r>
            <a:endPar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marR="205740" indent="179705" algn="just">
              <a:spcBef>
                <a:spcPts val="600"/>
              </a:spcBef>
              <a:spcAft>
                <a:spcPts val="600"/>
              </a:spcAft>
            </a:pP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Giai đoạn 2011 – 2020, hoạt động xuất nhập khẩu trên địa bàn tỉnh Quảng Nam gia tăng đáng kể, tổng giá trị xuất nhập khẩu đạt 20,92 tỉ USD.</a:t>
            </a:r>
            <a:endParaRPr lang="en-US" sz="54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3974666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 y="76200"/>
            <a:ext cx="8915400" cy="6863417"/>
          </a:xfrm>
          <a:prstGeom prst="rect">
            <a:avLst/>
          </a:prstGeom>
        </p:spPr>
        <p:txBody>
          <a:bodyPr wrap="square">
            <a:spAutoFit/>
          </a:bodyPr>
          <a:lstStyle/>
          <a:p>
            <a:pPr marR="204470" indent="179705" algn="just">
              <a:spcBef>
                <a:spcPts val="600"/>
              </a:spcBef>
              <a:spcAft>
                <a:spcPts val="600"/>
              </a:spcAft>
            </a:pP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Xuất khẩu hàng hoá tăng trưởng nhanh, đóng góp tích cực cho phát triển và chuyển dịch cơ cấu kinh tế của tỉnh. Tốc độ tăng trưởng xuất khẩu bình quân đạt 18%/năm trong giai đoạn 2011 – 2020. Cơ cấu hàng hoá xuất khẩu cải thiện theo hướng tích cực, giảm tỉ trọng xuất khẩu hàng thô, tăng tỉ trọng hàng qua chế biến, chế tạo. Các mặt hàng xuất khẩu chủ yếu gồm: dệt may, da giày, gỗ các loại, hàng thuỷ sản.</a:t>
            </a:r>
            <a:endParaRPr lang="en-US" sz="40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7127596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067800" cy="6863417"/>
          </a:xfrm>
          <a:prstGeom prst="rect">
            <a:avLst/>
          </a:prstGeom>
        </p:spPr>
        <p:txBody>
          <a:bodyPr wrap="square">
            <a:spAutoFit/>
          </a:bodyPr>
          <a:lstStyle/>
          <a:p>
            <a:pPr marR="205105" indent="179705" algn="just">
              <a:spcBef>
                <a:spcPts val="600"/>
              </a:spcBef>
              <a:spcAft>
                <a:spcPts val="600"/>
              </a:spcAft>
            </a:pP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Nhập</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khẩu</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hàng</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hoá</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đạt</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13</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280</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tỉ</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USD</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trong</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giai</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đoạn</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2011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40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2020,</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tăng</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trưởng bình quân 16,4%/năm. Các mặt hàng nhập khẩu chủ yếu là tư liệu sản xuất (chiếm trên 98% tổng giá trị nhập khẩu) phục vụ nhu cầu phát triển sản xuất; trong đó có sự dịch chuyển mạnh giữa hai nhóm tư liệu sản xuất: máy móc, thiết bị và nguyên, nhiên, vật liệu sản xuất. Các mặt hàng tiêu dùng chỉ chiếm khoảng 2% tổng giá trị nhập</a:t>
            </a:r>
            <a:r>
              <a:rPr lang="vi-VN" sz="40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khẩu.</a:t>
            </a:r>
            <a:endParaRPr lang="en-US" sz="40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7755716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 y="76200"/>
            <a:ext cx="8839200" cy="6863417"/>
          </a:xfrm>
          <a:prstGeom prst="rect">
            <a:avLst/>
          </a:prstGeom>
        </p:spPr>
        <p:txBody>
          <a:bodyPr wrap="square">
            <a:spAutoFit/>
          </a:bodyPr>
          <a:lstStyle/>
          <a:p>
            <a:pPr marR="204470" indent="179705" algn="just">
              <a:spcBef>
                <a:spcPts val="600"/>
              </a:spcBef>
              <a:spcAft>
                <a:spcPts val="600"/>
              </a:spcAft>
            </a:pP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Tỉnh Quảng Nam có 02 cửa khẩu gồm: cửa khẩu quốc tế Nam Giang và cửa khẩu phụ Tây Giang. Các hoạt động xuất nhập khẩu, buôn bán, trao đổi hàng hoá tập</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trung</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chủ</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yếu</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tại</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cửa</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khẩu</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Nam</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Giang,</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với</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cơ</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sở</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hạ</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tầng</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đầu</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tư</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xây</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dựng và dần hoàn thiện, tạo tiền đề cho việc phát triển kinh tế – xã hội khu vực biên</a:t>
            </a:r>
            <a:r>
              <a:rPr lang="vi-VN" sz="4400" spc="-1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giới.</a:t>
            </a:r>
            <a:endParaRPr lang="en-US" sz="44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772654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9889" y="1421676"/>
            <a:ext cx="8771711" cy="2487861"/>
          </a:xfrm>
          <a:prstGeom prst="rect">
            <a:avLst/>
          </a:prstGeom>
        </p:spPr>
        <p:txBody>
          <a:bodyPr wrap="square">
            <a:spAutoFit/>
          </a:bodyPr>
          <a:lstStyle/>
          <a:p>
            <a:pPr lvl="0" algn="ctr">
              <a:spcBef>
                <a:spcPts val="735"/>
              </a:spcBef>
              <a:spcAft>
                <a:spcPts val="0"/>
              </a:spcAft>
              <a:buClr>
                <a:srgbClr val="00AEEF"/>
              </a:buClr>
              <a:buSzPts val="1150"/>
              <a:tabLst>
                <a:tab pos="785495" algn="l"/>
              </a:tabLst>
            </a:pPr>
            <a:r>
              <a:rPr lang="en-US" sz="48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CHỦ ĐỀ 4. </a:t>
            </a:r>
          </a:p>
          <a:p>
            <a:pPr lvl="0" algn="ctr">
              <a:spcBef>
                <a:spcPts val="735"/>
              </a:spcBef>
              <a:spcAft>
                <a:spcPts val="0"/>
              </a:spcAft>
              <a:buClr>
                <a:srgbClr val="00AEEF"/>
              </a:buClr>
              <a:buSzPts val="1150"/>
              <a:tabLst>
                <a:tab pos="785495" algn="l"/>
              </a:tabLst>
            </a:pPr>
            <a:r>
              <a:rPr lang="en-US" sz="48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DỊCH VỤ </a:t>
            </a:r>
          </a:p>
          <a:p>
            <a:pPr lvl="0" algn="ctr">
              <a:spcBef>
                <a:spcPts val="735"/>
              </a:spcBef>
              <a:spcAft>
                <a:spcPts val="0"/>
              </a:spcAft>
              <a:buClr>
                <a:srgbClr val="00AEEF"/>
              </a:buClr>
              <a:buSzPts val="1150"/>
              <a:tabLst>
                <a:tab pos="785495" algn="l"/>
              </a:tabLst>
            </a:pPr>
            <a:r>
              <a:rPr lang="en-US" sz="48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TỈNH QUẢNG NAM</a:t>
            </a:r>
            <a:endParaRPr lang="en-US" sz="48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42147534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0480"/>
            <a:ext cx="8839200" cy="6894195"/>
          </a:xfrm>
          <a:prstGeom prst="rect">
            <a:avLst/>
          </a:prstGeom>
        </p:spPr>
        <p:txBody>
          <a:bodyPr wrap="square">
            <a:spAutoFit/>
          </a:bodyPr>
          <a:lstStyle/>
          <a:p>
            <a:pPr marL="91440" lvl="0" algn="ctr">
              <a:spcBef>
                <a:spcPts val="600"/>
              </a:spcBef>
              <a:spcAft>
                <a:spcPts val="600"/>
              </a:spcAft>
              <a:buClr>
                <a:srgbClr val="231F20"/>
              </a:buClr>
              <a:buSzPts val="1150"/>
              <a:tabLst>
                <a:tab pos="744220" algn="l"/>
              </a:tabLst>
            </a:pPr>
            <a:r>
              <a:rPr lang="en-US" sz="54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r>
              <a:rPr lang="vi-VN" sz="54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Dịch </a:t>
            </a:r>
            <a:r>
              <a:rPr lang="vi-VN" sz="5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vụ vận tải và</a:t>
            </a:r>
            <a:r>
              <a:rPr lang="vi-VN" sz="5400" b="1" spc="-1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5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logistics:</a:t>
            </a:r>
            <a:endParaRPr lang="en-US" sz="5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marL="91440" marR="204470" indent="179705" algn="just">
              <a:spcBef>
                <a:spcPts val="600"/>
              </a:spcBef>
              <a:spcAft>
                <a:spcPts val="600"/>
              </a:spcAft>
            </a:pP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Trong</a:t>
            </a:r>
            <a:r>
              <a:rPr lang="vi-VN" sz="5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giai</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đoạn</a:t>
            </a:r>
            <a:r>
              <a:rPr lang="vi-VN" sz="5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2011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5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2019,</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dịch</a:t>
            </a:r>
            <a:r>
              <a:rPr lang="vi-VN" sz="5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vụ</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vận</a:t>
            </a:r>
            <a:r>
              <a:rPr lang="vi-VN" sz="5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tải,</a:t>
            </a:r>
            <a:r>
              <a:rPr lang="vi-VN" sz="5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kho</a:t>
            </a:r>
            <a:r>
              <a:rPr lang="vi-VN" sz="5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bãi</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đạt</a:t>
            </a:r>
            <a:r>
              <a:rPr lang="vi-VN" sz="5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tốc</a:t>
            </a:r>
            <a:r>
              <a:rPr lang="vi-VN" sz="5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a:t>
            </a:r>
            <a:r>
              <a:rPr lang="vi-VN" sz="5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tăng</a:t>
            </a:r>
            <a:r>
              <a:rPr lang="vi-VN" sz="5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trưởng</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cao, bình quân 9,5%/năm, mức tăng trưởng cao đóng góp tích cực cho tăng </a:t>
            </a:r>
            <a:r>
              <a:rPr lang="vi-VN" sz="5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trưởng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kinh tế tỉnh Quảng</a:t>
            </a:r>
            <a:r>
              <a:rPr lang="vi-VN" sz="5400" spc="8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Nam.</a:t>
            </a:r>
            <a:endParaRPr lang="en-US" sz="54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4950522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76200"/>
            <a:ext cx="8763000" cy="5909310"/>
          </a:xfrm>
          <a:prstGeom prst="rect">
            <a:avLst/>
          </a:prstGeom>
        </p:spPr>
        <p:txBody>
          <a:bodyPr wrap="square">
            <a:spAutoFit/>
          </a:bodyPr>
          <a:lstStyle/>
          <a:p>
            <a:pPr marR="205105" indent="179705" algn="just">
              <a:spcBef>
                <a:spcPts val="600"/>
              </a:spcBef>
              <a:spcAft>
                <a:spcPts val="600"/>
              </a:spcAft>
            </a:pP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Năm 2020, vận tải hành khách và vận tải hàng hoá đều giảm mạnh, dịch vụ vận tải, kho bãi chịu ảnh hưởng ngừng trệ do các biện pháp giãn cách xã hội để phòng chống dịch Covid-19.</a:t>
            </a:r>
            <a:endParaRPr lang="en-US" sz="54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5242984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117"/>
          <p:cNvSpPr>
            <a:spLocks noChangeArrowheads="1"/>
          </p:cNvSpPr>
          <p:nvPr/>
        </p:nvSpPr>
        <p:spPr bwMode="auto">
          <a:xfrm>
            <a:off x="304800" y="0"/>
            <a:ext cx="8839200" cy="6553200"/>
          </a:xfrm>
          <a:prstGeom prst="cloudCallout">
            <a:avLst>
              <a:gd name="adj1" fmla="val -26356"/>
              <a:gd name="adj2" fmla="val 57236"/>
            </a:avLst>
          </a:prstGeom>
          <a:gradFill rotWithShape="1">
            <a:gsLst>
              <a:gs pos="0">
                <a:srgbClr val="0000FF"/>
              </a:gs>
              <a:gs pos="100000">
                <a:srgbClr val="CCECFF"/>
              </a:gs>
            </a:gsLst>
            <a:path path="rect">
              <a:fillToRect r="100000" b="100000"/>
            </a:path>
          </a:gradFill>
          <a:ln w="9525">
            <a:solidFill>
              <a:schemeClr val="tx1"/>
            </a:solidFill>
            <a:round/>
            <a:headEnd/>
            <a:tailEnd/>
          </a:ln>
        </p:spPr>
        <p:txBody>
          <a:bodyPr/>
          <a:lstStyle/>
          <a:p>
            <a:pPr algn="ct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Em</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hãy</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nêu</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định</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hướng</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phát</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triển</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thương</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mại</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tỉnh</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Quảng</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Nam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trong</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thời</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gian</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tới</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endParaRPr lang="en-US" sz="6000" dirty="0"/>
          </a:p>
        </p:txBody>
      </p:sp>
    </p:spTree>
    <p:extLst>
      <p:ext uri="{BB962C8B-B14F-4D97-AF65-F5344CB8AC3E}">
        <p14:creationId xmlns:p14="http://schemas.microsoft.com/office/powerpoint/2010/main" val="12992854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52400"/>
            <a:ext cx="8610600" cy="3323987"/>
          </a:xfrm>
          <a:prstGeom prst="rect">
            <a:avLst/>
          </a:prstGeom>
        </p:spPr>
        <p:txBody>
          <a:bodyPr wrap="square">
            <a:spAutoFit/>
          </a:bodyPr>
          <a:lstStyle/>
          <a:p>
            <a:pPr marL="0" lvl="2">
              <a:spcBef>
                <a:spcPts val="600"/>
              </a:spcBef>
              <a:spcAft>
                <a:spcPts val="600"/>
              </a:spcAft>
              <a:buClr>
                <a:srgbClr val="00AEEF"/>
              </a:buClr>
              <a:buSzPts val="1150"/>
              <a:tabLst>
                <a:tab pos="10267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2.1.2.</a:t>
            </a:r>
            <a:r>
              <a:rPr lang="vi-VN"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Định </a:t>
            </a:r>
            <a:r>
              <a:rPr lang="vi-VN"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hướng phát triển tỉnh Quảng</a:t>
            </a:r>
            <a:r>
              <a:rPr lang="vi-VN" sz="4000" b="1" spc="-2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Nam</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marR="205740" lvl="0" algn="just">
              <a:spcBef>
                <a:spcPts val="600"/>
              </a:spcBef>
              <a:spcAft>
                <a:spcPts val="600"/>
              </a:spcAft>
              <a:buClr>
                <a:srgbClr val="231F20"/>
              </a:buClr>
              <a:buSzPts val="1150"/>
              <a:tabLst>
                <a:tab pos="760095" algn="l"/>
              </a:tabLst>
            </a:pPr>
            <a:r>
              <a:rPr lang="en-US"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triển thương mại hàng hoá gắn với du lịch; nghiên cứu quy hoạch các tuyến phố thúc đẩy phát triển kinh tế ban</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đêm.</a:t>
            </a:r>
            <a:endParaRPr lang="en-US" sz="4000" dirty="0">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3" name="Rectangle 2"/>
          <p:cNvSpPr/>
          <p:nvPr/>
        </p:nvSpPr>
        <p:spPr>
          <a:xfrm>
            <a:off x="457200" y="3476387"/>
            <a:ext cx="8534400" cy="3170099"/>
          </a:xfrm>
          <a:prstGeom prst="rect">
            <a:avLst/>
          </a:prstGeom>
        </p:spPr>
        <p:txBody>
          <a:bodyPr wrap="square">
            <a:spAutoFit/>
          </a:bodyPr>
          <a:lstStyle/>
          <a:p>
            <a:pPr marL="0" marR="103505" lvl="1" algn="just">
              <a:spcBef>
                <a:spcPts val="600"/>
              </a:spcBef>
              <a:spcAft>
                <a:spcPts val="600"/>
              </a:spcAft>
              <a:buClr>
                <a:srgbClr val="231F20"/>
              </a:buClr>
              <a:buSzPts val="1150"/>
              <a:tabLst>
                <a:tab pos="876300" algn="l"/>
              </a:tabLst>
            </a:pPr>
            <a:r>
              <a:rPr lang="en-US" sz="4000" spc="-15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Đẩy </a:t>
            </a:r>
            <a:r>
              <a:rPr lang="vi-VN" sz="40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mạnh xúc tiến thương mại phù hợp với nhu cầu và năng lực xúc tiến thương mại của doanh nghiệp địa phương, đẩy mạnh chuyển đổi số và ứng dụng công nghệ thông tin trong xúc tiến thương</a:t>
            </a:r>
            <a:r>
              <a:rPr lang="vi-VN" sz="40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mại.</a:t>
            </a:r>
            <a:endParaRPr lang="en-US" sz="4000" spc="-15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1504090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76200"/>
            <a:ext cx="8839200" cy="7294305"/>
          </a:xfrm>
          <a:prstGeom prst="rect">
            <a:avLst/>
          </a:prstGeom>
        </p:spPr>
        <p:txBody>
          <a:bodyPr wrap="square">
            <a:spAutoFit/>
          </a:bodyPr>
          <a:lstStyle/>
          <a:p>
            <a:pPr marL="0" marR="103505" lvl="1" algn="just">
              <a:spcBef>
                <a:spcPts val="600"/>
              </a:spcBef>
              <a:spcAft>
                <a:spcPts val="600"/>
              </a:spcAft>
              <a:buClr>
                <a:srgbClr val="231F20"/>
              </a:buClr>
              <a:buSzPts val="1150"/>
              <a:tabLst>
                <a:tab pos="850265" algn="l"/>
              </a:tabLst>
            </a:pPr>
            <a:r>
              <a:rPr lang="en-US" sz="4400" spc="-15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4400" spc="-15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Xây</a:t>
            </a:r>
            <a:r>
              <a:rPr lang="vi-VN" sz="4400" spc="-4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dựng</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thương</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hiệu</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quốc</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gia</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đối</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với</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các</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sản</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phẩm</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đặc</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sản,</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khai</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thác</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cơ</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hội các Hiệp định thương mại tự do </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(FTA)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để đẩy mạnh xuất khẩu. Chú trọng kích cầu tiêu dùng để khai thác tiềm năng sức mua trong</a:t>
            </a:r>
            <a:r>
              <a:rPr lang="vi-VN" sz="44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tỉnh.</a:t>
            </a:r>
            <a:endParaRPr lang="en-US" sz="4400" spc="-150" dirty="0">
              <a:latin typeface="Times New Roman" panose="02020603050405020304" pitchFamily="18" charset="0"/>
              <a:ea typeface="Arial" panose="020B0604020202020204" pitchFamily="34" charset="0"/>
              <a:cs typeface="Times New Roman" panose="02020603050405020304" pitchFamily="18" charset="0"/>
            </a:endParaRPr>
          </a:p>
          <a:p>
            <a:pPr marL="0" marR="104775" lvl="1" algn="just">
              <a:spcBef>
                <a:spcPts val="600"/>
              </a:spcBef>
              <a:spcAft>
                <a:spcPts val="600"/>
              </a:spcAft>
              <a:buClr>
                <a:srgbClr val="231F20"/>
              </a:buClr>
              <a:buSzPts val="1150"/>
              <a:tabLst>
                <a:tab pos="849630" algn="l"/>
              </a:tabLst>
            </a:pPr>
            <a:r>
              <a:rPr lang="en-US" sz="4400" spc="-15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4400" spc="-15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Đẩy</a:t>
            </a:r>
            <a:r>
              <a:rPr lang="vi-VN" sz="4400" spc="-5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mạnh</a:t>
            </a:r>
            <a:r>
              <a:rPr lang="vi-VN" sz="44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a:t>
            </a:r>
            <a:r>
              <a:rPr lang="vi-VN" sz="44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triển</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nguồn</a:t>
            </a:r>
            <a:r>
              <a:rPr lang="vi-VN" sz="44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nhân</a:t>
            </a:r>
            <a:r>
              <a:rPr lang="vi-VN" sz="44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lực,</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nhất</a:t>
            </a:r>
            <a:r>
              <a:rPr lang="vi-VN" sz="44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là</a:t>
            </a:r>
            <a:r>
              <a:rPr lang="vi-VN" sz="44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nhân</a:t>
            </a:r>
            <a:r>
              <a:rPr lang="vi-VN" sz="44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lực</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cao</a:t>
            </a:r>
            <a:r>
              <a:rPr lang="vi-VN" sz="44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phục</a:t>
            </a:r>
            <a:r>
              <a:rPr lang="vi-VN" sz="44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vụ</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cho</a:t>
            </a:r>
            <a:r>
              <a:rPr lang="vi-VN" sz="44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nhu</a:t>
            </a:r>
            <a:r>
              <a:rPr lang="vi-VN" sz="44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cầu phát triển dịch vụ của tỉnh và khu vực miền</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Trung.</a:t>
            </a:r>
            <a:endParaRPr lang="en-US" sz="4400" spc="-150" dirty="0">
              <a:latin typeface="Times New Roman" panose="02020603050405020304" pitchFamily="18" charset="0"/>
              <a:ea typeface="Arial" panose="020B0604020202020204" pitchFamily="34" charset="0"/>
              <a:cs typeface="Times New Roman" panose="02020603050405020304" pitchFamily="18" charset="0"/>
            </a:endParaRPr>
          </a:p>
          <a:p>
            <a:pPr>
              <a:spcBef>
                <a:spcPts val="15"/>
              </a:spcBef>
              <a:spcAft>
                <a:spcPts val="0"/>
              </a:spcAft>
            </a:pPr>
            <a:r>
              <a:rPr lang="vi-VN" sz="1300" dirty="0">
                <a:ea typeface="Arial" panose="020B0604020202020204" pitchFamily="34" charset="0"/>
              </a:rPr>
              <a:t> </a:t>
            </a:r>
            <a:endParaRPr lang="en-US" sz="115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9878006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33400" y="914400"/>
            <a:ext cx="7924800" cy="2277547"/>
          </a:xfrm>
          <a:prstGeom prst="rect">
            <a:avLst/>
          </a:prstGeom>
        </p:spPr>
        <p:txBody>
          <a:bodyPr wrap="square">
            <a:spAutoFit/>
          </a:bodyPr>
          <a:lstStyle/>
          <a:p>
            <a:pPr marL="91440" marR="8890" indent="30480" algn="just">
              <a:spcBef>
                <a:spcPts val="600"/>
              </a:spcBef>
              <a:spcAft>
                <a:spcPts val="600"/>
              </a:spcAft>
            </a:pPr>
            <a:r>
              <a:rPr lang="vi-VN" sz="4400" b="1" spc="-2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Nội dung </a:t>
            </a:r>
            <a:r>
              <a:rPr lang="vi-VN" sz="4400" b="1" spc="-2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chương </a:t>
            </a:r>
            <a:r>
              <a:rPr lang="vi-VN" sz="4400" b="1" spc="-2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trình xúc</a:t>
            </a:r>
            <a:r>
              <a:rPr lang="vi-VN" sz="4400" b="1" spc="-12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400" b="1" spc="-2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tiến </a:t>
            </a:r>
            <a:r>
              <a:rPr lang="vi-VN"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thương mại tỉnh Quảng</a:t>
            </a:r>
            <a:r>
              <a:rPr lang="vi-VN" sz="4400" b="1" spc="-2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Nam</a:t>
            </a:r>
            <a:endParaRPr lang="en-US"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marL="91440" algn="ctr">
              <a:spcBef>
                <a:spcPts val="600"/>
              </a:spcBef>
              <a:spcAft>
                <a:spcPts val="600"/>
              </a:spcAft>
            </a:pPr>
            <a:r>
              <a:rPr lang="vi-VN" sz="44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giai đoạn 2021 – 2025</a:t>
            </a:r>
            <a:endParaRPr lang="en-US" sz="4400"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4439763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152400"/>
            <a:ext cx="8686800" cy="6063198"/>
          </a:xfrm>
          <a:prstGeom prst="rect">
            <a:avLst/>
          </a:prstGeom>
        </p:spPr>
        <p:txBody>
          <a:bodyPr wrap="square">
            <a:spAutoFit/>
          </a:bodyPr>
          <a:lstStyle/>
          <a:p>
            <a:pPr marL="0" lvl="1">
              <a:spcBef>
                <a:spcPts val="600"/>
              </a:spcBef>
              <a:spcAft>
                <a:spcPts val="600"/>
              </a:spcAft>
              <a:buClr>
                <a:srgbClr val="231F20"/>
              </a:buClr>
              <a:buSzPts val="1150"/>
              <a:tabLst>
                <a:tab pos="1137285" algn="l"/>
              </a:tabLst>
            </a:pPr>
            <a:r>
              <a:rPr lang="en-US" sz="44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en-US" sz="54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1.Th</a:t>
            </a:r>
            <a:r>
              <a:rPr lang="vi-VN" sz="54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ông</a:t>
            </a:r>
            <a:r>
              <a:rPr lang="vi-VN" sz="5400" spc="-5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tin</a:t>
            </a:r>
            <a:r>
              <a:rPr lang="vi-VN" sz="5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thương</a:t>
            </a:r>
            <a:r>
              <a:rPr lang="vi-VN" sz="5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mại</a:t>
            </a:r>
            <a:r>
              <a:rPr lang="vi-VN" sz="5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5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tuyên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truyền, quảng bá để tiêu thụ hàng hoá ở trong nước và nước</a:t>
            </a:r>
            <a:r>
              <a:rPr lang="vi-VN" sz="5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ngoài.</a:t>
            </a:r>
            <a:endParaRPr lang="en-US" sz="5400" spc="-5" dirty="0" smtClean="0">
              <a:latin typeface="Times New Roman" panose="02020603050405020304" pitchFamily="18" charset="0"/>
              <a:ea typeface="Arial" panose="020B0604020202020204" pitchFamily="34" charset="0"/>
              <a:cs typeface="Times New Roman" panose="02020603050405020304" pitchFamily="18" charset="0"/>
            </a:endParaRPr>
          </a:p>
          <a:p>
            <a:pPr marL="0" lvl="1">
              <a:spcBef>
                <a:spcPts val="600"/>
              </a:spcBef>
              <a:spcAft>
                <a:spcPts val="600"/>
              </a:spcAft>
              <a:buClr>
                <a:srgbClr val="231F20"/>
              </a:buClr>
              <a:buSzPts val="1150"/>
              <a:tabLst>
                <a:tab pos="1137285" algn="l"/>
              </a:tabLst>
            </a:pPr>
            <a:r>
              <a:rPr lang="en-US" sz="54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2.</a:t>
            </a:r>
            <a:r>
              <a:rPr lang="vi-VN" sz="54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Tổ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chức, tham gia hội </a:t>
            </a:r>
            <a:r>
              <a:rPr lang="vi-VN" sz="5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chợ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triển lãm thương mại ở trong nước, nước</a:t>
            </a:r>
            <a:r>
              <a:rPr lang="vi-VN" sz="5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ngoài.</a:t>
            </a:r>
            <a:endParaRPr lang="en-US" sz="5400" spc="-5"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41650854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152400"/>
            <a:ext cx="8534400" cy="6740307"/>
          </a:xfrm>
          <a:prstGeom prst="rect">
            <a:avLst/>
          </a:prstGeom>
        </p:spPr>
        <p:txBody>
          <a:bodyPr wrap="square">
            <a:spAutoFit/>
          </a:bodyPr>
          <a:lstStyle/>
          <a:p>
            <a:pPr marL="0" lvl="1">
              <a:spcBef>
                <a:spcPts val="600"/>
              </a:spcBef>
              <a:spcAft>
                <a:spcPts val="600"/>
              </a:spcAft>
              <a:buClr>
                <a:srgbClr val="231F20"/>
              </a:buClr>
              <a:buSzPts val="1150"/>
              <a:tabLst>
                <a:tab pos="1188085" algn="l"/>
              </a:tabLst>
            </a:pPr>
            <a:r>
              <a:rPr lang="en-US" sz="54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3.</a:t>
            </a:r>
            <a:r>
              <a:rPr lang="vi-VN" sz="54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Tổ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chức đoàn giao thương tham gia các sự kiện xúc tiến </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tiêu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thụ</a:t>
            </a:r>
            <a:r>
              <a:rPr lang="vi-VN" sz="5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hàng</a:t>
            </a:r>
            <a:r>
              <a:rPr lang="vi-VN" sz="5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hoá;</a:t>
            </a:r>
            <a:r>
              <a:rPr lang="vi-VN" sz="5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xúc</a:t>
            </a:r>
            <a:r>
              <a:rPr lang="vi-VN" sz="5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tiến</a:t>
            </a:r>
            <a:r>
              <a:rPr lang="vi-VN" sz="5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tổng</a:t>
            </a:r>
            <a:r>
              <a:rPr lang="vi-VN" sz="5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hợp,</a:t>
            </a:r>
            <a:r>
              <a:rPr lang="vi-VN" sz="5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hội nghị, hội thảo; khảo sát thị trường, quảng bá, hỗ trợ thâm nhập thị trường thúc đẩy tiêu thụ hàng hoá ở trong nước và nước</a:t>
            </a:r>
            <a:r>
              <a:rPr lang="vi-VN" sz="5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ngoài.</a:t>
            </a:r>
            <a:endParaRPr lang="en-US" sz="5400" spc="-5"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7717862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 y="228600"/>
            <a:ext cx="8915400" cy="6740307"/>
          </a:xfrm>
          <a:prstGeom prst="rect">
            <a:avLst/>
          </a:prstGeom>
        </p:spPr>
        <p:txBody>
          <a:bodyPr wrap="square">
            <a:spAutoFit/>
          </a:bodyPr>
          <a:lstStyle/>
          <a:p>
            <a:pPr marL="91440" lvl="1">
              <a:spcBef>
                <a:spcPts val="600"/>
              </a:spcBef>
              <a:spcAft>
                <a:spcPts val="600"/>
              </a:spcAft>
              <a:buClr>
                <a:srgbClr val="231F20"/>
              </a:buClr>
              <a:buSzPts val="1150"/>
              <a:tabLst>
                <a:tab pos="1153160" algn="l"/>
              </a:tabLst>
            </a:pPr>
            <a:r>
              <a:rPr lang="en-US" sz="54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4.</a:t>
            </a:r>
            <a:r>
              <a:rPr lang="vi-VN" sz="54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Tổ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chức tập huấn, bồi dưỡng về</a:t>
            </a:r>
            <a:r>
              <a:rPr lang="vi-VN" sz="5400" spc="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thông</a:t>
            </a:r>
            <a:r>
              <a:rPr lang="vi-VN" sz="5400" spc="9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tin</a:t>
            </a:r>
            <a:r>
              <a:rPr lang="vi-VN" sz="5400" spc="9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thị</a:t>
            </a:r>
            <a:r>
              <a:rPr lang="vi-VN" sz="5400" spc="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trường,</a:t>
            </a:r>
            <a:r>
              <a:rPr lang="vi-VN" sz="5400" spc="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chính</a:t>
            </a:r>
            <a:r>
              <a:rPr lang="vi-VN" sz="5400" spc="9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2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sách</a:t>
            </a:r>
            <a:r>
              <a:rPr lang="en-US" sz="5400" spc="-5" dirty="0" smtClean="0">
                <a:latin typeface="Times New Roman" panose="02020603050405020304" pitchFamily="18" charset="0"/>
                <a:ea typeface="Arial" panose="020B0604020202020204" pitchFamily="34" charset="0"/>
                <a:cs typeface="Times New Roman" panose="02020603050405020304" pitchFamily="18" charset="0"/>
              </a:rPr>
              <a:t> </a:t>
            </a:r>
            <a:r>
              <a:rPr lang="vi-VN" sz="54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xuất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nhập khẩu và nâng cao năng lực xúc tiến thương mại, phát triển năng lực và kĩ năng kinh doanh cho doanh nghiệp, hợp tác xã và thương nhân trong</a:t>
            </a:r>
            <a:r>
              <a:rPr lang="vi-VN" sz="5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tỉnh.</a:t>
            </a:r>
            <a:endParaRPr lang="en-US" sz="5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4099286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 y="0"/>
            <a:ext cx="9067800" cy="5016758"/>
          </a:xfrm>
          <a:prstGeom prst="rect">
            <a:avLst/>
          </a:prstGeom>
        </p:spPr>
        <p:txBody>
          <a:bodyPr wrap="square">
            <a:spAutoFit/>
          </a:bodyPr>
          <a:lstStyle/>
          <a:p>
            <a:pPr marL="0" marR="347980" lvl="1">
              <a:spcBef>
                <a:spcPts val="600"/>
              </a:spcBef>
              <a:spcAft>
                <a:spcPts val="600"/>
              </a:spcAft>
              <a:buClr>
                <a:srgbClr val="231F20"/>
              </a:buClr>
              <a:buSzPts val="1150"/>
              <a:tabLst>
                <a:tab pos="631190" algn="l"/>
              </a:tabLst>
            </a:pPr>
            <a:r>
              <a:rPr lang="en-US" sz="40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5.</a:t>
            </a:r>
            <a:r>
              <a:rPr lang="vi-VN" sz="40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Tham </a:t>
            </a:r>
            <a:r>
              <a:rPr lang="vi-VN" sz="40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mưu bố trí kinh phí hỗ trợ xây dựng các trung tâm, điểm bán sản phẩm </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OCOP, </a:t>
            </a:r>
            <a:r>
              <a:rPr lang="vi-VN" sz="40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điểm bán hàng Việt trên địa bàn tỉnh: Giai đoạn 2021 – 2025, hỗ trợ xây dựng 45 điểm bán hàng </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OCOP, </a:t>
            </a:r>
            <a:r>
              <a:rPr lang="vi-VN" sz="40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10 trung tâm</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OCOP</a:t>
            </a:r>
            <a:r>
              <a:rPr lang="vi-VN" sz="40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cấp</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huyện,</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02</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trung</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tâm OCOP cấp tỉnh và 01 trung </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tâm </a:t>
            </a:r>
            <a:r>
              <a:rPr lang="vi-VN" sz="40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OCOP cấp</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vùng.</a:t>
            </a:r>
            <a:endParaRPr lang="en-US" sz="4000" spc="-5" dirty="0">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4" name="Rectangle 3"/>
          <p:cNvSpPr/>
          <p:nvPr/>
        </p:nvSpPr>
        <p:spPr>
          <a:xfrm>
            <a:off x="-76200" y="4953000"/>
            <a:ext cx="9067800" cy="1323439"/>
          </a:xfrm>
          <a:prstGeom prst="rect">
            <a:avLst/>
          </a:prstGeom>
        </p:spPr>
        <p:txBody>
          <a:bodyPr wrap="square">
            <a:spAutoFit/>
          </a:bodyPr>
          <a:lstStyle/>
          <a:p>
            <a:pPr marL="0" marR="348615" lvl="1">
              <a:spcBef>
                <a:spcPts val="600"/>
              </a:spcBef>
              <a:spcAft>
                <a:spcPts val="600"/>
              </a:spcAft>
              <a:buClr>
                <a:srgbClr val="231F20"/>
              </a:buClr>
              <a:buSzPts val="1150"/>
              <a:tabLst>
                <a:tab pos="661035" algn="l"/>
              </a:tabLst>
            </a:pPr>
            <a:r>
              <a:rPr lang="en-US" sz="40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6. </a:t>
            </a:r>
            <a:r>
              <a:rPr lang="vi-VN" sz="40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Hoạt </a:t>
            </a:r>
            <a:r>
              <a:rPr lang="vi-VN" sz="40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động xúc tiến thương mại </a:t>
            </a:r>
            <a:r>
              <a:rPr lang="vi-VN" sz="40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vùng</a:t>
            </a:r>
            <a:r>
              <a:rPr lang="en-US" sz="40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dân </a:t>
            </a:r>
            <a:r>
              <a:rPr lang="vi-VN" sz="4000" spc="-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tộc thiểu số và miền </a:t>
            </a:r>
            <a:r>
              <a:rPr lang="vi-VN" sz="4000" spc="-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núi(DTTS&amp;MN)</a:t>
            </a:r>
            <a:endParaRPr lang="en-US" sz="4000" spc="-5"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5323017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71800" y="228600"/>
            <a:ext cx="2517998" cy="646331"/>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3600" b="1" spc="-5" dirty="0" smtClean="0">
                <a:solidFill>
                  <a:srgbClr val="0000FF"/>
                </a:solidFill>
                <a:latin typeface="Times New Roman" panose="02020603050405020304" pitchFamily="18" charset="0"/>
                <a:ea typeface="Arial" panose="020B0604020202020204" pitchFamily="34" charset="0"/>
                <a:cs typeface="Times New Roman" panose="02020603050405020304" pitchFamily="18" charset="0"/>
              </a:rPr>
              <a:t>MỤC TIÊU</a:t>
            </a:r>
            <a:endParaRPr lang="en-US" sz="3600" b="1" spc="-5" dirty="0">
              <a:solidFill>
                <a:srgbClr val="0000FF"/>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4" name="Rectangle 3"/>
          <p:cNvSpPr/>
          <p:nvPr/>
        </p:nvSpPr>
        <p:spPr>
          <a:xfrm>
            <a:off x="228600" y="884872"/>
            <a:ext cx="8763000" cy="5509200"/>
          </a:xfrm>
          <a:prstGeom prst="rect">
            <a:avLst/>
          </a:prstGeom>
        </p:spPr>
        <p:txBody>
          <a:bodyPr wrap="square">
            <a:spAutoFit/>
          </a:bodyPr>
          <a:lstStyle/>
          <a:p>
            <a:pPr lvl="0"/>
            <a:r>
              <a:rPr lang="en-US" sz="4400" dirty="0" smtClean="0">
                <a:latin typeface="Times New Roman" panose="02020603050405020304" pitchFamily="18" charset="0"/>
                <a:cs typeface="Times New Roman" panose="02020603050405020304" pitchFamily="18" charset="0"/>
              </a:rPr>
              <a:t>-</a:t>
            </a:r>
            <a:r>
              <a:rPr lang="vi-VN" sz="4400" dirty="0" smtClean="0">
                <a:latin typeface="Times New Roman" panose="02020603050405020304" pitchFamily="18" charset="0"/>
                <a:cs typeface="Times New Roman" panose="02020603050405020304" pitchFamily="18" charset="0"/>
              </a:rPr>
              <a:t>Trình </a:t>
            </a:r>
            <a:r>
              <a:rPr lang="vi-VN" sz="4400" dirty="0">
                <a:latin typeface="Times New Roman" panose="02020603050405020304" pitchFamily="18" charset="0"/>
                <a:cs typeface="Times New Roman" panose="02020603050405020304" pitchFamily="18" charset="0"/>
              </a:rPr>
              <a:t>bày được một số thực trạng phát triển dịch vụ ở tỉnh Quảng Nam.</a:t>
            </a:r>
            <a:endParaRPr lang="en-US" sz="4400" dirty="0">
              <a:latin typeface="Times New Roman" panose="02020603050405020304" pitchFamily="18" charset="0"/>
              <a:cs typeface="Times New Roman" panose="02020603050405020304" pitchFamily="18" charset="0"/>
            </a:endParaRPr>
          </a:p>
          <a:p>
            <a:pPr lvl="0"/>
            <a:r>
              <a:rPr lang="en-US" sz="4400" dirty="0" smtClean="0">
                <a:latin typeface="Times New Roman" panose="02020603050405020304" pitchFamily="18" charset="0"/>
                <a:cs typeface="Times New Roman" panose="02020603050405020304" pitchFamily="18" charset="0"/>
              </a:rPr>
              <a:t>-</a:t>
            </a:r>
            <a:r>
              <a:rPr lang="vi-VN" sz="4400" dirty="0" smtClean="0">
                <a:latin typeface="Times New Roman" panose="02020603050405020304" pitchFamily="18" charset="0"/>
                <a:cs typeface="Times New Roman" panose="02020603050405020304" pitchFamily="18" charset="0"/>
              </a:rPr>
              <a:t>Nêu </a:t>
            </a:r>
            <a:r>
              <a:rPr lang="vi-VN" sz="4400" dirty="0">
                <a:latin typeface="Times New Roman" panose="02020603050405020304" pitchFamily="18" charset="0"/>
                <a:cs typeface="Times New Roman" panose="02020603050405020304" pitchFamily="18" charset="0"/>
              </a:rPr>
              <a:t>được những định hướng cơ bản trong phát triển ngành dịch vụ ở tỉnh Quảng Nam.</a:t>
            </a:r>
            <a:endParaRPr lang="en-US" sz="4400" dirty="0">
              <a:latin typeface="Times New Roman" panose="02020603050405020304" pitchFamily="18" charset="0"/>
              <a:cs typeface="Times New Roman" panose="02020603050405020304" pitchFamily="18" charset="0"/>
            </a:endParaRPr>
          </a:p>
          <a:p>
            <a:pPr lvl="0"/>
            <a:r>
              <a:rPr lang="en-US" sz="4400" dirty="0" smtClean="0">
                <a:latin typeface="Times New Roman" panose="02020603050405020304" pitchFamily="18" charset="0"/>
                <a:cs typeface="Times New Roman" panose="02020603050405020304" pitchFamily="18" charset="0"/>
              </a:rPr>
              <a:t>-</a:t>
            </a:r>
            <a:r>
              <a:rPr lang="vi-VN" sz="4400" dirty="0" smtClean="0">
                <a:latin typeface="Times New Roman" panose="02020603050405020304" pitchFamily="18" charset="0"/>
                <a:cs typeface="Times New Roman" panose="02020603050405020304" pitchFamily="18" charset="0"/>
              </a:rPr>
              <a:t>Biết </a:t>
            </a:r>
            <a:r>
              <a:rPr lang="vi-VN" sz="4400" dirty="0">
                <a:latin typeface="Times New Roman" panose="02020603050405020304" pitchFamily="18" charset="0"/>
                <a:cs typeface="Times New Roman" panose="02020603050405020304" pitchFamily="18" charset="0"/>
              </a:rPr>
              <a:t>được nhu cầu nhân lực của ngành dịch vụ và định hướng lựa chọn nghề nghiệp cho bản thân.</a:t>
            </a:r>
            <a:endParaRPr lang="en-US" sz="4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9022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117"/>
          <p:cNvSpPr>
            <a:spLocks noChangeArrowheads="1"/>
          </p:cNvSpPr>
          <p:nvPr/>
        </p:nvSpPr>
        <p:spPr bwMode="auto">
          <a:xfrm>
            <a:off x="304800" y="0"/>
            <a:ext cx="8839200" cy="6553200"/>
          </a:xfrm>
          <a:prstGeom prst="cloudCallout">
            <a:avLst>
              <a:gd name="adj1" fmla="val -26356"/>
              <a:gd name="adj2" fmla="val 57236"/>
            </a:avLst>
          </a:prstGeom>
          <a:gradFill rotWithShape="1">
            <a:gsLst>
              <a:gs pos="0">
                <a:srgbClr val="0000FF"/>
              </a:gs>
              <a:gs pos="100000">
                <a:srgbClr val="CCECFF"/>
              </a:gs>
            </a:gsLst>
            <a:path path="rect">
              <a:fillToRect r="100000" b="100000"/>
            </a:path>
          </a:gradFill>
          <a:ln w="9525">
            <a:solidFill>
              <a:schemeClr val="tx1"/>
            </a:solidFill>
            <a:round/>
            <a:headEnd/>
            <a:tailEnd/>
          </a:ln>
        </p:spPr>
        <p:txBody>
          <a:bodyPr/>
          <a:lstStyle/>
          <a:p>
            <a:pPr algn="ct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Em</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hãy</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trình</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bày</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tình</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hình</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phát</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triển</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du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lịch</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tỉnh</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Quảng</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Nam.</a:t>
            </a:r>
            <a:endParaRPr lang="en-US" sz="6000" dirty="0"/>
          </a:p>
        </p:txBody>
      </p:sp>
    </p:spTree>
    <p:extLst>
      <p:ext uri="{BB962C8B-B14F-4D97-AF65-F5344CB8AC3E}">
        <p14:creationId xmlns:p14="http://schemas.microsoft.com/office/powerpoint/2010/main" val="31802609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81000" y="228600"/>
            <a:ext cx="8534400" cy="1413207"/>
          </a:xfrm>
          <a:prstGeom prst="rect">
            <a:avLst/>
          </a:prstGeom>
        </p:spPr>
        <p:txBody>
          <a:bodyPr wrap="squar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2.2.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Lĩnh</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vực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du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lịch</a:t>
            </a:r>
            <a:endPar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lvl="0">
              <a:spcBef>
                <a:spcPts val="735"/>
              </a:spcBef>
              <a:spcAft>
                <a:spcPts val="0"/>
              </a:spcAft>
              <a:buClr>
                <a:srgbClr val="00AEEF"/>
              </a:buClr>
              <a:buSzPts val="1150"/>
              <a:tabLst>
                <a:tab pos="785495" algn="l"/>
              </a:tabLst>
            </a:pPr>
            <a:r>
              <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2.2.1.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Tiềm</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năng</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du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lịch</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2" name="Rectangle 1"/>
          <p:cNvSpPr/>
          <p:nvPr/>
        </p:nvSpPr>
        <p:spPr>
          <a:xfrm>
            <a:off x="152400" y="1641807"/>
            <a:ext cx="8763000" cy="4524315"/>
          </a:xfrm>
          <a:prstGeom prst="rect">
            <a:avLst/>
          </a:prstGeom>
        </p:spPr>
        <p:txBody>
          <a:bodyPr wrap="square">
            <a:spAutoFit/>
          </a:bodyPr>
          <a:lstStyle/>
          <a:p>
            <a:pPr marR="202565" indent="179705" algn="just">
              <a:spcBef>
                <a:spcPts val="600"/>
              </a:spcBef>
              <a:spcAft>
                <a:spcPts val="600"/>
              </a:spcAft>
            </a:pP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Vị trí địa lí chiến lược của tỉnh Quảng Nam tạo điều kiện thuận lợi để thu hút đầu tư khoa học công nghệ, giao lưu kinh tế, văn hoá nói chung và du lịch nói riêng với cả nước và quốc tế.</a:t>
            </a:r>
            <a:endParaRPr lang="en-US" sz="48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3151254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322957"/>
            <a:ext cx="8915400" cy="6001643"/>
          </a:xfrm>
          <a:prstGeom prst="rect">
            <a:avLst/>
          </a:prstGeom>
        </p:spPr>
        <p:txBody>
          <a:bodyPr wrap="square">
            <a:spAutoFit/>
          </a:bodyPr>
          <a:lstStyle/>
          <a:p>
            <a:pPr marR="204470" indent="179705" algn="just">
              <a:spcBef>
                <a:spcPts val="600"/>
              </a:spcBef>
              <a:spcAft>
                <a:spcPts val="600"/>
              </a:spcAft>
            </a:pP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Tỉnh Quảng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Nam có bờ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biển trải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dài 125 km, có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nhiều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bãi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biển đẹp, nhiều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đảo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ven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bờ, môi trường khá trong lành, độ mặn vừa phải, nước biển xanh, rất lí tưởng </a:t>
            </a:r>
            <a:r>
              <a:rPr lang="vi-VN" sz="48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cho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 triển du lịch biển và nghỉ dưỡng như: An Bàng, Hà </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My,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Cửa Đại, Bình Minh, </a:t>
            </a:r>
            <a:r>
              <a:rPr lang="vi-VN" sz="48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Tam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Thanh, </a:t>
            </a:r>
            <a:r>
              <a:rPr lang="vi-VN" sz="48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Tam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Tiến. </a:t>
            </a:r>
            <a:endParaRPr lang="en-US" sz="48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5751189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214491"/>
            <a:ext cx="8915400" cy="6186309"/>
          </a:xfrm>
          <a:prstGeom prst="rect">
            <a:avLst/>
          </a:prstGeom>
        </p:spPr>
        <p:txBody>
          <a:bodyPr wrap="square">
            <a:spAutoFit/>
          </a:bodyPr>
          <a:lstStyle/>
          <a:p>
            <a:pPr marR="204470" indent="179705" algn="just">
              <a:spcBef>
                <a:spcPts val="600"/>
              </a:spcBef>
              <a:spcAft>
                <a:spcPts val="600"/>
              </a:spcAft>
            </a:pPr>
            <a:r>
              <a:rPr lang="vi-VN" sz="44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Đây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là những bãi biển đẹp có triển vọng xây dựng các </a:t>
            </a:r>
            <a:r>
              <a:rPr lang="vi-VN" sz="4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khu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 lịch nghỉ dưỡng đẳng cấp quốc tế. Ngoài ra, Quảng Nam còn có tiềm năng du lịch sinh thái rất lớn với sự phong phú của các hệ sinh thái và giá trị đa dạng sinh học, trong đó tiêu biểu là Khu dự trữ sinh quyển thế giới Cù Lao Chàm – Hội </a:t>
            </a:r>
            <a:r>
              <a:rPr lang="vi-VN" sz="4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An.</a:t>
            </a:r>
            <a:endParaRPr lang="en-US" sz="44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2703297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152400"/>
            <a:ext cx="8686800" cy="5909310"/>
          </a:xfrm>
          <a:prstGeom prst="rect">
            <a:avLst/>
          </a:prstGeom>
        </p:spPr>
        <p:txBody>
          <a:bodyPr wrap="square">
            <a:spAutoFit/>
          </a:bodyPr>
          <a:lstStyle/>
          <a:p>
            <a:pPr marR="205740" indent="179705" algn="just">
              <a:spcBef>
                <a:spcPts val="600"/>
              </a:spcBef>
              <a:spcAft>
                <a:spcPts val="600"/>
              </a:spcAft>
            </a:pP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Các sông Thu Bồn và Vu Gia với nhiều cảnh quan đẹp, hùng vĩ gắn với nhiều di tích văn hoá đặc sắc, thuận lợi cho việc phát triển nhiều loại hình du lịch có sức hút lớn du khách nhất là khách quốc tế.</a:t>
            </a:r>
            <a:endParaRPr lang="en-US" sz="54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8766202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76200"/>
            <a:ext cx="8839200" cy="6740307"/>
          </a:xfrm>
          <a:prstGeom prst="rect">
            <a:avLst/>
          </a:prstGeom>
        </p:spPr>
        <p:txBody>
          <a:bodyPr wrap="square">
            <a:spAutoFit/>
          </a:bodyPr>
          <a:lstStyle/>
          <a:p>
            <a:pPr marR="206375" indent="179705" algn="just">
              <a:spcBef>
                <a:spcPts val="600"/>
              </a:spcBef>
              <a:spcAft>
                <a:spcPts val="600"/>
              </a:spcAft>
            </a:pP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Tỉnh Quảng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Nam là nơi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giao thoa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của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nhiều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nền văn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hoá; tiêu biểu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là văn hoá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Chăm, Nhật Bản,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Trung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Hoa,…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với hệ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thống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các di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tích lịch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sử, văn hoá, các lễ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hội, làng</a:t>
            </a:r>
            <a:r>
              <a:rPr lang="vi-VN" sz="48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nghề</a:t>
            </a:r>
            <a:r>
              <a:rPr lang="vi-VN" sz="48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truyền</a:t>
            </a:r>
            <a:r>
              <a:rPr lang="vi-VN" sz="48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thống</a:t>
            </a:r>
            <a:r>
              <a:rPr lang="vi-VN" sz="48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như:</a:t>
            </a:r>
            <a:r>
              <a:rPr lang="vi-VN" sz="48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mộc</a:t>
            </a:r>
            <a:r>
              <a:rPr lang="vi-VN" sz="48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Kim</a:t>
            </a:r>
            <a:r>
              <a:rPr lang="vi-VN" sz="48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Bồng,</a:t>
            </a:r>
            <a:r>
              <a:rPr lang="vi-VN" sz="48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gốm</a:t>
            </a:r>
            <a:r>
              <a:rPr lang="vi-VN" sz="48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Thanh</a:t>
            </a:r>
            <a:r>
              <a:rPr lang="vi-VN" sz="48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Hà,</a:t>
            </a:r>
            <a:r>
              <a:rPr lang="vi-VN" sz="48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nghề</a:t>
            </a:r>
            <a:r>
              <a:rPr lang="vi-VN" sz="48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dâu</a:t>
            </a:r>
            <a:r>
              <a:rPr lang="vi-VN" sz="48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tằm</a:t>
            </a:r>
            <a:r>
              <a:rPr lang="vi-VN" sz="48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Duy</a:t>
            </a:r>
            <a:r>
              <a:rPr lang="vi-VN" sz="48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Trinh,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đúc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đồng Phước Kiều,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gốm sứ La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Tháp,... </a:t>
            </a:r>
            <a:endParaRPr lang="en-US" sz="48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5249849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76200"/>
            <a:ext cx="8839200" cy="6863417"/>
          </a:xfrm>
          <a:prstGeom prst="rect">
            <a:avLst/>
          </a:prstGeom>
        </p:spPr>
        <p:txBody>
          <a:bodyPr wrap="square">
            <a:spAutoFit/>
          </a:bodyPr>
          <a:lstStyle/>
          <a:p>
            <a:pPr marR="206375" indent="179705" algn="just">
              <a:spcBef>
                <a:spcPts val="600"/>
              </a:spcBef>
              <a:spcAft>
                <a:spcPts val="600"/>
              </a:spcAft>
            </a:pPr>
            <a:r>
              <a:rPr lang="vi-VN" sz="44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Đây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là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nguồn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lực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quan trọng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để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 triển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với các di sản văn hoá vật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thể. Quảng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Nam còn là nơi lưu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giữ,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bảo tồn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nhiều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giá</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trị</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văn</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hoá</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phi</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vật</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thể,</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nhiều</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lễ</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hội,</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nghệ</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thuật</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trình</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diễn</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dân</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gian</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như:</a:t>
            </a:r>
            <a:r>
              <a:rPr lang="vi-VN" sz="44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Tuồng,</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Bài chòi,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Bả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trạo,...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Đặc biệt Nghệ thuật Bài chòi Trung bộ Việt Nam được UNESCO ghi danh là di sản văn hoá phi vật thể đại diện của nhân</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loại.</a:t>
            </a:r>
            <a:endParaRPr lang="en-US" sz="44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37028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304800"/>
            <a:ext cx="8763000" cy="6001643"/>
          </a:xfrm>
          <a:prstGeom prst="rect">
            <a:avLst/>
          </a:prstGeom>
        </p:spPr>
        <p:txBody>
          <a:bodyPr wrap="square">
            <a:spAutoFit/>
          </a:bodyPr>
          <a:lstStyle/>
          <a:p>
            <a:pPr marR="205105" indent="179705" algn="just">
              <a:spcBef>
                <a:spcPts val="600"/>
              </a:spcBef>
              <a:spcAft>
                <a:spcPts val="600"/>
              </a:spcAft>
            </a:pPr>
            <a:r>
              <a:rPr lang="vi-VN" sz="4800" dirty="0">
                <a:solidFill>
                  <a:srgbClr val="231F20"/>
                </a:solidFill>
                <a:latin typeface="+mj-lt"/>
                <a:ea typeface="Arial" panose="020B0604020202020204" pitchFamily="34" charset="0"/>
              </a:rPr>
              <a:t>Tỉnh</a:t>
            </a:r>
            <a:r>
              <a:rPr lang="vi-VN" sz="4800" spc="-75"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Quảng</a:t>
            </a:r>
            <a:r>
              <a:rPr lang="vi-VN" sz="4800" spc="-7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Nam</a:t>
            </a:r>
            <a:r>
              <a:rPr lang="vi-VN" sz="4800" spc="-7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còn</a:t>
            </a:r>
            <a:r>
              <a:rPr lang="vi-VN" sz="4800" spc="-7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có</a:t>
            </a:r>
            <a:r>
              <a:rPr lang="vi-VN" sz="4800" spc="-7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sự</a:t>
            </a:r>
            <a:r>
              <a:rPr lang="vi-VN" sz="4800" spc="-7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đa</a:t>
            </a:r>
            <a:r>
              <a:rPr lang="vi-VN" sz="4800" spc="-7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dạng</a:t>
            </a:r>
            <a:r>
              <a:rPr lang="vi-VN" sz="4800" spc="-7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các</a:t>
            </a:r>
            <a:r>
              <a:rPr lang="vi-VN" sz="4800" spc="-7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đặc</a:t>
            </a:r>
            <a:r>
              <a:rPr lang="vi-VN" sz="4800" spc="-7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trưng</a:t>
            </a:r>
            <a:r>
              <a:rPr lang="vi-VN" sz="4800" spc="-7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văn</a:t>
            </a:r>
            <a:r>
              <a:rPr lang="vi-VN" sz="4800" spc="-7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hoá</a:t>
            </a:r>
            <a:r>
              <a:rPr lang="vi-VN" sz="4800" spc="-7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của</a:t>
            </a:r>
            <a:r>
              <a:rPr lang="vi-VN" sz="4800" spc="-7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nhiều</a:t>
            </a:r>
            <a:r>
              <a:rPr lang="vi-VN" sz="4800" spc="-7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dân</a:t>
            </a:r>
            <a:r>
              <a:rPr lang="vi-VN" sz="4800" spc="-75"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tộc</a:t>
            </a:r>
            <a:r>
              <a:rPr lang="vi-VN" sz="4800" spc="-7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như Cơ </a:t>
            </a:r>
            <a:r>
              <a:rPr lang="vi-VN" sz="4800" spc="-20" dirty="0">
                <a:solidFill>
                  <a:srgbClr val="231F20"/>
                </a:solidFill>
                <a:latin typeface="+mj-lt"/>
                <a:ea typeface="Arial" panose="020B0604020202020204" pitchFamily="34" charset="0"/>
              </a:rPr>
              <a:t>Tu, </a:t>
            </a:r>
            <a:r>
              <a:rPr lang="vi-VN" sz="4800" dirty="0">
                <a:solidFill>
                  <a:srgbClr val="231F20"/>
                </a:solidFill>
                <a:latin typeface="+mj-lt"/>
                <a:ea typeface="Arial" panose="020B0604020202020204" pitchFamily="34" charset="0"/>
              </a:rPr>
              <a:t>Xơ Đăng, Co, Gié - Triêng,...; Những món ăn đặc sản và văn hóa ẩm thực của</a:t>
            </a:r>
            <a:r>
              <a:rPr lang="vi-VN" sz="4800" spc="-45"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người</a:t>
            </a:r>
            <a:r>
              <a:rPr lang="vi-VN" sz="4800" spc="-4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Quảng,</a:t>
            </a:r>
            <a:r>
              <a:rPr lang="vi-VN" sz="4800" spc="-4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góp</a:t>
            </a:r>
            <a:r>
              <a:rPr lang="vi-VN" sz="4800" spc="-45"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phần</a:t>
            </a:r>
            <a:r>
              <a:rPr lang="vi-VN" sz="4800" spc="-4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làm</a:t>
            </a:r>
            <a:r>
              <a:rPr lang="vi-VN" sz="4800" spc="-4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cho</a:t>
            </a:r>
            <a:r>
              <a:rPr lang="vi-VN" sz="4800" spc="-4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đất</a:t>
            </a:r>
            <a:r>
              <a:rPr lang="vi-VN" sz="4800" spc="-45"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Quảng</a:t>
            </a:r>
            <a:r>
              <a:rPr lang="vi-VN" sz="4800" spc="-4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trở</a:t>
            </a:r>
            <a:r>
              <a:rPr lang="vi-VN" sz="4800" spc="-4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nên</a:t>
            </a:r>
            <a:r>
              <a:rPr lang="vi-VN" sz="4800" spc="-4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gần</a:t>
            </a:r>
            <a:r>
              <a:rPr lang="vi-VN" sz="4800" spc="-45"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gũi,</a:t>
            </a:r>
            <a:r>
              <a:rPr lang="vi-VN" sz="4800" spc="-4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ấn</a:t>
            </a:r>
            <a:r>
              <a:rPr lang="vi-VN" sz="4800" spc="-4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tượng</a:t>
            </a:r>
            <a:r>
              <a:rPr lang="vi-VN" sz="4800" spc="-40"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mạnh</a:t>
            </a:r>
            <a:r>
              <a:rPr lang="vi-VN" sz="4800" spc="-45"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với du</a:t>
            </a:r>
            <a:r>
              <a:rPr lang="vi-VN" sz="4800" spc="-5" dirty="0">
                <a:solidFill>
                  <a:srgbClr val="231F20"/>
                </a:solidFill>
                <a:latin typeface="+mj-lt"/>
                <a:ea typeface="Arial" panose="020B0604020202020204" pitchFamily="34" charset="0"/>
              </a:rPr>
              <a:t> </a:t>
            </a:r>
            <a:r>
              <a:rPr lang="vi-VN" sz="4800" dirty="0">
                <a:solidFill>
                  <a:srgbClr val="231F20"/>
                </a:solidFill>
                <a:latin typeface="+mj-lt"/>
                <a:ea typeface="Arial" panose="020B0604020202020204" pitchFamily="34" charset="0"/>
              </a:rPr>
              <a:t>khách</a:t>
            </a:r>
            <a:r>
              <a:rPr lang="vi-VN" sz="4800" dirty="0" smtClean="0">
                <a:solidFill>
                  <a:srgbClr val="231F20"/>
                </a:solidFill>
                <a:latin typeface="+mj-lt"/>
                <a:ea typeface="Arial" panose="020B0604020202020204" pitchFamily="34" charset="0"/>
              </a:rPr>
              <a:t>.</a:t>
            </a:r>
            <a:endParaRPr lang="en-US" sz="4800" dirty="0">
              <a:latin typeface="+mj-lt"/>
              <a:ea typeface="Arial" panose="020B0604020202020204" pitchFamily="34" charset="0"/>
            </a:endParaRPr>
          </a:p>
        </p:txBody>
      </p:sp>
    </p:spTree>
    <p:extLst>
      <p:ext uri="{BB962C8B-B14F-4D97-AF65-F5344CB8AC3E}">
        <p14:creationId xmlns:p14="http://schemas.microsoft.com/office/powerpoint/2010/main" val="335529629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8600" y="228600"/>
            <a:ext cx="8686800" cy="6247864"/>
          </a:xfrm>
          <a:prstGeom prst="rect">
            <a:avLst/>
          </a:prstGeom>
        </p:spPr>
        <p:txBody>
          <a:bodyPr wrap="square">
            <a:spAutoFit/>
          </a:bodyPr>
          <a:lstStyle/>
          <a:p>
            <a:r>
              <a:rPr lang="vi-VN" sz="4000" dirty="0">
                <a:solidFill>
                  <a:srgbClr val="231F20"/>
                </a:solidFill>
                <a:latin typeface="+mj-lt"/>
                <a:ea typeface="Arial" panose="020B0604020202020204" pitchFamily="34" charset="0"/>
              </a:rPr>
              <a:t>Như </a:t>
            </a:r>
            <a:r>
              <a:rPr lang="vi-VN" sz="4000" spc="-25" dirty="0">
                <a:solidFill>
                  <a:srgbClr val="231F20"/>
                </a:solidFill>
                <a:latin typeface="+mj-lt"/>
                <a:ea typeface="Arial" panose="020B0604020202020204" pitchFamily="34" charset="0"/>
              </a:rPr>
              <a:t>vậy, </a:t>
            </a:r>
            <a:r>
              <a:rPr lang="vi-VN" sz="4000" dirty="0">
                <a:solidFill>
                  <a:srgbClr val="231F20"/>
                </a:solidFill>
                <a:latin typeface="+mj-lt"/>
                <a:ea typeface="Arial" panose="020B0604020202020204" pitchFamily="34" charset="0"/>
              </a:rPr>
              <a:t>du lịch di sản, du lịch biển đảo là thế mạnh nổi trội </a:t>
            </a:r>
            <a:r>
              <a:rPr lang="vi-VN" sz="4000" dirty="0" smtClean="0">
                <a:solidFill>
                  <a:srgbClr val="231F20"/>
                </a:solidFill>
                <a:latin typeface="+mj-lt"/>
                <a:ea typeface="Arial" panose="020B0604020202020204" pitchFamily="34" charset="0"/>
              </a:rPr>
              <a:t>nhất</a:t>
            </a:r>
            <a:r>
              <a:rPr lang="en-US" sz="4000" dirty="0" smtClean="0">
                <a:solidFill>
                  <a:srgbClr val="231F20"/>
                </a:solidFill>
                <a:latin typeface="+mj-lt"/>
                <a:ea typeface="Arial" panose="020B0604020202020204" pitchFamily="34" charset="0"/>
              </a:rPr>
              <a:t>  </a:t>
            </a:r>
            <a:r>
              <a:rPr lang="vi-VN" sz="4000" dirty="0">
                <a:latin typeface="+mj-lt"/>
              </a:rPr>
              <a:t>khẳng định thương hiệu du lịch tỉnh Quảng Nam so với các địa phương trong nước và quốc tế. Nằm ở "trung điểm" của cả nước, với lợi thế về niềm năng, Quảng Nam trở thành trung tâm du lịch kết  nối các vùng trong cả nước và quốc </a:t>
            </a:r>
            <a:r>
              <a:rPr lang="vi-VN" sz="4000" dirty="0" smtClean="0">
                <a:latin typeface="+mj-lt"/>
              </a:rPr>
              <a:t>tế</a:t>
            </a:r>
            <a:r>
              <a:rPr lang="en-US" sz="4000" dirty="0">
                <a:latin typeface="+mj-lt"/>
              </a:rPr>
              <a:t> </a:t>
            </a:r>
            <a:r>
              <a:rPr lang="vi-VN" sz="4000" dirty="0" smtClean="0">
                <a:latin typeface="+mj-lt"/>
              </a:rPr>
              <a:t>như</a:t>
            </a:r>
            <a:r>
              <a:rPr lang="vi-VN" sz="4000" dirty="0">
                <a:latin typeface="+mj-lt"/>
              </a:rPr>
              <a:t>: Thừa Thiên Huế – Đà Nẵng, Tây Nguyên và khu vực Đông Nam Á.</a:t>
            </a:r>
            <a:endParaRPr lang="en-US" sz="4000" dirty="0">
              <a:latin typeface="+mj-lt"/>
            </a:endParaRPr>
          </a:p>
        </p:txBody>
      </p:sp>
    </p:spTree>
    <p:extLst>
      <p:ext uri="{BB962C8B-B14F-4D97-AF65-F5344CB8AC3E}">
        <p14:creationId xmlns:p14="http://schemas.microsoft.com/office/powerpoint/2010/main" val="12252318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735096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534400" cy="5262979"/>
          </a:xfrm>
          <a:prstGeom prst="rect">
            <a:avLst/>
          </a:prstGeom>
        </p:spPr>
        <p:txBody>
          <a:bodyPr wrap="square">
            <a:spAutoFit/>
          </a:bodyPr>
          <a:lstStyle/>
          <a:p>
            <a:pPr marR="213995" indent="179705" algn="just">
              <a:spcBef>
                <a:spcPts val="600"/>
              </a:spcBef>
              <a:spcAft>
                <a:spcPts val="600"/>
              </a:spcAft>
            </a:pP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Cơ</a:t>
            </a:r>
            <a:r>
              <a:rPr lang="vi-VN" sz="4800" spc="-10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cấu</a:t>
            </a:r>
            <a:r>
              <a:rPr lang="vi-VN" sz="4800" spc="-1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kinh</a:t>
            </a:r>
            <a:r>
              <a:rPr lang="vi-VN" sz="4800" spc="-9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tế</a:t>
            </a:r>
            <a:r>
              <a:rPr lang="vi-VN" sz="4800" spc="-1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tỉnh</a:t>
            </a:r>
            <a:r>
              <a:rPr lang="vi-VN" sz="4800" spc="-9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800" spc="-1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Nam</a:t>
            </a:r>
            <a:r>
              <a:rPr lang="vi-VN" sz="4800" spc="-1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ngày</a:t>
            </a:r>
            <a:r>
              <a:rPr lang="vi-VN" sz="4800" spc="-10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càng</a:t>
            </a:r>
            <a:r>
              <a:rPr lang="vi-VN" sz="4800" spc="-9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chuyển</a:t>
            </a:r>
            <a:r>
              <a:rPr lang="vi-VN" sz="4800" spc="-1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dịch</a:t>
            </a:r>
            <a:r>
              <a:rPr lang="vi-VN" sz="4800" spc="-10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theo</a:t>
            </a:r>
            <a:r>
              <a:rPr lang="vi-VN" sz="4800" spc="-9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hướng</a:t>
            </a:r>
            <a:r>
              <a:rPr lang="vi-VN" sz="4800" spc="-10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công</a:t>
            </a:r>
            <a:r>
              <a:rPr lang="vi-VN" sz="4800" spc="-9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nghiệp</a:t>
            </a:r>
            <a:r>
              <a:rPr lang="vi-VN" sz="4800" spc="-10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hoá,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hiện đại hoá. </a:t>
            </a:r>
            <a:r>
              <a:rPr lang="vi-VN" sz="48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Trong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đó, lĩnh vực dịch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vụ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cùng với công </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nghiệp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đóng vai trò dẫn dắt </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tốc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tăng </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trưởng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kinh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tế </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của</a:t>
            </a:r>
            <a:r>
              <a:rPr lang="vi-VN" sz="4800" spc="-20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tỉnh.</a:t>
            </a:r>
            <a:endParaRPr lang="en-US" sz="48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87653310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14042724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8600" y="76200"/>
            <a:ext cx="8686800" cy="6955750"/>
          </a:xfrm>
          <a:prstGeom prst="rect">
            <a:avLst/>
          </a:prstGeom>
        </p:spPr>
        <p:txBody>
          <a:bodyPr wrap="square">
            <a:spAutoFit/>
          </a:bodyPr>
          <a:lstStyle/>
          <a:p>
            <a:pPr lvl="2">
              <a:spcBef>
                <a:spcPts val="600"/>
              </a:spcBef>
              <a:spcAft>
                <a:spcPts val="600"/>
              </a:spcAft>
              <a:buClr>
                <a:srgbClr val="00AEEF"/>
              </a:buClr>
              <a:buSzPts val="1150"/>
              <a:tabLst>
                <a:tab pos="1134745" algn="l"/>
              </a:tabLst>
            </a:pPr>
            <a:r>
              <a:rPr lang="en-US" sz="4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2.2.2</a:t>
            </a:r>
            <a:r>
              <a:rPr lang="vi-VN" sz="4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Thực trạng phát triển du</a:t>
            </a:r>
            <a:r>
              <a:rPr lang="vi-VN" sz="4000"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lịc</a:t>
            </a:r>
            <a:r>
              <a:rPr lang="en-US" sz="40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a:t>
            </a:r>
          </a:p>
          <a:p>
            <a:pPr marL="0" lvl="2">
              <a:spcBef>
                <a:spcPts val="600"/>
              </a:spcBef>
              <a:spcAft>
                <a:spcPts val="600"/>
              </a:spcAft>
              <a:buClr>
                <a:srgbClr val="00AEEF"/>
              </a:buClr>
              <a:buSzPts val="1150"/>
              <a:tabLst>
                <a:tab pos="1134745" algn="l"/>
              </a:tabLst>
            </a:pP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Trong giai đoạn 2015 </a:t>
            </a:r>
            <a:r>
              <a:rPr lang="vi-VN" sz="3600" i="1"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2019, tốc độ tăng bình quân về lượt khách du lịch của toàn tỉnh khá cao, khoảng 19,3%/năm. </a:t>
            </a:r>
            <a:r>
              <a:rPr lang="vi-VN" sz="36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Tuy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nhiên, khách tham quan trong ngày còn chiếm tỉ trọng lớn (năm 2019 chiếm khoảng 57,5%).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Cùng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với sự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tăng trưởng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về số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lượng</a:t>
            </a:r>
            <a:r>
              <a:rPr lang="vi-VN" sz="36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khách,</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doanh</a:t>
            </a:r>
            <a:r>
              <a:rPr lang="vi-VN" sz="36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thu</a:t>
            </a:r>
            <a:r>
              <a:rPr lang="vi-VN" sz="36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từ</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a:t>
            </a:r>
            <a:r>
              <a:rPr lang="vi-VN" sz="36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a:t>
            </a:r>
            <a:r>
              <a:rPr lang="vi-VN" sz="36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cũng</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tăng</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nhanh.</a:t>
            </a:r>
            <a:r>
              <a:rPr lang="vi-VN" sz="36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Tốc</a:t>
            </a:r>
            <a:r>
              <a:rPr lang="vi-VN" sz="36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a:t>
            </a:r>
            <a:r>
              <a:rPr lang="vi-VN" sz="36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tăng</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trưởng</a:t>
            </a:r>
            <a:r>
              <a:rPr lang="vi-VN" sz="36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bình</a:t>
            </a:r>
            <a:r>
              <a:rPr lang="vi-VN" sz="36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quân</a:t>
            </a:r>
            <a:r>
              <a:rPr lang="vi-VN" sz="36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về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thu</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nhập</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xã</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hội</a:t>
            </a:r>
            <a:r>
              <a:rPr lang="vi-VN" sz="36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từ</a:t>
            </a:r>
            <a:r>
              <a:rPr lang="vi-VN" sz="36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a:t>
            </a:r>
            <a:r>
              <a:rPr lang="vi-VN" sz="36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giai</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đoạn</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2015</a:t>
            </a:r>
            <a:r>
              <a:rPr lang="vi-VN" sz="36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2019</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ước</a:t>
            </a:r>
            <a:r>
              <a:rPr lang="vi-VN" sz="36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đạt</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24,6%/</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năm.</a:t>
            </a:r>
            <a:r>
              <a:rPr lang="vi-VN" sz="36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Trong</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thời</a:t>
            </a:r>
            <a:r>
              <a:rPr lang="vi-VN" sz="36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gian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đại</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dịch</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Covid-19,</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các</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chỉ</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số</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về</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khách</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thu</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nhập</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giảm</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mạnh.</a:t>
            </a:r>
            <a:endParaRPr lang="en-US" sz="36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77441364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934200"/>
          </a:xfrm>
          <a:prstGeom prst="rect">
            <a:avLst/>
          </a:prstGeom>
        </p:spPr>
      </p:pic>
    </p:spTree>
    <p:extLst>
      <p:ext uri="{BB962C8B-B14F-4D97-AF65-F5344CB8AC3E}">
        <p14:creationId xmlns:p14="http://schemas.microsoft.com/office/powerpoint/2010/main" val="10701511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76200"/>
            <a:ext cx="9144000" cy="6894195"/>
          </a:xfrm>
          <a:prstGeom prst="rect">
            <a:avLst/>
          </a:prstGeom>
        </p:spPr>
        <p:txBody>
          <a:bodyPr wrap="square">
            <a:spAutoFit/>
          </a:bodyPr>
          <a:lstStyle/>
          <a:p>
            <a:pPr marR="205740" indent="179705" algn="just">
              <a:spcBef>
                <a:spcPts val="600"/>
              </a:spcBef>
              <a:spcAft>
                <a:spcPts val="600"/>
              </a:spcAft>
            </a:pPr>
            <a:r>
              <a:rPr lang="en-US" sz="36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Năm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2020 toàn tỉnh có 731 cơ sở lưu trú du lịch với 13 860 buồng, trong đó tỉ lệ xếp hạng 4 – 5 sao chiếm 33,9% tổng số buồng, tốc độ tăng bình quân giai đoạn 2015</a:t>
            </a:r>
            <a:r>
              <a:rPr lang="vi-VN" sz="36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3600" spc="-7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2019</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về</a:t>
            </a:r>
            <a:r>
              <a:rPr lang="vi-VN" sz="36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cơ</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sở</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lưu</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trú</a:t>
            </a:r>
            <a:r>
              <a:rPr lang="vi-VN" sz="36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đạt</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24,52%/năm</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36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về</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số</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lượng</a:t>
            </a:r>
            <a:r>
              <a:rPr lang="vi-VN" sz="36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buồng</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là</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19,46%/năm.</a:t>
            </a:r>
            <a:endParaRPr lang="en-US" sz="3600" dirty="0">
              <a:latin typeface="Times New Roman" panose="02020603050405020304" pitchFamily="18" charset="0"/>
              <a:ea typeface="Arial" panose="020B0604020202020204" pitchFamily="34" charset="0"/>
              <a:cs typeface="Times New Roman" panose="02020603050405020304" pitchFamily="18" charset="0"/>
            </a:endParaRPr>
          </a:p>
          <a:p>
            <a:pPr marR="207645" indent="179705" algn="just">
              <a:spcBef>
                <a:spcPts val="600"/>
              </a:spcBef>
              <a:spcAft>
                <a:spcPts val="600"/>
              </a:spcAft>
            </a:pPr>
            <a:r>
              <a:rPr lang="en-US" sz="36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Năm</a:t>
            </a:r>
            <a:r>
              <a:rPr lang="vi-VN" sz="3600" spc="-9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2019,</a:t>
            </a:r>
            <a:r>
              <a:rPr lang="vi-VN" sz="3600" spc="-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tổng</a:t>
            </a:r>
            <a:r>
              <a:rPr lang="vi-VN" sz="3600" spc="-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số</a:t>
            </a:r>
            <a:r>
              <a:rPr lang="vi-VN" sz="3600" spc="-9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lao</a:t>
            </a:r>
            <a:r>
              <a:rPr lang="vi-VN" sz="3600" spc="-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động</a:t>
            </a:r>
            <a:r>
              <a:rPr lang="vi-VN" sz="3600" spc="-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trực</a:t>
            </a:r>
            <a:r>
              <a:rPr lang="vi-VN" sz="3600" spc="-9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tiếp</a:t>
            </a:r>
            <a:r>
              <a:rPr lang="vi-VN" sz="3600" spc="-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trong</a:t>
            </a:r>
            <a:r>
              <a:rPr lang="vi-VN" sz="3600" spc="-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ngành</a:t>
            </a:r>
            <a:r>
              <a:rPr lang="vi-VN" sz="3600" spc="-9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a:t>
            </a:r>
            <a:r>
              <a:rPr lang="vi-VN" sz="3600" spc="-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a:t>
            </a:r>
            <a:r>
              <a:rPr lang="vi-VN" sz="3600" spc="-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là</a:t>
            </a:r>
            <a:r>
              <a:rPr lang="vi-VN" sz="3600" spc="-9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18</a:t>
            </a:r>
            <a:r>
              <a:rPr lang="vi-VN" sz="3600" spc="-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000</a:t>
            </a:r>
            <a:r>
              <a:rPr lang="vi-VN" sz="3600" spc="-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người</a:t>
            </a:r>
            <a:r>
              <a:rPr lang="vi-VN" sz="3600" spc="-9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3600" spc="-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khoảng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45</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000</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lao</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động</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gián</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tiếp;</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trong</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đó</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lao</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động</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trong</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dịch</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vụ</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lưu</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trú</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chiếm</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khoảng</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69%;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lữ</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hành,</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vận</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chuyển,</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hướng</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dẫn</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viên</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khoảng</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12%</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các</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dịch</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vụ</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khác</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là</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19%.</a:t>
            </a:r>
            <a:endParaRPr lang="en-US" sz="36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60786630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228600"/>
            <a:ext cx="8763000" cy="6001643"/>
          </a:xfrm>
          <a:prstGeom prst="rect">
            <a:avLst/>
          </a:prstGeom>
        </p:spPr>
        <p:txBody>
          <a:bodyPr wrap="square">
            <a:spAutoFit/>
          </a:bodyPr>
          <a:lstStyle/>
          <a:p>
            <a:pPr marR="205105" indent="179705" algn="just">
              <a:spcBef>
                <a:spcPts val="600"/>
              </a:spcBef>
              <a:spcAft>
                <a:spcPts val="600"/>
              </a:spcAft>
            </a:pP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Hệ thống sản phẩm du lịch khá đa dạng; trong đó nhóm sản phẩm du lịch chính là du lịch di sản và du lịch nghỉ dưỡng biển. Bên cạnh đó, sản phẩm du lịch cộng đồng, du lịch trải nghiệm văn hoá các dân thiểu số du lịch sinh thái, du lịch ẩm thực bắt đầu phát triển.</a:t>
            </a:r>
            <a:endParaRPr lang="en-US" sz="48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40280924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152400"/>
            <a:ext cx="8763000" cy="7171194"/>
          </a:xfrm>
          <a:prstGeom prst="rect">
            <a:avLst/>
          </a:prstGeom>
        </p:spPr>
        <p:txBody>
          <a:bodyPr wrap="square">
            <a:spAutoFit/>
          </a:bodyPr>
          <a:lstStyle/>
          <a:p>
            <a:pPr>
              <a:spcBef>
                <a:spcPts val="600"/>
              </a:spcBef>
              <a:spcAft>
                <a:spcPts val="600"/>
              </a:spcAft>
            </a:pPr>
            <a:r>
              <a:rPr lang="vi-VN" sz="4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Hoạt</a:t>
            </a:r>
            <a:r>
              <a:rPr lang="vi-VN" sz="4600" spc="-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động</a:t>
            </a:r>
            <a:r>
              <a:rPr lang="vi-VN" sz="4600" spc="-8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xúc</a:t>
            </a:r>
            <a:r>
              <a:rPr lang="vi-VN" sz="4600" spc="-8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tiến</a:t>
            </a:r>
            <a:r>
              <a:rPr lang="vi-VN" sz="4600" spc="-8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600" spc="-8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bá</a:t>
            </a:r>
            <a:r>
              <a:rPr lang="vi-VN" sz="4600" spc="-8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a:t>
            </a:r>
            <a:r>
              <a:rPr lang="vi-VN" sz="4600" spc="-8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 được tổ chức với nhiều sự kiện văn hoá</a:t>
            </a:r>
            <a:r>
              <a:rPr lang="vi-VN" sz="4600" spc="-1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a:t>
            </a:r>
            <a:r>
              <a:rPr lang="vi-VN" sz="4600" spc="-1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a:t>
            </a:r>
            <a:r>
              <a:rPr lang="vi-VN" sz="4600" spc="-1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lớn</a:t>
            </a:r>
            <a:r>
              <a:rPr lang="vi-VN" sz="4600" spc="-10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như</a:t>
            </a:r>
            <a:r>
              <a:rPr lang="vi-VN" sz="46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en-US" sz="46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600" dirty="0">
                <a:latin typeface="Times New Roman" panose="02020603050405020304" pitchFamily="18" charset="0"/>
                <a:cs typeface="Times New Roman" panose="02020603050405020304" pitchFamily="18" charset="0"/>
              </a:rPr>
              <a:t>Hội thi Hợp xướng quốc tế, Festival Di sản Quảng Nam; tổ chức roadshow giới thiệu du lịch ở nhiều nước như Nhật Bản, Sin-ga-po, Ma-lai-xi-a, Thái Lan, Trung Quốc,... giới thiệu du lịch Quảng Nam trên các phương tiện thông tin đại </a:t>
            </a:r>
            <a:r>
              <a:rPr lang="vi-VN" sz="4600" dirty="0" smtClean="0">
                <a:latin typeface="Times New Roman" panose="02020603050405020304" pitchFamily="18" charset="0"/>
                <a:cs typeface="Times New Roman" panose="02020603050405020304" pitchFamily="18" charset="0"/>
              </a:rPr>
              <a:t>chúng</a:t>
            </a:r>
            <a:r>
              <a:rPr lang="en-US" sz="4600" dirty="0" smtClean="0">
                <a:latin typeface="Times New Roman" panose="02020603050405020304" pitchFamily="18" charset="0"/>
                <a:cs typeface="Times New Roman" panose="02020603050405020304" pitchFamily="18" charset="0"/>
              </a:rPr>
              <a:t>.</a:t>
            </a:r>
            <a:r>
              <a:rPr lang="vi-VN" sz="4600" spc="-11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endParaRPr lang="en-US" sz="4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1267242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143000"/>
            <a:ext cx="8305800" cy="3994107"/>
          </a:xfrm>
          <a:prstGeom prst="rect">
            <a:avLst/>
          </a:prstGeom>
        </p:spPr>
        <p:txBody>
          <a:bodyPr wrap="square">
            <a:spAutoFit/>
          </a:bodyPr>
          <a:lstStyle/>
          <a:p>
            <a:pPr marL="0" marR="204470" lvl="2" algn="ctr">
              <a:lnSpc>
                <a:spcPct val="120000"/>
              </a:lnSpc>
              <a:spcBef>
                <a:spcPts val="600"/>
              </a:spcBef>
              <a:spcAft>
                <a:spcPts val="600"/>
              </a:spcAft>
              <a:buClr>
                <a:srgbClr val="00AEEF"/>
              </a:buClr>
              <a:buSzPts val="1150"/>
              <a:tabLst>
                <a:tab pos="1028065" algn="l"/>
              </a:tabLst>
            </a:pPr>
            <a:r>
              <a:rPr lang="en-US" sz="54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2.2.3.</a:t>
            </a:r>
            <a:r>
              <a:rPr lang="vi-VN" sz="54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Định </a:t>
            </a:r>
            <a:r>
              <a:rPr lang="vi-VN" sz="54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hướng phát triển du lịch tỉnh Quảng Nam giai đoạn 2021 – 2030, tầm nhìn đến năm</a:t>
            </a:r>
            <a:r>
              <a:rPr lang="vi-VN" sz="5400" spc="-2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2050</a:t>
            </a:r>
            <a:endParaRPr lang="en-US" sz="5400" spc="-5"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26753526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52400"/>
            <a:ext cx="8763000" cy="6740307"/>
          </a:xfrm>
          <a:prstGeom prst="rect">
            <a:avLst/>
          </a:prstGeom>
        </p:spPr>
        <p:txBody>
          <a:bodyPr wrap="square">
            <a:spAutoFit/>
          </a:bodyPr>
          <a:lstStyle/>
          <a:p>
            <a:pPr marR="203835" lvl="0" algn="just">
              <a:spcBef>
                <a:spcPts val="600"/>
              </a:spcBef>
              <a:spcAft>
                <a:spcPts val="600"/>
              </a:spcAft>
              <a:buClr>
                <a:srgbClr val="231F20"/>
              </a:buClr>
              <a:buSzPts val="1150"/>
              <a:tabLst>
                <a:tab pos="737870" algn="l"/>
              </a:tabLst>
            </a:pPr>
            <a:r>
              <a:rPr lang="en-US" sz="48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48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a:t>
            </a:r>
            <a:r>
              <a:rPr lang="vi-VN" sz="4800" spc="-4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triển</a:t>
            </a:r>
            <a:r>
              <a:rPr lang="vi-VN" sz="48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a:t>
            </a:r>
            <a:r>
              <a:rPr lang="vi-VN" sz="48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a:t>
            </a:r>
            <a:r>
              <a:rPr lang="vi-VN" sz="48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không</a:t>
            </a:r>
            <a:r>
              <a:rPr lang="vi-VN" sz="48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thể</a:t>
            </a:r>
            <a:r>
              <a:rPr lang="vi-VN" sz="48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tách</a:t>
            </a:r>
            <a:r>
              <a:rPr lang="vi-VN" sz="48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rời</a:t>
            </a:r>
            <a:r>
              <a:rPr lang="vi-VN" sz="48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chiến</a:t>
            </a:r>
            <a:r>
              <a:rPr lang="vi-VN" sz="48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lược</a:t>
            </a:r>
            <a:r>
              <a:rPr lang="vi-VN" sz="48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48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quy</a:t>
            </a:r>
            <a:r>
              <a:rPr lang="vi-VN" sz="48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hoạch</a:t>
            </a:r>
            <a:r>
              <a:rPr lang="vi-VN" sz="48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tổng</a:t>
            </a:r>
            <a:r>
              <a:rPr lang="vi-VN" sz="48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thể</a:t>
            </a:r>
            <a:r>
              <a:rPr lang="vi-VN" sz="48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a:t>
            </a:r>
            <a:r>
              <a:rPr lang="vi-VN" sz="48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triển du lịch Việt Nam và của vùng Duyên hải Nam Trung Bộ; phù hợp với định hướng phát triển kinh tế – xã hội của địa phương và thống nhất với các quy hoạch ngành, lĩnh vực khác có liên quan trên địa</a:t>
            </a:r>
            <a:r>
              <a:rPr lang="vi-VN" sz="48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bàn.</a:t>
            </a:r>
            <a:endParaRPr lang="en-US" sz="48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94952749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52400"/>
            <a:ext cx="8763000" cy="6863417"/>
          </a:xfrm>
          <a:prstGeom prst="rect">
            <a:avLst/>
          </a:prstGeom>
        </p:spPr>
        <p:txBody>
          <a:bodyPr wrap="square">
            <a:spAutoFit/>
          </a:bodyPr>
          <a:lstStyle/>
          <a:p>
            <a:pPr marR="203835" lvl="0" algn="just">
              <a:spcBef>
                <a:spcPts val="600"/>
              </a:spcBef>
              <a:spcAft>
                <a:spcPts val="600"/>
              </a:spcAft>
              <a:buClr>
                <a:srgbClr val="231F20"/>
              </a:buClr>
              <a:buSzPts val="1150"/>
              <a:tabLst>
                <a:tab pos="753110" algn="l"/>
              </a:tabLst>
            </a:pPr>
            <a:r>
              <a:rPr lang="en-US" dirty="0" smtClean="0">
                <a:solidFill>
                  <a:srgbClr val="231F20"/>
                </a:solidFill>
                <a:ea typeface="Arial" panose="020B0604020202020204" pitchFamily="34" charset="0"/>
              </a:rPr>
              <a:t>-</a:t>
            </a:r>
            <a:r>
              <a:rPr lang="vi-VN" sz="44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triển du lịch thực sự trở thành ngành kinh tế mũi nhọn theo hướng bền vững</a:t>
            </a:r>
            <a:r>
              <a:rPr lang="vi-VN" sz="4400" spc="-7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trên</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cơ</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sở</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khai</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thác</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có</a:t>
            </a:r>
            <a:r>
              <a:rPr lang="vi-VN" sz="4400" spc="-7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hiệu</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quả</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tiềm</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năng</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lợi</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thế,</a:t>
            </a:r>
            <a:r>
              <a:rPr lang="vi-VN" sz="4400" spc="-7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đặc</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biệt</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thế</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mạnh</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đặc</a:t>
            </a:r>
            <a:r>
              <a:rPr lang="vi-VN" sz="44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thù về di sản thế giới; phát triển du lịch phải gắn liền với bảo tồn các giá trị tài nguyên, môi</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trường,</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văn</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hoá,</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đóng</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góp</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tích</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cực</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cho</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nỗ</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lực</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xoá</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đói</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giảm</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nghèo</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thích</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ứng với biến đổi khí</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hậu.</a:t>
            </a:r>
            <a:endParaRPr lang="en-US" sz="4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79745881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152400"/>
            <a:ext cx="8763000" cy="6740307"/>
          </a:xfrm>
          <a:prstGeom prst="rect">
            <a:avLst/>
          </a:prstGeom>
        </p:spPr>
        <p:txBody>
          <a:bodyPr wrap="square">
            <a:spAutoFit/>
          </a:bodyPr>
          <a:lstStyle/>
          <a:p>
            <a:pPr marR="203835" lvl="0">
              <a:spcBef>
                <a:spcPts val="600"/>
              </a:spcBef>
              <a:spcAft>
                <a:spcPts val="600"/>
              </a:spcAft>
              <a:buClr>
                <a:srgbClr val="231F20"/>
              </a:buClr>
              <a:buSzPts val="1150"/>
              <a:tabLst>
                <a:tab pos="739140" algn="l"/>
              </a:tabLst>
            </a:pPr>
            <a:r>
              <a:rPr lang="en-US" sz="48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48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a:t>
            </a:r>
            <a:r>
              <a:rPr lang="vi-VN" sz="4800" spc="-2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triển</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phải</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dựa</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vào</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nội</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lực,</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có</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trọng</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tâm,</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trọng</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điểm;</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chú</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trọng</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chất lượng tăng trưởng và tính chuyên nghiệp; đa dạng hoá sản phẩm du lịch cùng với việc</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ưu</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tiên</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triển</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sản</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phẩm</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đặc</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thù;</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xây</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dựng</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thương</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hiệu</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48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nâng</a:t>
            </a:r>
            <a:r>
              <a:rPr lang="vi-VN" sz="48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cao tính cạnh tranh của điểm</a:t>
            </a:r>
            <a:r>
              <a:rPr lang="vi-VN" sz="48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đến.</a:t>
            </a:r>
            <a:endParaRPr lang="en-US" sz="48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5127857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4000" cy="6857999"/>
          </a:xfrm>
          <a:prstGeom prst="rect">
            <a:avLst/>
          </a:prstGeom>
        </p:spPr>
      </p:pic>
    </p:spTree>
    <p:extLst>
      <p:ext uri="{BB962C8B-B14F-4D97-AF65-F5344CB8AC3E}">
        <p14:creationId xmlns:p14="http://schemas.microsoft.com/office/powerpoint/2010/main" val="275866537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2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179388" algn="just"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grpSp>
        <p:nvGrpSpPr>
          <p:cNvPr id="19" name="Group 18"/>
          <p:cNvGrpSpPr>
            <a:grpSpLocks/>
          </p:cNvGrpSpPr>
          <p:nvPr/>
        </p:nvGrpSpPr>
        <p:grpSpPr bwMode="auto">
          <a:xfrm>
            <a:off x="0" y="8094980"/>
            <a:ext cx="6948170" cy="1661160"/>
            <a:chOff x="0" y="12748"/>
            <a:chExt cx="10942" cy="2616"/>
          </a:xfrm>
        </p:grpSpPr>
        <p:sp>
          <p:nvSpPr>
            <p:cNvPr id="20" name="Freeform 19"/>
            <p:cNvSpPr>
              <a:spLocks/>
            </p:cNvSpPr>
            <p:nvPr/>
          </p:nvSpPr>
          <p:spPr bwMode="auto">
            <a:xfrm>
              <a:off x="0" y="13161"/>
              <a:ext cx="10942" cy="2197"/>
            </a:xfrm>
            <a:custGeom>
              <a:avLst/>
              <a:gdLst>
                <a:gd name="T0" fmla="*/ 0 w 10942"/>
                <a:gd name="T1" fmla="+- 0 13162 13162"/>
                <a:gd name="T2" fmla="*/ 13162 h 2197"/>
                <a:gd name="T3" fmla="*/ 0 w 10942"/>
                <a:gd name="T4" fmla="+- 0 15358 13162"/>
                <a:gd name="T5" fmla="*/ 15358 h 2197"/>
                <a:gd name="T6" fmla="*/ 10942 w 10942"/>
                <a:gd name="T7" fmla="+- 0 15358 13162"/>
                <a:gd name="T8" fmla="*/ 15358 h 2197"/>
                <a:gd name="T9" fmla="*/ 10942 w 10942"/>
                <a:gd name="T10" fmla="+- 0 14813 13162"/>
                <a:gd name="T11" fmla="*/ 14813 h 2197"/>
                <a:gd name="T12" fmla="*/ 10689 w 10942"/>
                <a:gd name="T13" fmla="+- 0 14819 13162"/>
                <a:gd name="T14" fmla="*/ 14819 h 2197"/>
                <a:gd name="T15" fmla="*/ 10498 w 10942"/>
                <a:gd name="T16" fmla="+- 0 14822 13162"/>
                <a:gd name="T17" fmla="*/ 14822 h 2197"/>
                <a:gd name="T18" fmla="*/ 10334 w 10942"/>
                <a:gd name="T19" fmla="+- 0 14823 13162"/>
                <a:gd name="T20" fmla="*/ 14823 h 2197"/>
                <a:gd name="T21" fmla="*/ 5721 w 10942"/>
                <a:gd name="T22" fmla="+- 0 14823 13162"/>
                <a:gd name="T23" fmla="*/ 14823 h 2197"/>
                <a:gd name="T24" fmla="*/ 2402 w 10942"/>
                <a:gd name="T25" fmla="+- 0 14556 13162"/>
                <a:gd name="T26" fmla="*/ 14556 h 2197"/>
                <a:gd name="T27" fmla="*/ 699 w 10942"/>
                <a:gd name="T28" fmla="+- 0 13967 13162"/>
                <a:gd name="T29" fmla="*/ 13967 h 2197"/>
                <a:gd name="T30" fmla="*/ 72 w 10942"/>
                <a:gd name="T31" fmla="+- 0 13378 13162"/>
                <a:gd name="T32" fmla="*/ 13378 h 2197"/>
                <a:gd name="T33" fmla="*/ 0 w 10942"/>
                <a:gd name="T34" fmla="+- 0 13162 13162"/>
                <a:gd name="T35" fmla="*/ 13162 h 2197"/>
              </a:gdLst>
              <a:ahLst/>
              <a:cxnLst>
                <a:cxn ang="0">
                  <a:pos x="T0" y="T2"/>
                </a:cxn>
                <a:cxn ang="0">
                  <a:pos x="T3" y="T5"/>
                </a:cxn>
                <a:cxn ang="0">
                  <a:pos x="T6" y="T8"/>
                </a:cxn>
                <a:cxn ang="0">
                  <a:pos x="T9" y="T11"/>
                </a:cxn>
                <a:cxn ang="0">
                  <a:pos x="T12" y="T14"/>
                </a:cxn>
                <a:cxn ang="0">
                  <a:pos x="T15" y="T17"/>
                </a:cxn>
                <a:cxn ang="0">
                  <a:pos x="T18" y="T20"/>
                </a:cxn>
                <a:cxn ang="0">
                  <a:pos x="T21" y="T23"/>
                </a:cxn>
                <a:cxn ang="0">
                  <a:pos x="T24" y="T26"/>
                </a:cxn>
                <a:cxn ang="0">
                  <a:pos x="T27" y="T29"/>
                </a:cxn>
                <a:cxn ang="0">
                  <a:pos x="T30" y="T32"/>
                </a:cxn>
                <a:cxn ang="0">
                  <a:pos x="T33" y="T35"/>
                </a:cxn>
              </a:cxnLst>
              <a:rect l="0" t="0" r="r" b="b"/>
              <a:pathLst>
                <a:path w="10942" h="2197">
                  <a:moveTo>
                    <a:pt x="0" y="0"/>
                  </a:moveTo>
                  <a:lnTo>
                    <a:pt x="0" y="2196"/>
                  </a:lnTo>
                  <a:lnTo>
                    <a:pt x="10942" y="2196"/>
                  </a:lnTo>
                  <a:lnTo>
                    <a:pt x="10942" y="1651"/>
                  </a:lnTo>
                  <a:lnTo>
                    <a:pt x="10689" y="1657"/>
                  </a:lnTo>
                  <a:lnTo>
                    <a:pt x="10498" y="1660"/>
                  </a:lnTo>
                  <a:lnTo>
                    <a:pt x="10334" y="1661"/>
                  </a:lnTo>
                  <a:lnTo>
                    <a:pt x="5721" y="1661"/>
                  </a:lnTo>
                  <a:lnTo>
                    <a:pt x="2402" y="1394"/>
                  </a:lnTo>
                  <a:lnTo>
                    <a:pt x="699" y="805"/>
                  </a:lnTo>
                  <a:lnTo>
                    <a:pt x="72" y="216"/>
                  </a:lnTo>
                  <a:lnTo>
                    <a:pt x="0" y="0"/>
                  </a:lnTo>
                  <a:close/>
                </a:path>
              </a:pathLst>
            </a:custGeom>
            <a:solidFill>
              <a:srgbClr val="F7D67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21" name="AutoShape 173"/>
            <p:cNvSpPr>
              <a:spLocks/>
            </p:cNvSpPr>
            <p:nvPr/>
          </p:nvSpPr>
          <p:spPr bwMode="auto">
            <a:xfrm>
              <a:off x="0" y="13498"/>
              <a:ext cx="10942" cy="1866"/>
            </a:xfrm>
            <a:custGeom>
              <a:avLst/>
              <a:gdLst>
                <a:gd name="T0" fmla="*/ 0 w 10942"/>
                <a:gd name="T1" fmla="+- 0 13498 13498"/>
                <a:gd name="T2" fmla="*/ 13498 h 1866"/>
                <a:gd name="T3" fmla="*/ 0 w 10942"/>
                <a:gd name="T4" fmla="+- 0 15364 13498"/>
                <a:gd name="T5" fmla="*/ 15364 h 1866"/>
                <a:gd name="T6" fmla="*/ 10942 w 10942"/>
                <a:gd name="T7" fmla="+- 0 15364 13498"/>
                <a:gd name="T8" fmla="*/ 15364 h 1866"/>
                <a:gd name="T9" fmla="*/ 10942 w 10942"/>
                <a:gd name="T10" fmla="+- 0 14784 13498"/>
                <a:gd name="T11" fmla="*/ 14784 h 1866"/>
                <a:gd name="T12" fmla="*/ 5721 w 10942"/>
                <a:gd name="T13" fmla="+- 0 14784 13498"/>
                <a:gd name="T14" fmla="*/ 14784 h 1866"/>
                <a:gd name="T15" fmla="*/ 2402 w 10942"/>
                <a:gd name="T16" fmla="+- 0 14575 13498"/>
                <a:gd name="T17" fmla="*/ 14575 h 1866"/>
                <a:gd name="T18" fmla="*/ 697 w 10942"/>
                <a:gd name="T19" fmla="+- 0 14117 13498"/>
                <a:gd name="T20" fmla="*/ 14117 h 1866"/>
                <a:gd name="T21" fmla="*/ 69 w 10942"/>
                <a:gd name="T22" fmla="+- 0 13659 13498"/>
                <a:gd name="T23" fmla="*/ 13659 h 1866"/>
                <a:gd name="T24" fmla="*/ 0 w 10942"/>
                <a:gd name="T25" fmla="+- 0 13498 13498"/>
                <a:gd name="T26" fmla="*/ 13498 h 1866"/>
                <a:gd name="T27" fmla="*/ 10942 w 10942"/>
                <a:gd name="T28" fmla="+- 0 14773 13498"/>
                <a:gd name="T29" fmla="*/ 14773 h 1866"/>
                <a:gd name="T30" fmla="*/ 10689 w 10942"/>
                <a:gd name="T31" fmla="+- 0 14779 13498"/>
                <a:gd name="T32" fmla="*/ 14779 h 1866"/>
                <a:gd name="T33" fmla="*/ 10334 w 10942"/>
                <a:gd name="T34" fmla="+- 0 14784 13498"/>
                <a:gd name="T35" fmla="*/ 14784 h 1866"/>
                <a:gd name="T36" fmla="*/ 10942 w 10942"/>
                <a:gd name="T37" fmla="+- 0 14784 13498"/>
                <a:gd name="T38" fmla="*/ 14784 h 1866"/>
                <a:gd name="T39" fmla="*/ 10942 w 10942"/>
                <a:gd name="T40" fmla="+- 0 14773 13498"/>
                <a:gd name="T41" fmla="*/ 14773 h 1866"/>
              </a:gdLst>
              <a:ahLst/>
              <a:cxnLst>
                <a:cxn ang="0">
                  <a:pos x="T0" y="T2"/>
                </a:cxn>
                <a:cxn ang="0">
                  <a:pos x="T3" y="T5"/>
                </a:cxn>
                <a:cxn ang="0">
                  <a:pos x="T6" y="T8"/>
                </a:cxn>
                <a:cxn ang="0">
                  <a:pos x="T9" y="T11"/>
                </a:cxn>
                <a:cxn ang="0">
                  <a:pos x="T12" y="T14"/>
                </a:cxn>
                <a:cxn ang="0">
                  <a:pos x="T15" y="T17"/>
                </a:cxn>
                <a:cxn ang="0">
                  <a:pos x="T18" y="T20"/>
                </a:cxn>
                <a:cxn ang="0">
                  <a:pos x="T21" y="T23"/>
                </a:cxn>
                <a:cxn ang="0">
                  <a:pos x="T24" y="T26"/>
                </a:cxn>
                <a:cxn ang="0">
                  <a:pos x="T27" y="T29"/>
                </a:cxn>
                <a:cxn ang="0">
                  <a:pos x="T30" y="T32"/>
                </a:cxn>
                <a:cxn ang="0">
                  <a:pos x="T33" y="T35"/>
                </a:cxn>
                <a:cxn ang="0">
                  <a:pos x="T36" y="T38"/>
                </a:cxn>
                <a:cxn ang="0">
                  <a:pos x="T39" y="T41"/>
                </a:cxn>
              </a:cxnLst>
              <a:rect l="0" t="0" r="r" b="b"/>
              <a:pathLst>
                <a:path w="10942" h="1866">
                  <a:moveTo>
                    <a:pt x="0" y="0"/>
                  </a:moveTo>
                  <a:lnTo>
                    <a:pt x="0" y="1866"/>
                  </a:lnTo>
                  <a:lnTo>
                    <a:pt x="10942" y="1866"/>
                  </a:lnTo>
                  <a:lnTo>
                    <a:pt x="10942" y="1286"/>
                  </a:lnTo>
                  <a:lnTo>
                    <a:pt x="5721" y="1286"/>
                  </a:lnTo>
                  <a:lnTo>
                    <a:pt x="2402" y="1077"/>
                  </a:lnTo>
                  <a:lnTo>
                    <a:pt x="697" y="619"/>
                  </a:lnTo>
                  <a:lnTo>
                    <a:pt x="69" y="161"/>
                  </a:lnTo>
                  <a:lnTo>
                    <a:pt x="0" y="0"/>
                  </a:lnTo>
                  <a:close/>
                  <a:moveTo>
                    <a:pt x="10942" y="1275"/>
                  </a:moveTo>
                  <a:lnTo>
                    <a:pt x="10689" y="1281"/>
                  </a:lnTo>
                  <a:lnTo>
                    <a:pt x="10334" y="1286"/>
                  </a:lnTo>
                  <a:lnTo>
                    <a:pt x="10942" y="1286"/>
                  </a:lnTo>
                  <a:lnTo>
                    <a:pt x="10942" y="1275"/>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pic>
          <p:nvPicPr>
            <p:cNvPr id="22" name="Picture 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16" y="12747"/>
              <a:ext cx="461" cy="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171"/>
            <p:cNvSpPr txBox="1">
              <a:spLocks noChangeArrowheads="1"/>
            </p:cNvSpPr>
            <p:nvPr/>
          </p:nvSpPr>
          <p:spPr bwMode="auto">
            <a:xfrm>
              <a:off x="1917" y="12906"/>
              <a:ext cx="7213" cy="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marL="342900" lvl="0" indent="-342900">
                <a:lnSpc>
                  <a:spcPts val="1285"/>
                </a:lnSpc>
                <a:spcAft>
                  <a:spcPts val="0"/>
                </a:spcAft>
                <a:buClr>
                  <a:srgbClr val="231F20"/>
                </a:buClr>
                <a:buSzPts val="1150"/>
                <a:buFont typeface="Arial" panose="020B0604020202020204" pitchFamily="34" charset="0"/>
                <a:buAutoNum type="arabicPeriod"/>
                <a:tabLst>
                  <a:tab pos="158115" algn="l"/>
                </a:tabLst>
              </a:pPr>
              <a:r>
                <a:rPr lang="vi-VN" sz="1150" i="1" spc="-30">
                  <a:solidFill>
                    <a:srgbClr val="231F20"/>
                  </a:solidFill>
                  <a:effectLst/>
                  <a:latin typeface="Arial" panose="020B0604020202020204" pitchFamily="34" charset="0"/>
                  <a:ea typeface="Arial" panose="020B0604020202020204" pitchFamily="34" charset="0"/>
                </a:rPr>
                <a:t>Trình </a:t>
              </a:r>
              <a:r>
                <a:rPr lang="vi-VN" sz="1150" i="1" spc="-15">
                  <a:solidFill>
                    <a:srgbClr val="231F20"/>
                  </a:solidFill>
                  <a:effectLst/>
                  <a:latin typeface="Arial" panose="020B0604020202020204" pitchFamily="34" charset="0"/>
                  <a:ea typeface="Arial" panose="020B0604020202020204" pitchFamily="34" charset="0"/>
                </a:rPr>
                <a:t>bày tình hình phát triển du lịch tỉnh Quảng</a:t>
              </a:r>
              <a:r>
                <a:rPr lang="vi-VN" sz="1150" i="1" spc="-115">
                  <a:solidFill>
                    <a:srgbClr val="231F20"/>
                  </a:solidFill>
                  <a:effectLst/>
                  <a:latin typeface="Arial" panose="020B0604020202020204" pitchFamily="34" charset="0"/>
                  <a:ea typeface="Arial" panose="020B0604020202020204" pitchFamily="34" charset="0"/>
                </a:rPr>
                <a:t> </a:t>
              </a:r>
              <a:r>
                <a:rPr lang="vi-VN" sz="1150" i="1" spc="-15">
                  <a:solidFill>
                    <a:srgbClr val="231F20"/>
                  </a:solidFill>
                  <a:effectLst/>
                  <a:latin typeface="Arial" panose="020B0604020202020204" pitchFamily="34" charset="0"/>
                  <a:ea typeface="Arial" panose="020B0604020202020204" pitchFamily="34" charset="0"/>
                </a:rPr>
                <a:t>Nam.</a:t>
              </a:r>
              <a:endParaRPr lang="en-US" sz="1100" spc="-15">
                <a:effectLst/>
                <a:latin typeface="Arial" panose="020B0604020202020204" pitchFamily="34" charset="0"/>
                <a:ea typeface="Arial" panose="020B0604020202020204" pitchFamily="34" charset="0"/>
              </a:endParaRPr>
            </a:p>
            <a:p>
              <a:pPr marL="342900" lvl="0" indent="-342900">
                <a:spcBef>
                  <a:spcPts val="560"/>
                </a:spcBef>
                <a:spcAft>
                  <a:spcPts val="0"/>
                </a:spcAft>
                <a:buClr>
                  <a:srgbClr val="231F20"/>
                </a:buClr>
                <a:buSzPts val="1150"/>
                <a:buFont typeface="Arial" panose="020B0604020202020204" pitchFamily="34" charset="0"/>
                <a:buAutoNum type="arabicPeriod"/>
                <a:tabLst>
                  <a:tab pos="158115" algn="l"/>
                </a:tabLst>
              </a:pPr>
              <a:r>
                <a:rPr lang="vi-VN" sz="1150" i="1" spc="-15">
                  <a:solidFill>
                    <a:srgbClr val="231F20"/>
                  </a:solidFill>
                  <a:effectLst/>
                  <a:latin typeface="Arial" panose="020B0604020202020204" pitchFamily="34" charset="0"/>
                  <a:ea typeface="Arial" panose="020B0604020202020204" pitchFamily="34" charset="0"/>
                </a:rPr>
                <a:t>Em</a:t>
              </a:r>
              <a:r>
                <a:rPr lang="vi-VN" sz="1150" i="1" spc="-35">
                  <a:solidFill>
                    <a:srgbClr val="231F20"/>
                  </a:solidFill>
                  <a:effectLst/>
                  <a:latin typeface="Arial" panose="020B0604020202020204" pitchFamily="34" charset="0"/>
                  <a:ea typeface="Arial" panose="020B0604020202020204" pitchFamily="34" charset="0"/>
                </a:rPr>
                <a:t> </a:t>
              </a:r>
              <a:r>
                <a:rPr lang="vi-VN" sz="1150" i="1" spc="-15">
                  <a:solidFill>
                    <a:srgbClr val="231F20"/>
                  </a:solidFill>
                  <a:effectLst/>
                  <a:latin typeface="Arial" panose="020B0604020202020204" pitchFamily="34" charset="0"/>
                  <a:ea typeface="Arial" panose="020B0604020202020204" pitchFamily="34" charset="0"/>
                </a:rPr>
                <a:t>hãy</a:t>
              </a:r>
              <a:r>
                <a:rPr lang="vi-VN" sz="1150" i="1" spc="-35">
                  <a:solidFill>
                    <a:srgbClr val="231F20"/>
                  </a:solidFill>
                  <a:effectLst/>
                  <a:latin typeface="Arial" panose="020B0604020202020204" pitchFamily="34" charset="0"/>
                  <a:ea typeface="Arial" panose="020B0604020202020204" pitchFamily="34" charset="0"/>
                </a:rPr>
                <a:t> </a:t>
              </a:r>
              <a:r>
                <a:rPr lang="vi-VN" sz="1150" i="1" spc="-15">
                  <a:solidFill>
                    <a:srgbClr val="231F20"/>
                  </a:solidFill>
                  <a:effectLst/>
                  <a:latin typeface="Arial" panose="020B0604020202020204" pitchFamily="34" charset="0"/>
                  <a:ea typeface="Arial" panose="020B0604020202020204" pitchFamily="34" charset="0"/>
                </a:rPr>
                <a:t>tìm</a:t>
              </a:r>
              <a:r>
                <a:rPr lang="vi-VN" sz="1150" i="1" spc="-35">
                  <a:solidFill>
                    <a:srgbClr val="231F20"/>
                  </a:solidFill>
                  <a:effectLst/>
                  <a:latin typeface="Arial" panose="020B0604020202020204" pitchFamily="34" charset="0"/>
                  <a:ea typeface="Arial" panose="020B0604020202020204" pitchFamily="34" charset="0"/>
                </a:rPr>
                <a:t> </a:t>
              </a:r>
              <a:r>
                <a:rPr lang="vi-VN" sz="1150" i="1" spc="-15">
                  <a:solidFill>
                    <a:srgbClr val="231F20"/>
                  </a:solidFill>
                  <a:effectLst/>
                  <a:latin typeface="Arial" panose="020B0604020202020204" pitchFamily="34" charset="0"/>
                  <a:ea typeface="Arial" panose="020B0604020202020204" pitchFamily="34" charset="0"/>
                </a:rPr>
                <a:t>hiểu</a:t>
              </a:r>
              <a:r>
                <a:rPr lang="vi-VN" sz="1150" i="1" spc="-35">
                  <a:solidFill>
                    <a:srgbClr val="231F20"/>
                  </a:solidFill>
                  <a:effectLst/>
                  <a:latin typeface="Arial" panose="020B0604020202020204" pitchFamily="34" charset="0"/>
                  <a:ea typeface="Arial" panose="020B0604020202020204" pitchFamily="34" charset="0"/>
                </a:rPr>
                <a:t> </a:t>
              </a:r>
              <a:r>
                <a:rPr lang="vi-VN" sz="1150" i="1" spc="-15">
                  <a:solidFill>
                    <a:srgbClr val="231F20"/>
                  </a:solidFill>
                  <a:effectLst/>
                  <a:latin typeface="Arial" panose="020B0604020202020204" pitchFamily="34" charset="0"/>
                  <a:ea typeface="Arial" panose="020B0604020202020204" pitchFamily="34" charset="0"/>
                </a:rPr>
                <a:t>và</a:t>
              </a:r>
              <a:r>
                <a:rPr lang="vi-VN" sz="1150" i="1" spc="-35">
                  <a:solidFill>
                    <a:srgbClr val="231F20"/>
                  </a:solidFill>
                  <a:effectLst/>
                  <a:latin typeface="Arial" panose="020B0604020202020204" pitchFamily="34" charset="0"/>
                  <a:ea typeface="Arial" panose="020B0604020202020204" pitchFamily="34" charset="0"/>
                </a:rPr>
                <a:t> </a:t>
              </a:r>
              <a:r>
                <a:rPr lang="vi-VN" sz="1150" i="1" spc="-15">
                  <a:solidFill>
                    <a:srgbClr val="231F20"/>
                  </a:solidFill>
                  <a:effectLst/>
                  <a:latin typeface="Arial" panose="020B0604020202020204" pitchFamily="34" charset="0"/>
                  <a:ea typeface="Arial" panose="020B0604020202020204" pitchFamily="34" charset="0"/>
                </a:rPr>
                <a:t>viết</a:t>
              </a:r>
              <a:r>
                <a:rPr lang="vi-VN" sz="1150" i="1" spc="-30">
                  <a:solidFill>
                    <a:srgbClr val="231F20"/>
                  </a:solidFill>
                  <a:effectLst/>
                  <a:latin typeface="Arial" panose="020B0604020202020204" pitchFamily="34" charset="0"/>
                  <a:ea typeface="Arial" panose="020B0604020202020204" pitchFamily="34" charset="0"/>
                </a:rPr>
                <a:t> </a:t>
              </a:r>
              <a:r>
                <a:rPr lang="vi-VN" sz="1150" i="1" spc="-15">
                  <a:solidFill>
                    <a:srgbClr val="231F20"/>
                  </a:solidFill>
                  <a:effectLst/>
                  <a:latin typeface="Arial" panose="020B0604020202020204" pitchFamily="34" charset="0"/>
                  <a:ea typeface="Arial" panose="020B0604020202020204" pitchFamily="34" charset="0"/>
                </a:rPr>
                <a:t>báo</a:t>
              </a:r>
              <a:r>
                <a:rPr lang="vi-VN" sz="1150" i="1" spc="-35">
                  <a:solidFill>
                    <a:srgbClr val="231F20"/>
                  </a:solidFill>
                  <a:effectLst/>
                  <a:latin typeface="Arial" panose="020B0604020202020204" pitchFamily="34" charset="0"/>
                  <a:ea typeface="Arial" panose="020B0604020202020204" pitchFamily="34" charset="0"/>
                </a:rPr>
                <a:t> </a:t>
              </a:r>
              <a:r>
                <a:rPr lang="vi-VN" sz="1150" i="1" spc="-15">
                  <a:solidFill>
                    <a:srgbClr val="231F20"/>
                  </a:solidFill>
                  <a:effectLst/>
                  <a:latin typeface="Arial" panose="020B0604020202020204" pitchFamily="34" charset="0"/>
                  <a:ea typeface="Arial" panose="020B0604020202020204" pitchFamily="34" charset="0"/>
                </a:rPr>
                <a:t>cáo</a:t>
              </a:r>
              <a:r>
                <a:rPr lang="vi-VN" sz="1150" i="1" spc="-35">
                  <a:solidFill>
                    <a:srgbClr val="231F20"/>
                  </a:solidFill>
                  <a:effectLst/>
                  <a:latin typeface="Arial" panose="020B0604020202020204" pitchFamily="34" charset="0"/>
                  <a:ea typeface="Arial" panose="020B0604020202020204" pitchFamily="34" charset="0"/>
                </a:rPr>
                <a:t> </a:t>
              </a:r>
              <a:r>
                <a:rPr lang="vi-VN" sz="1150" i="1" spc="-15">
                  <a:solidFill>
                    <a:srgbClr val="231F20"/>
                  </a:solidFill>
                  <a:effectLst/>
                  <a:latin typeface="Arial" panose="020B0604020202020204" pitchFamily="34" charset="0"/>
                  <a:ea typeface="Arial" panose="020B0604020202020204" pitchFamily="34" charset="0"/>
                </a:rPr>
                <a:t>ngắn</a:t>
              </a:r>
              <a:r>
                <a:rPr lang="vi-VN" sz="1150" i="1" spc="-35">
                  <a:solidFill>
                    <a:srgbClr val="231F20"/>
                  </a:solidFill>
                  <a:effectLst/>
                  <a:latin typeface="Arial" panose="020B0604020202020204" pitchFamily="34" charset="0"/>
                  <a:ea typeface="Arial" panose="020B0604020202020204" pitchFamily="34" charset="0"/>
                </a:rPr>
                <a:t> </a:t>
              </a:r>
              <a:r>
                <a:rPr lang="vi-VN" sz="1150" i="1" spc="-15">
                  <a:solidFill>
                    <a:srgbClr val="231F20"/>
                  </a:solidFill>
                  <a:effectLst/>
                  <a:latin typeface="Arial" panose="020B0604020202020204" pitchFamily="34" charset="0"/>
                  <a:ea typeface="Arial" panose="020B0604020202020204" pitchFamily="34" charset="0"/>
                </a:rPr>
                <a:t>về</a:t>
              </a:r>
              <a:r>
                <a:rPr lang="vi-VN" sz="1150" i="1" spc="-35">
                  <a:solidFill>
                    <a:srgbClr val="231F20"/>
                  </a:solidFill>
                  <a:effectLst/>
                  <a:latin typeface="Arial" panose="020B0604020202020204" pitchFamily="34" charset="0"/>
                  <a:ea typeface="Arial" panose="020B0604020202020204" pitchFamily="34" charset="0"/>
                </a:rPr>
                <a:t> </a:t>
              </a:r>
              <a:r>
                <a:rPr lang="vi-VN" sz="1150" i="1" spc="-15">
                  <a:solidFill>
                    <a:srgbClr val="231F20"/>
                  </a:solidFill>
                  <a:effectLst/>
                  <a:latin typeface="Arial" panose="020B0604020202020204" pitchFamily="34" charset="0"/>
                  <a:ea typeface="Arial" panose="020B0604020202020204" pitchFamily="34" charset="0"/>
                </a:rPr>
                <a:t>Festival</a:t>
              </a:r>
              <a:r>
                <a:rPr lang="vi-VN" sz="1150" i="1" spc="-30">
                  <a:solidFill>
                    <a:srgbClr val="231F20"/>
                  </a:solidFill>
                  <a:effectLst/>
                  <a:latin typeface="Arial" panose="020B0604020202020204" pitchFamily="34" charset="0"/>
                  <a:ea typeface="Arial" panose="020B0604020202020204" pitchFamily="34" charset="0"/>
                </a:rPr>
                <a:t> </a:t>
              </a:r>
              <a:r>
                <a:rPr lang="vi-VN" sz="1150" i="1" spc="-15">
                  <a:solidFill>
                    <a:srgbClr val="231F20"/>
                  </a:solidFill>
                  <a:effectLst/>
                  <a:latin typeface="Arial" panose="020B0604020202020204" pitchFamily="34" charset="0"/>
                  <a:ea typeface="Arial" panose="020B0604020202020204" pitchFamily="34" charset="0"/>
                </a:rPr>
                <a:t>Di</a:t>
              </a:r>
              <a:r>
                <a:rPr lang="vi-VN" sz="1150" i="1" spc="-35">
                  <a:solidFill>
                    <a:srgbClr val="231F20"/>
                  </a:solidFill>
                  <a:effectLst/>
                  <a:latin typeface="Arial" panose="020B0604020202020204" pitchFamily="34" charset="0"/>
                  <a:ea typeface="Arial" panose="020B0604020202020204" pitchFamily="34" charset="0"/>
                </a:rPr>
                <a:t> </a:t>
              </a:r>
              <a:r>
                <a:rPr lang="vi-VN" sz="1150" i="1" spc="-15">
                  <a:solidFill>
                    <a:srgbClr val="231F20"/>
                  </a:solidFill>
                  <a:effectLst/>
                  <a:latin typeface="Arial" panose="020B0604020202020204" pitchFamily="34" charset="0"/>
                  <a:ea typeface="Arial" panose="020B0604020202020204" pitchFamily="34" charset="0"/>
                </a:rPr>
                <a:t>sản</a:t>
              </a:r>
              <a:r>
                <a:rPr lang="vi-VN" sz="1150" i="1" spc="-35">
                  <a:solidFill>
                    <a:srgbClr val="231F20"/>
                  </a:solidFill>
                  <a:effectLst/>
                  <a:latin typeface="Arial" panose="020B0604020202020204" pitchFamily="34" charset="0"/>
                  <a:ea typeface="Arial" panose="020B0604020202020204" pitchFamily="34" charset="0"/>
                </a:rPr>
                <a:t> </a:t>
              </a:r>
              <a:r>
                <a:rPr lang="vi-VN" sz="1150" i="1" spc="-15">
                  <a:solidFill>
                    <a:srgbClr val="231F20"/>
                  </a:solidFill>
                  <a:effectLst/>
                  <a:latin typeface="Arial" panose="020B0604020202020204" pitchFamily="34" charset="0"/>
                  <a:ea typeface="Arial" panose="020B0604020202020204" pitchFamily="34" charset="0"/>
                </a:rPr>
                <a:t>Quảng</a:t>
              </a:r>
              <a:r>
                <a:rPr lang="vi-VN" sz="1150" i="1" spc="-35">
                  <a:solidFill>
                    <a:srgbClr val="231F20"/>
                  </a:solidFill>
                  <a:effectLst/>
                  <a:latin typeface="Arial" panose="020B0604020202020204" pitchFamily="34" charset="0"/>
                  <a:ea typeface="Arial" panose="020B0604020202020204" pitchFamily="34" charset="0"/>
                </a:rPr>
                <a:t> </a:t>
              </a:r>
              <a:r>
                <a:rPr lang="vi-VN" sz="1150" i="1" spc="-15">
                  <a:solidFill>
                    <a:srgbClr val="231F20"/>
                  </a:solidFill>
                  <a:effectLst/>
                  <a:latin typeface="Arial" panose="020B0604020202020204" pitchFamily="34" charset="0"/>
                  <a:ea typeface="Arial" panose="020B0604020202020204" pitchFamily="34" charset="0"/>
                </a:rPr>
                <a:t>Nam.</a:t>
              </a:r>
              <a:endParaRPr lang="en-US" sz="1100" spc="-15">
                <a:effectLst/>
                <a:latin typeface="Arial" panose="020B0604020202020204" pitchFamily="34" charset="0"/>
                <a:ea typeface="Arial" panose="020B0604020202020204" pitchFamily="34" charset="0"/>
              </a:endParaRPr>
            </a:p>
          </p:txBody>
        </p:sp>
        <p:sp>
          <p:nvSpPr>
            <p:cNvPr id="24" name="Text Box 170"/>
            <p:cNvSpPr txBox="1">
              <a:spLocks noChangeArrowheads="1"/>
            </p:cNvSpPr>
            <p:nvPr/>
          </p:nvSpPr>
          <p:spPr bwMode="auto">
            <a:xfrm>
              <a:off x="1304" y="14246"/>
              <a:ext cx="276"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nSpc>
                  <a:spcPts val="1285"/>
                </a:lnSpc>
                <a:spcAft>
                  <a:spcPts val="0"/>
                </a:spcAft>
              </a:pPr>
              <a:r>
                <a:rPr lang="vi-VN" sz="1150">
                  <a:solidFill>
                    <a:srgbClr val="231F20"/>
                  </a:solidFill>
                  <a:effectLst/>
                  <a:latin typeface="Arial" panose="020B0604020202020204" pitchFamily="34" charset="0"/>
                  <a:ea typeface="Arial" panose="020B0604020202020204" pitchFamily="34" charset="0"/>
                </a:rPr>
                <a:t>38</a:t>
              </a:r>
              <a:endParaRPr lang="en-US" sz="1100">
                <a:effectLst/>
                <a:latin typeface="Arial" panose="020B0604020202020204" pitchFamily="34" charset="0"/>
                <a:ea typeface="Arial" panose="020B0604020202020204" pitchFamily="34" charset="0"/>
              </a:endParaRPr>
            </a:p>
          </p:txBody>
        </p:sp>
      </p:grpSp>
      <p:sp>
        <p:nvSpPr>
          <p:cNvPr id="28" name="Rectangle 27"/>
          <p:cNvSpPr/>
          <p:nvPr/>
        </p:nvSpPr>
        <p:spPr>
          <a:xfrm>
            <a:off x="152400" y="0"/>
            <a:ext cx="8763000" cy="7017306"/>
          </a:xfrm>
          <a:prstGeom prst="rect">
            <a:avLst/>
          </a:prstGeom>
        </p:spPr>
        <p:txBody>
          <a:bodyPr wrap="square">
            <a:spAutoFit/>
          </a:bodyPr>
          <a:lstStyle/>
          <a:p>
            <a:pPr lvl="0" indent="179388" eaLnBrk="0" fontAlgn="base" hangingPunct="0">
              <a:spcBef>
                <a:spcPts val="600"/>
              </a:spcBef>
              <a:spcAft>
                <a:spcPts val="600"/>
              </a:spcAft>
              <a:tabLst>
                <a:tab pos="846138" algn="l"/>
              </a:tabLst>
            </a:pPr>
            <a:r>
              <a:rPr lang="vi-VN" altLang="en-US"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 triển du lịch không tách rời các mục tiêu bảo đảm quốc phòng – an ninh và trật tự an toàn xã hội.</a:t>
            </a:r>
            <a:endParaRPr lang="en-US" altLang="en-US"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endParaRPr>
          </a:p>
          <a:p>
            <a:pPr indent="179388" eaLnBrk="0" fontAlgn="base" hangingPunct="0">
              <a:spcBef>
                <a:spcPts val="600"/>
              </a:spcBef>
              <a:spcAft>
                <a:spcPts val="600"/>
              </a:spcAft>
              <a:tabLst>
                <a:tab pos="846138" algn="l"/>
              </a:tabLst>
            </a:pP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 triển du lịch trong mối liên kết chặt chẽ và thực chất với các địa phương trong</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vùng</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Duyên</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hải</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Nam</a:t>
            </a:r>
            <a:r>
              <a:rPr lang="vi-VN" sz="4400" spc="-8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Trung</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Bộ,</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đặc</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biệt</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với</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thành</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phố</a:t>
            </a:r>
            <a:r>
              <a:rPr lang="vi-VN" sz="44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Đà</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Nẵng</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các</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địa</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bàn trọng</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điểm</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quốc</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gia</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để</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huy</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tối</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đa</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tiềm</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năng,</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thế</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mạnh</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chung</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về</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a:t>
            </a:r>
            <a:endParaRPr lang="en-US" sz="4400" spc="-15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32805245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76200"/>
            <a:ext cx="8915400" cy="6863417"/>
          </a:xfrm>
          <a:prstGeom prst="rect">
            <a:avLst/>
          </a:prstGeom>
        </p:spPr>
        <p:txBody>
          <a:bodyPr wrap="square">
            <a:spAutoFit/>
          </a:bodyPr>
          <a:lstStyle/>
          <a:p>
            <a:pPr marL="0" lvl="2">
              <a:spcBef>
                <a:spcPts val="600"/>
              </a:spcBef>
              <a:spcAft>
                <a:spcPts val="600"/>
              </a:spcAft>
              <a:buClr>
                <a:srgbClr val="00AEEF"/>
              </a:buClr>
              <a:buSzPts val="1150"/>
              <a:tabLst>
                <a:tab pos="1135380" algn="l"/>
              </a:tabLst>
            </a:pPr>
            <a:r>
              <a:rPr lang="en-US" sz="44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2.2.4.</a:t>
            </a:r>
            <a:r>
              <a:rPr lang="vi-VN" sz="4400"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Mục </a:t>
            </a:r>
            <a:r>
              <a:rPr lang="vi-VN" sz="44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tiêu phát triển du lịch tỉnh Quảng</a:t>
            </a:r>
            <a:r>
              <a:rPr lang="vi-VN" sz="4400" spc="-2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Nam</a:t>
            </a:r>
            <a:endParaRPr lang="en-US" sz="4400"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marR="95885" lvl="0">
              <a:spcBef>
                <a:spcPts val="600"/>
              </a:spcBef>
              <a:spcAft>
                <a:spcPts val="600"/>
              </a:spcAft>
              <a:buClr>
                <a:srgbClr val="231F20"/>
              </a:buClr>
              <a:buSzPts val="1150"/>
              <a:tabLst>
                <a:tab pos="852805" algn="l"/>
              </a:tabLst>
            </a:pPr>
            <a:r>
              <a:rPr lang="en-US" sz="4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38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Đến năm 2025 đón 6,5 triệu lượt khách du lịch quốc tế (2,6 triệu có lưu trú) và 5,0 triệu lượt khách du lịch nội địa (1,25 triệu có lưu trú); tổng thu từ khách du lịch đạt 25 600 tỉ đồng, đóng góp 17 500 tỉ đồng vào GRDP của tỉnh; có tổng số 20 000 buồng lưu trú với 30 – 35% đạt chuẩn từ 3 đến 5 sao; tạo ra 84 000 việc làm trong đó có 28 000 lao động trực</a:t>
            </a:r>
            <a:r>
              <a:rPr lang="vi-VN" sz="3800" spc="-3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8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tiếp.</a:t>
            </a:r>
            <a:endParaRPr lang="en-US" sz="38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62091892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76200"/>
            <a:ext cx="8763000" cy="6863417"/>
          </a:xfrm>
          <a:prstGeom prst="rect">
            <a:avLst/>
          </a:prstGeom>
        </p:spPr>
        <p:txBody>
          <a:bodyPr wrap="square">
            <a:spAutoFit/>
          </a:bodyPr>
          <a:lstStyle/>
          <a:p>
            <a:pPr marR="94615" lvl="0">
              <a:spcBef>
                <a:spcPts val="600"/>
              </a:spcBef>
              <a:spcAft>
                <a:spcPts val="600"/>
              </a:spcAft>
              <a:buClr>
                <a:srgbClr val="231F20"/>
              </a:buClr>
              <a:buSzPts val="1150"/>
              <a:tabLst>
                <a:tab pos="859790" algn="l"/>
              </a:tabLst>
            </a:pPr>
            <a:r>
              <a:rPr lang="en-US" dirty="0" smtClean="0">
                <a:solidFill>
                  <a:srgbClr val="231F20"/>
                </a:solidFill>
                <a:ea typeface="Arial" panose="020B0604020202020204" pitchFamily="34" charset="0"/>
              </a:rPr>
              <a:t>-</a:t>
            </a:r>
            <a:r>
              <a:rPr lang="vi-VN" sz="44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Đến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năm 2030 đón 10,0 triệu lượt khách du lịch quốc tế (4,4 triệu có lưu trú) và 8,0 triệu lượt khách du lịch nội địa (2,3 triệu có lưu trú); tổng thu từ khách du lịch đạt 48 700 tỉ đồng, đóng góp 32 500 tỉ đồng vào GRDP của tỉnh; có tổng số 30 000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buồng </a:t>
            </a:r>
            <a:r>
              <a:rPr lang="vi-VN" sz="4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lưu trú với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35 – </a:t>
            </a:r>
            <a:r>
              <a:rPr lang="vi-VN" sz="4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40%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từ 3 </a:t>
            </a:r>
            <a:r>
              <a:rPr lang="vi-VN" sz="4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đến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5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sao; </a:t>
            </a:r>
            <a:r>
              <a:rPr lang="vi-VN" sz="4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tạo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ra </a:t>
            </a:r>
            <a:r>
              <a:rPr lang="vi-VN" sz="4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135 000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việc </a:t>
            </a:r>
            <a:r>
              <a:rPr lang="vi-VN" sz="4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làm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trong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đó </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có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45 </a:t>
            </a:r>
            <a:r>
              <a:rPr lang="vi-VN" sz="4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000 lao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động trực</a:t>
            </a:r>
            <a:r>
              <a:rPr lang="vi-VN" sz="4400" spc="1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tiếp.</a:t>
            </a:r>
            <a:endParaRPr lang="en-US" sz="4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85035371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86800" cy="5909310"/>
          </a:xfrm>
          <a:prstGeom prst="rect">
            <a:avLst/>
          </a:prstGeom>
        </p:spPr>
        <p:txBody>
          <a:bodyPr wrap="square">
            <a:spAutoFit/>
          </a:bodyPr>
          <a:lstStyle/>
          <a:p>
            <a:pPr>
              <a:spcBef>
                <a:spcPts val="600"/>
              </a:spcBef>
              <a:spcAft>
                <a:spcPts val="600"/>
              </a:spcAft>
            </a:pP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Tầm nhìn đến năm 2050 đón 20,0 triệu lượt khách du lịch quốc tế và 20,0 triệu lượt khách du lịch nội địa; tổng thu từ khách du lịch đạt 228 000 tỉ đồng, đóng góp 140 000 tỉ đồng vào GRDP của</a:t>
            </a:r>
            <a:r>
              <a:rPr lang="vi-VN" sz="5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tỉnh.</a:t>
            </a:r>
            <a:endParaRPr lang="en-US" sz="5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313486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4000" cy="6857999"/>
          </a:xfrm>
          <a:prstGeom prst="rect">
            <a:avLst/>
          </a:prstGeom>
        </p:spPr>
      </p:pic>
    </p:spTree>
    <p:extLst>
      <p:ext uri="{BB962C8B-B14F-4D97-AF65-F5344CB8AC3E}">
        <p14:creationId xmlns:p14="http://schemas.microsoft.com/office/powerpoint/2010/main" val="360995493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117"/>
          <p:cNvSpPr>
            <a:spLocks noChangeArrowheads="1"/>
          </p:cNvSpPr>
          <p:nvPr/>
        </p:nvSpPr>
        <p:spPr bwMode="auto">
          <a:xfrm>
            <a:off x="304800" y="0"/>
            <a:ext cx="8839200" cy="6553200"/>
          </a:xfrm>
          <a:prstGeom prst="cloudCallout">
            <a:avLst>
              <a:gd name="adj1" fmla="val -26356"/>
              <a:gd name="adj2" fmla="val 57236"/>
            </a:avLst>
          </a:prstGeom>
          <a:gradFill rotWithShape="1">
            <a:gsLst>
              <a:gs pos="0">
                <a:srgbClr val="0000FF"/>
              </a:gs>
              <a:gs pos="100000">
                <a:srgbClr val="CCECFF"/>
              </a:gs>
            </a:gsLst>
            <a:path path="rect">
              <a:fillToRect r="100000" b="100000"/>
            </a:path>
          </a:gradFill>
          <a:ln w="9525">
            <a:solidFill>
              <a:schemeClr val="tx1"/>
            </a:solidFill>
            <a:round/>
            <a:headEnd/>
            <a:tailEnd/>
          </a:ln>
        </p:spPr>
        <p:txBody>
          <a:bodyPr/>
          <a:lstStyle/>
          <a:p>
            <a:pPr lvl="0">
              <a:spcBef>
                <a:spcPts val="560"/>
              </a:spcBef>
              <a:spcAft>
                <a:spcPts val="0"/>
              </a:spcAft>
              <a:buClr>
                <a:srgbClr val="231F20"/>
              </a:buClr>
              <a:buSzPts val="1150"/>
              <a:tabLst>
                <a:tab pos="158115" algn="l"/>
              </a:tabLst>
            </a:pPr>
            <a:r>
              <a:rPr lang="vi-VN" sz="6000" b="1" i="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Em</a:t>
            </a:r>
            <a:r>
              <a:rPr lang="vi-VN" sz="6000" b="1" i="1" spc="-3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b="1" i="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hãy</a:t>
            </a:r>
            <a:r>
              <a:rPr lang="vi-VN" sz="6000" b="1" i="1" spc="-3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b="1" i="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tìm</a:t>
            </a:r>
            <a:r>
              <a:rPr lang="vi-VN" sz="6000" b="1" i="1" spc="-3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b="1" i="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hiểu</a:t>
            </a:r>
            <a:r>
              <a:rPr lang="vi-VN" sz="6000" b="1" i="1" spc="-3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b="1" i="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và</a:t>
            </a:r>
            <a:r>
              <a:rPr lang="vi-VN" sz="6000" b="1" i="1" spc="-3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b="1" i="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viết</a:t>
            </a:r>
            <a:r>
              <a:rPr lang="vi-VN" sz="6000" b="1" i="1" spc="-3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b="1" i="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báo</a:t>
            </a:r>
            <a:r>
              <a:rPr lang="vi-VN" sz="6000" b="1" i="1" spc="-3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b="1" i="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cáo</a:t>
            </a:r>
            <a:r>
              <a:rPr lang="vi-VN" sz="6000" b="1" i="1" spc="-3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b="1" i="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ngắn</a:t>
            </a:r>
            <a:r>
              <a:rPr lang="vi-VN" sz="6000" b="1" i="1" spc="-3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b="1" i="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về</a:t>
            </a:r>
            <a:r>
              <a:rPr lang="vi-VN" sz="6000" b="1" i="1" spc="-3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b="1" i="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Festival</a:t>
            </a:r>
            <a:r>
              <a:rPr lang="vi-VN" sz="6000" b="1" i="1" spc="-30"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b="1" i="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Di</a:t>
            </a:r>
            <a:r>
              <a:rPr lang="vi-VN" sz="6000" b="1" i="1" spc="-3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b="1" i="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sản</a:t>
            </a:r>
            <a:r>
              <a:rPr lang="vi-VN" sz="6000" b="1" i="1" spc="-3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b="1" i="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Quảng</a:t>
            </a:r>
            <a:r>
              <a:rPr lang="vi-VN" sz="6000" b="1" i="1" spc="-3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6000" b="1" i="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Nam.</a:t>
            </a:r>
            <a:endParaRPr lang="en-US" sz="5400" b="1" spc="-1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8833108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76200"/>
            <a:ext cx="8839200" cy="6940361"/>
          </a:xfrm>
          <a:prstGeom prst="rect">
            <a:avLst/>
          </a:prstGeom>
        </p:spPr>
        <p:txBody>
          <a:bodyPr wrap="square">
            <a:spAutoFit/>
          </a:bodyPr>
          <a:lstStyle/>
          <a:p>
            <a:pPr marL="0" lvl="1">
              <a:spcBef>
                <a:spcPts val="600"/>
              </a:spcBef>
              <a:spcAft>
                <a:spcPts val="600"/>
              </a:spcAft>
              <a:buClr>
                <a:srgbClr val="00AEEF"/>
              </a:buClr>
              <a:buSzPts val="1150"/>
              <a:tabLst>
                <a:tab pos="904240" algn="l"/>
              </a:tabLst>
            </a:pPr>
            <a:r>
              <a:rPr lang="en-US" sz="4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2.3.</a:t>
            </a:r>
            <a:r>
              <a:rPr lang="vi-VN" sz="4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 </a:t>
            </a:r>
            <a:r>
              <a:rPr lang="vi-VN" sz="44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dịch vụ</a:t>
            </a:r>
            <a:r>
              <a:rPr lang="vi-VN" sz="4400" b="1" spc="-4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4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khác</a:t>
            </a:r>
            <a:endParaRPr lang="en-US" sz="44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marR="206375" lvl="0">
              <a:spcAft>
                <a:spcPts val="600"/>
              </a:spcAft>
              <a:buClr>
                <a:srgbClr val="231F20"/>
              </a:buClr>
              <a:buSzPts val="1150"/>
              <a:tabLst>
                <a:tab pos="746760" algn="l"/>
              </a:tabLst>
            </a:pPr>
            <a:r>
              <a:rPr lang="en-US" sz="36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36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Về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giáo dục và đào tạo, mạng lưới trường, lớp được quy hoạch, sắp xếp phù hợp</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với</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hệ</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thống</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giáo</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dục</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quốc</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dân</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nhu</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cầu</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học</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tập</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của</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địa</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phương;</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quy</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mô</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các ngành</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học,</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cấp</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học</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tiếp</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tục</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mở</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rộng;</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chất</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lượng</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giáo</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dục</a:t>
            </a:r>
            <a:r>
              <a:rPr lang="vi-VN" sz="36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không</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ngừng</a:t>
            </a:r>
            <a:r>
              <a:rPr lang="vi-VN" sz="36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được nâng</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cao.</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Tiếp</a:t>
            </a:r>
            <a:r>
              <a:rPr lang="vi-VN" sz="36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tục</a:t>
            </a:r>
            <a:r>
              <a:rPr lang="vi-VN" sz="36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thực</a:t>
            </a:r>
            <a:r>
              <a:rPr lang="vi-VN" sz="36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hiện</a:t>
            </a:r>
            <a:r>
              <a:rPr lang="vi-VN" sz="36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có</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hiệu</a:t>
            </a:r>
            <a:r>
              <a:rPr lang="vi-VN" sz="36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quả</a:t>
            </a:r>
            <a:r>
              <a:rPr lang="vi-VN" sz="36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đổi</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mới</a:t>
            </a:r>
            <a:r>
              <a:rPr lang="vi-VN" sz="36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căn</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bản,</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toàn</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diện</a:t>
            </a:r>
            <a:r>
              <a:rPr lang="vi-VN" sz="36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giáo</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dục</a:t>
            </a:r>
            <a:r>
              <a:rPr lang="vi-VN" sz="36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đào tạo,</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đào</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tạo</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nguồn</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nhân</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lực</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từng</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bước</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đáp</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ứng</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yêu</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cầu</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triển</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kinh</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tế</a:t>
            </a:r>
            <a:r>
              <a:rPr lang="vi-VN" sz="36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36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xã hội tỉnh Quảng Nam và hội nhập quốc</a:t>
            </a:r>
            <a:r>
              <a:rPr lang="vi-VN" sz="36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tế.</a:t>
            </a:r>
            <a:endParaRPr lang="en-US" sz="36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90512374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0"/>
            <a:ext cx="8915400" cy="6863417"/>
          </a:xfrm>
          <a:prstGeom prst="rect">
            <a:avLst/>
          </a:prstGeom>
        </p:spPr>
        <p:txBody>
          <a:bodyPr wrap="square">
            <a:spAutoFit/>
          </a:bodyPr>
          <a:lstStyle/>
          <a:p>
            <a:pPr marR="205105" lvl="0">
              <a:spcBef>
                <a:spcPts val="600"/>
              </a:spcBef>
              <a:spcAft>
                <a:spcPts val="600"/>
              </a:spcAft>
              <a:buClr>
                <a:srgbClr val="231F20"/>
              </a:buClr>
              <a:buSzPts val="1150"/>
              <a:tabLst>
                <a:tab pos="737870" algn="l"/>
              </a:tabLst>
            </a:pPr>
            <a:r>
              <a:rPr lang="en-US" sz="44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44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Về</a:t>
            </a:r>
            <a:r>
              <a:rPr lang="vi-VN" sz="4400" spc="-3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sự</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nghiệp</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y</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tế</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không</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ngừng</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nâng</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lên</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cả</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về</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số</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lượng,</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chất</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lượng</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dịch vụ</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mạng</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lưới.</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Các</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tuyến</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y</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tế</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trên</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toàn</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tỉnh</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không</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ngừng</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củng</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cố,</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kiện</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toàn và</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triển.</a:t>
            </a:r>
            <a:r>
              <a:rPr lang="vi-VN" sz="44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Tiếp</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tục</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đầu</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tư</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cho</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công</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tác</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y</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tế,</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nhất</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là</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chất</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lượng</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đội</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ngũ</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cán</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bộ</a:t>
            </a:r>
            <a:r>
              <a:rPr lang="vi-VN" sz="44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 cơ sở vật chất, trang thiết bị hiện đại, chú trọng y tế cơ sở, y tế dự phòng, công tác phòng chống dịch cho nhân</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dân.</a:t>
            </a:r>
            <a:endParaRPr lang="en-US" sz="4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60583915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304800"/>
            <a:ext cx="8610600" cy="6186309"/>
          </a:xfrm>
          <a:prstGeom prst="rect">
            <a:avLst/>
          </a:prstGeom>
        </p:spPr>
        <p:txBody>
          <a:bodyPr wrap="square">
            <a:spAutoFit/>
          </a:bodyPr>
          <a:lstStyle/>
          <a:p>
            <a:pPr marR="205740" lvl="0">
              <a:spcBef>
                <a:spcPts val="600"/>
              </a:spcBef>
              <a:spcAft>
                <a:spcPts val="600"/>
              </a:spcAft>
              <a:buClr>
                <a:srgbClr val="231F20"/>
              </a:buClr>
              <a:buSzPts val="1150"/>
              <a:tabLst>
                <a:tab pos="746760" algn="l"/>
              </a:tabLst>
            </a:pPr>
            <a:r>
              <a:rPr lang="en-US" sz="44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Ngoài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ra, các dịch vụ công nghệ thông tin và truyền thông, dịch vụ tài chính – ngân hàng, dịch vụ khoa học và công nghệ, dịch vụ hỗ trợ kinh doanh,... bước đầu có nhiều khởi sắc và phát triển theo hướng chuyển đổi số, sẽ tạo động lực trực tiếp cho tăng trưởng kinh tế và phát triển bền</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vững</a:t>
            </a:r>
            <a:r>
              <a:rPr lang="vi-VN" sz="44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endParaRPr lang="en-US" sz="44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22687609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066800"/>
            <a:ext cx="8686800" cy="4985980"/>
          </a:xfrm>
          <a:prstGeom prst="rect">
            <a:avLst/>
          </a:prstGeom>
        </p:spPr>
        <p:txBody>
          <a:bodyPr wrap="square">
            <a:spAutoFit/>
          </a:bodyPr>
          <a:lstStyle/>
          <a:p>
            <a:pPr marR="205105" lvl="0">
              <a:spcBef>
                <a:spcPts val="600"/>
              </a:spcBef>
              <a:spcAft>
                <a:spcPts val="600"/>
              </a:spcAft>
              <a:buClr>
                <a:srgbClr val="00AEEF"/>
              </a:buClr>
              <a:buSzPts val="1150"/>
              <a:tabLst>
                <a:tab pos="779780" algn="l"/>
              </a:tabLst>
            </a:pPr>
            <a:r>
              <a:rPr lang="en-US" sz="4400" spc="-1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1.</a:t>
            </a:r>
            <a:r>
              <a:rPr lang="vi-VN" sz="4400" spc="-1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Hoạt</a:t>
            </a:r>
            <a:r>
              <a:rPr lang="vi-VN" sz="4400" spc="-8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động</a:t>
            </a:r>
            <a:r>
              <a:rPr lang="vi-VN" sz="4400" spc="-8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của</a:t>
            </a:r>
            <a:r>
              <a:rPr lang="vi-VN" sz="4400" spc="-8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các</a:t>
            </a:r>
            <a:r>
              <a:rPr lang="vi-VN" sz="4400" spc="-7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chợ,</a:t>
            </a:r>
            <a:r>
              <a:rPr lang="vi-VN" sz="4400" spc="-8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siêu</a:t>
            </a:r>
            <a:r>
              <a:rPr lang="vi-VN" sz="4400" spc="-8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thị,</a:t>
            </a:r>
            <a:r>
              <a:rPr lang="vi-VN" sz="4400" spc="-7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trung</a:t>
            </a:r>
            <a:r>
              <a:rPr lang="vi-VN" sz="4400" spc="-8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tâm</a:t>
            </a:r>
            <a:r>
              <a:rPr lang="vi-VN" sz="4400" spc="-8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thương</a:t>
            </a:r>
            <a:r>
              <a:rPr lang="vi-VN" sz="4400" spc="-8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mại</a:t>
            </a:r>
            <a:r>
              <a:rPr lang="vi-VN" sz="4400" spc="-7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(nếu</a:t>
            </a:r>
            <a:r>
              <a:rPr lang="vi-VN" sz="4400" spc="-8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có)</a:t>
            </a:r>
            <a:r>
              <a:rPr lang="vi-VN" sz="4400" spc="-8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nơi</a:t>
            </a:r>
            <a:r>
              <a:rPr lang="vi-VN" sz="4400" spc="-8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em</a:t>
            </a:r>
            <a:r>
              <a:rPr lang="vi-VN" sz="4400" spc="-8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sinh</a:t>
            </a:r>
            <a:r>
              <a:rPr lang="vi-VN" sz="4400" spc="-8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sống đã</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tạo</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thuận</a:t>
            </a:r>
            <a:r>
              <a:rPr lang="vi-VN" sz="44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lợi</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như</a:t>
            </a:r>
            <a:r>
              <a:rPr lang="vi-VN" sz="44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thế</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nào</a:t>
            </a:r>
            <a:r>
              <a:rPr lang="vi-VN" sz="44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cho</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đời</a:t>
            </a:r>
            <a:r>
              <a:rPr lang="vi-VN" sz="44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sống</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nhân</a:t>
            </a:r>
            <a:r>
              <a:rPr lang="vi-VN" sz="44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dân?</a:t>
            </a:r>
            <a:endParaRPr lang="en-US" sz="4400" spc="-15" dirty="0">
              <a:latin typeface="Times New Roman" panose="02020603050405020304" pitchFamily="18" charset="0"/>
              <a:ea typeface="Arial" panose="020B0604020202020204" pitchFamily="34" charset="0"/>
              <a:cs typeface="Times New Roman" panose="02020603050405020304" pitchFamily="18" charset="0"/>
            </a:endParaRPr>
          </a:p>
          <a:p>
            <a:pPr marR="203835" lvl="0">
              <a:spcBef>
                <a:spcPts val="600"/>
              </a:spcBef>
              <a:spcAft>
                <a:spcPts val="600"/>
              </a:spcAft>
              <a:buClr>
                <a:srgbClr val="00AEEF"/>
              </a:buClr>
              <a:buSzPts val="1150"/>
              <a:tabLst>
                <a:tab pos="795655" algn="l"/>
              </a:tabLst>
            </a:pPr>
            <a:r>
              <a:rPr lang="en-US" sz="4400" spc="-1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2.</a:t>
            </a:r>
            <a:r>
              <a:rPr lang="vi-VN" sz="4400" spc="-1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Em </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hãy phân tích tình hình phát triển du lịch của tỉnh Quảng Nam, giai đoạn 2016 – 2020.</a:t>
            </a:r>
            <a:endParaRPr lang="en-US" sz="4400" spc="-15" dirty="0">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3" name="Rectangle 2"/>
          <p:cNvSpPr/>
          <p:nvPr/>
        </p:nvSpPr>
        <p:spPr>
          <a:xfrm>
            <a:off x="2514600" y="76200"/>
            <a:ext cx="4596643" cy="1015663"/>
          </a:xfrm>
          <a:prstGeom prst="rect">
            <a:avLst/>
          </a:prstGeom>
        </p:spPr>
        <p:txBody>
          <a:bodyPr wrap="none">
            <a:spAutoFit/>
          </a:bodyPr>
          <a:lstStyle/>
          <a:p>
            <a:pPr algn="ctr"/>
            <a:r>
              <a:rPr lang="en-US" sz="6000" b="1" dirty="0" smtClean="0">
                <a:solidFill>
                  <a:srgbClr val="FF0000"/>
                </a:solidFill>
                <a:latin typeface="Times New Roman" panose="02020603050405020304" pitchFamily="18" charset="0"/>
                <a:cs typeface="Times New Roman" panose="02020603050405020304" pitchFamily="18" charset="0"/>
              </a:rPr>
              <a:t>LUYỆN TẬP</a:t>
            </a:r>
            <a:endParaRPr lang="en-US" sz="6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35191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117"/>
          <p:cNvSpPr>
            <a:spLocks noChangeArrowheads="1"/>
          </p:cNvSpPr>
          <p:nvPr/>
        </p:nvSpPr>
        <p:spPr bwMode="auto">
          <a:xfrm>
            <a:off x="304800" y="0"/>
            <a:ext cx="8839200" cy="6553200"/>
          </a:xfrm>
          <a:prstGeom prst="cloudCallout">
            <a:avLst>
              <a:gd name="adj1" fmla="val -26356"/>
              <a:gd name="adj2" fmla="val 57236"/>
            </a:avLst>
          </a:prstGeom>
          <a:gradFill rotWithShape="1">
            <a:gsLst>
              <a:gs pos="0">
                <a:srgbClr val="0000FF"/>
              </a:gs>
              <a:gs pos="100000">
                <a:srgbClr val="CCECFF"/>
              </a:gs>
            </a:gsLst>
            <a:path path="rect">
              <a:fillToRect r="100000" b="100000"/>
            </a:path>
          </a:gradFill>
          <a:ln w="9525">
            <a:solidFill>
              <a:schemeClr val="tx1"/>
            </a:solidFill>
            <a:round/>
            <a:headEnd/>
            <a:tailEnd/>
          </a:ln>
        </p:spPr>
        <p:txBody>
          <a:bodyPr/>
          <a:lstStyle/>
          <a:p>
            <a:pPr algn="ct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Em</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hãy</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trình</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bày</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tình</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hình</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phát</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triển</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thương</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mại</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tỉnh</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6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Quảng</a:t>
            </a:r>
            <a:r>
              <a:rPr lang="en-US" sz="6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Nam.</a:t>
            </a:r>
            <a:endParaRPr lang="en-US" sz="6000" dirty="0"/>
          </a:p>
        </p:txBody>
      </p:sp>
    </p:spTree>
    <p:extLst>
      <p:ext uri="{BB962C8B-B14F-4D97-AF65-F5344CB8AC3E}">
        <p14:creationId xmlns:p14="http://schemas.microsoft.com/office/powerpoint/2010/main" val="331898253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990600"/>
            <a:ext cx="8839200" cy="5530809"/>
          </a:xfrm>
          <a:prstGeom prst="rect">
            <a:avLst/>
          </a:prstGeom>
        </p:spPr>
        <p:txBody>
          <a:bodyPr wrap="square">
            <a:spAutoFit/>
          </a:bodyPr>
          <a:lstStyle/>
          <a:p>
            <a:pPr marR="207010" lvl="0">
              <a:lnSpc>
                <a:spcPct val="120000"/>
              </a:lnSpc>
              <a:spcBef>
                <a:spcPts val="1120"/>
              </a:spcBef>
              <a:buClr>
                <a:srgbClr val="00AEEF"/>
              </a:buClr>
              <a:buSzPts val="1150"/>
              <a:tabLst>
                <a:tab pos="791210" algn="l"/>
              </a:tabLst>
            </a:pPr>
            <a:r>
              <a:rPr lang="en-US" sz="4200" spc="-1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1.</a:t>
            </a:r>
            <a:r>
              <a:rPr lang="vi-VN" sz="4200" spc="-1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Đóng</a:t>
            </a:r>
            <a:r>
              <a:rPr lang="vi-VN" sz="4200" spc="-3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vai</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là</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1</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hướng</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dẫn</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viên</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hãy</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giới</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thiệu</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một</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số</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sản</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phẩm</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a:t>
            </a:r>
            <a:r>
              <a:rPr lang="vi-VN" sz="42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nổi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bật của </a:t>
            </a:r>
            <a:r>
              <a:rPr lang="vi-VN" sz="42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tỉnh Quảng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Nam cho du</a:t>
            </a:r>
            <a:r>
              <a:rPr lang="vi-VN" sz="4200" spc="-1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khách.</a:t>
            </a:r>
            <a:endParaRPr lang="en-US" sz="4200" spc="-25" dirty="0">
              <a:latin typeface="Times New Roman" panose="02020603050405020304" pitchFamily="18" charset="0"/>
              <a:ea typeface="Arial" panose="020B0604020202020204" pitchFamily="34" charset="0"/>
              <a:cs typeface="Times New Roman" panose="02020603050405020304" pitchFamily="18" charset="0"/>
            </a:endParaRPr>
          </a:p>
          <a:p>
            <a:pPr marR="203835" lvl="0">
              <a:lnSpc>
                <a:spcPct val="120000"/>
              </a:lnSpc>
              <a:spcBef>
                <a:spcPts val="565"/>
              </a:spcBef>
              <a:buClr>
                <a:srgbClr val="00AEEF"/>
              </a:buClr>
              <a:buSzPts val="1150"/>
              <a:tabLst>
                <a:tab pos="785495" algn="l"/>
              </a:tabLst>
            </a:pPr>
            <a:r>
              <a:rPr lang="en-US" sz="4200" spc="-2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2.</a:t>
            </a:r>
            <a:r>
              <a:rPr lang="vi-VN" sz="4200" spc="-2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Cơ</a:t>
            </a:r>
            <a:r>
              <a:rPr lang="vi-VN" sz="4200" spc="-5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sở</a:t>
            </a:r>
            <a:r>
              <a:rPr lang="vi-VN" sz="42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hạ</a:t>
            </a:r>
            <a:r>
              <a:rPr lang="vi-VN" sz="42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tầng</a:t>
            </a:r>
            <a:r>
              <a:rPr lang="vi-VN" sz="42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giao</a:t>
            </a:r>
            <a:r>
              <a:rPr lang="vi-VN" sz="42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thông</a:t>
            </a:r>
            <a:r>
              <a:rPr lang="vi-VN" sz="42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trên</a:t>
            </a:r>
            <a:r>
              <a:rPr lang="vi-VN" sz="42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địa</a:t>
            </a:r>
            <a:r>
              <a:rPr lang="vi-VN" sz="42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bàn</a:t>
            </a:r>
            <a:r>
              <a:rPr lang="vi-VN" sz="42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tỉnh</a:t>
            </a:r>
            <a:r>
              <a:rPr lang="vi-VN" sz="42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có</a:t>
            </a:r>
            <a:r>
              <a:rPr lang="vi-VN" sz="42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ảnh</a:t>
            </a:r>
            <a:r>
              <a:rPr lang="vi-VN" sz="42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hưởng</a:t>
            </a:r>
            <a:r>
              <a:rPr lang="vi-VN" sz="42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như</a:t>
            </a:r>
            <a:r>
              <a:rPr lang="vi-VN" sz="42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thế</a:t>
            </a:r>
            <a:r>
              <a:rPr lang="vi-VN" sz="42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nào</a:t>
            </a:r>
            <a:r>
              <a:rPr lang="vi-VN" sz="42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đến</a:t>
            </a:r>
            <a:r>
              <a:rPr lang="vi-VN" sz="42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hoạt động thương mại của tỉnh Quảng</a:t>
            </a:r>
            <a:r>
              <a:rPr lang="vi-VN" sz="42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2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Nam</a:t>
            </a:r>
            <a:r>
              <a:rPr lang="vi-VN" sz="4200" spc="-2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endParaRPr lang="en-US" sz="4200" spc="-25" dirty="0">
              <a:latin typeface="Times New Roman" panose="02020603050405020304" pitchFamily="18" charset="0"/>
              <a:ea typeface="Arial" panose="020B0604020202020204" pitchFamily="34" charset="0"/>
              <a:cs typeface="Times New Roman" panose="02020603050405020304" pitchFamily="18" charset="0"/>
            </a:endParaRPr>
          </a:p>
        </p:txBody>
      </p:sp>
      <p:sp>
        <p:nvSpPr>
          <p:cNvPr id="3" name="Rectangle 2"/>
          <p:cNvSpPr/>
          <p:nvPr/>
        </p:nvSpPr>
        <p:spPr>
          <a:xfrm>
            <a:off x="2362200" y="152400"/>
            <a:ext cx="3897221" cy="923330"/>
          </a:xfrm>
          <a:prstGeom prst="rect">
            <a:avLst/>
          </a:prstGeom>
        </p:spPr>
        <p:txBody>
          <a:bodyPr wrap="none">
            <a:spAutoFit/>
          </a:bodyPr>
          <a:lstStyle/>
          <a:p>
            <a:r>
              <a:rPr lang="en-US" sz="5400" b="1" dirty="0">
                <a:solidFill>
                  <a:srgbClr val="FF0000"/>
                </a:solidFill>
                <a:latin typeface="Times New Roman" panose="02020603050405020304" pitchFamily="18" charset="0"/>
                <a:cs typeface="Times New Roman" panose="02020603050405020304" pitchFamily="18" charset="0"/>
              </a:rPr>
              <a:t>VẬN DỤNG</a:t>
            </a:r>
          </a:p>
        </p:txBody>
      </p:sp>
    </p:spTree>
    <p:extLst>
      <p:ext uri="{BB962C8B-B14F-4D97-AF65-F5344CB8AC3E}">
        <p14:creationId xmlns:p14="http://schemas.microsoft.com/office/powerpoint/2010/main" val="224599908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143000"/>
            <a:ext cx="8991600" cy="3994107"/>
          </a:xfrm>
          <a:prstGeom prst="rect">
            <a:avLst/>
          </a:prstGeom>
        </p:spPr>
        <p:txBody>
          <a:bodyPr wrap="square">
            <a:spAutoFit/>
          </a:bodyPr>
          <a:lstStyle/>
          <a:p>
            <a:pPr marR="203835" lvl="0">
              <a:lnSpc>
                <a:spcPct val="120000"/>
              </a:lnSpc>
              <a:spcBef>
                <a:spcPts val="570"/>
              </a:spcBef>
              <a:buClr>
                <a:srgbClr val="00AEEF"/>
              </a:buClr>
              <a:buSzPts val="1150"/>
              <a:tabLst>
                <a:tab pos="800735" algn="l"/>
              </a:tabLst>
            </a:pPr>
            <a:r>
              <a:rPr lang="en-US" sz="5400" spc="-2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3.</a:t>
            </a:r>
            <a:r>
              <a:rPr lang="vi-VN" sz="5400" spc="-2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Theo </a:t>
            </a:r>
            <a:r>
              <a:rPr lang="vi-VN" sz="54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em, để phát triển dịch vụ tỉnh Quảng Nam thì nguồn nhân lực cần đáp ứng những yêu cầu</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gì?</a:t>
            </a:r>
            <a:endParaRPr lang="en-US" sz="5400" spc="-25" dirty="0">
              <a:effectLst/>
              <a:latin typeface="Times New Roman" panose="02020603050405020304" pitchFamily="18" charset="0"/>
              <a:ea typeface="Arial" panose="020B0604020202020204" pitchFamily="34" charset="0"/>
              <a:cs typeface="Times New Roman" panose="02020603050405020304" pitchFamily="18" charset="0"/>
            </a:endParaRPr>
          </a:p>
        </p:txBody>
      </p:sp>
      <p:sp>
        <p:nvSpPr>
          <p:cNvPr id="3" name="Rectangle 2"/>
          <p:cNvSpPr/>
          <p:nvPr/>
        </p:nvSpPr>
        <p:spPr>
          <a:xfrm>
            <a:off x="2362200" y="152400"/>
            <a:ext cx="3897221" cy="923330"/>
          </a:xfrm>
          <a:prstGeom prst="rect">
            <a:avLst/>
          </a:prstGeom>
        </p:spPr>
        <p:txBody>
          <a:bodyPr wrap="none">
            <a:spAutoFit/>
          </a:bodyPr>
          <a:lstStyle/>
          <a:p>
            <a:r>
              <a:rPr lang="en-US" sz="5400" b="1" dirty="0">
                <a:solidFill>
                  <a:srgbClr val="FF0000"/>
                </a:solidFill>
                <a:latin typeface="Times New Roman" panose="02020603050405020304" pitchFamily="18" charset="0"/>
                <a:cs typeface="Times New Roman" panose="02020603050405020304" pitchFamily="18" charset="0"/>
              </a:rPr>
              <a:t>VẬN DỤNG</a:t>
            </a:r>
          </a:p>
        </p:txBody>
      </p:sp>
    </p:spTree>
    <p:extLst>
      <p:ext uri="{BB962C8B-B14F-4D97-AF65-F5344CB8AC3E}">
        <p14:creationId xmlns:p14="http://schemas.microsoft.com/office/powerpoint/2010/main" val="334595493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457200" y="762000"/>
            <a:ext cx="6324600" cy="5029200"/>
          </a:xfrm>
          <a:prstGeom prst="rect">
            <a:avLst/>
          </a:prstGeom>
          <a:noFill/>
          <a:effectLst>
            <a:reflection blurRad="6350" stA="50000" endA="275" endPos="40000" dist="101600" dir="5400000" sy="-100000" algn="bl" rotWithShape="0"/>
          </a:effectLst>
        </p:spPr>
        <p:txBody>
          <a:bodyPr wrap="none" lIns="91440" tIns="45720" rIns="91440" bIns="45720">
            <a:prstTxWarp prst="textArchUpPour">
              <a:avLst/>
            </a:prstTxWarp>
            <a:spAutoFit/>
          </a:bodyPr>
          <a:lstStyle/>
          <a:p>
            <a:pPr algn="ctr"/>
            <a:r>
              <a:rPr lang="en-US" sz="5400" b="1" spc="100" dirty="0" err="1"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Chúc</a:t>
            </a:r>
            <a:r>
              <a:rPr lang="en-US" sz="5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a:t>
            </a:r>
            <a:r>
              <a:rPr lang="en-US" sz="5400" b="1" spc="100" dirty="0" err="1"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các</a:t>
            </a:r>
            <a:r>
              <a:rPr lang="en-US" sz="5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a:t>
            </a:r>
            <a:r>
              <a:rPr lang="en-US" sz="5400" b="1" spc="100" dirty="0" err="1"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em</a:t>
            </a:r>
            <a:r>
              <a:rPr lang="en-US" sz="5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a:t>
            </a:r>
            <a:r>
              <a:rPr lang="en-US" sz="5400" b="1" spc="100" dirty="0" err="1"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học</a:t>
            </a:r>
            <a:r>
              <a:rPr lang="en-US" sz="5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a:t>
            </a:r>
            <a:r>
              <a:rPr lang="en-US" sz="5400" b="1" spc="100" dirty="0" err="1"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tốt</a:t>
            </a:r>
            <a:endParaRPr lang="en-US" sz="5400"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Tree>
    <p:extLst>
      <p:ext uri="{BB962C8B-B14F-4D97-AF65-F5344CB8AC3E}">
        <p14:creationId xmlns:p14="http://schemas.microsoft.com/office/powerpoint/2010/main" val="17095425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41115" y="0"/>
            <a:ext cx="8521885" cy="1536318"/>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1.Tình </a:t>
            </a:r>
            <a:r>
              <a:rPr lang="en-US" sz="44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hình</a:t>
            </a:r>
            <a:r>
              <a:rPr lang="en-US" sz="4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phát</a:t>
            </a:r>
            <a:r>
              <a:rPr lang="en-US" sz="4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triển</a:t>
            </a:r>
            <a:r>
              <a:rPr lang="en-US" sz="4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4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ngành</a:t>
            </a:r>
            <a:endParaRPr lang="en-US" sz="44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a:p>
            <a:pPr lvl="0">
              <a:spcBef>
                <a:spcPts val="735"/>
              </a:spcBef>
              <a:spcAft>
                <a:spcPts val="0"/>
              </a:spcAft>
              <a:buClr>
                <a:srgbClr val="00AEEF"/>
              </a:buClr>
              <a:buSzPts val="1150"/>
              <a:tabLst>
                <a:tab pos="785495" algn="l"/>
              </a:tabLst>
            </a:pPr>
            <a:r>
              <a:rPr lang="en-US" sz="4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dịch</a:t>
            </a:r>
            <a:r>
              <a:rPr lang="en-US" sz="44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4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vụ</a:t>
            </a:r>
            <a:endParaRPr lang="en-US" sz="44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2" name="Rectangle 1"/>
          <p:cNvSpPr/>
          <p:nvPr/>
        </p:nvSpPr>
        <p:spPr>
          <a:xfrm>
            <a:off x="152400" y="1447800"/>
            <a:ext cx="8915400" cy="5632311"/>
          </a:xfrm>
          <a:prstGeom prst="rect">
            <a:avLst/>
          </a:prstGeom>
        </p:spPr>
        <p:txBody>
          <a:bodyPr wrap="square">
            <a:spAutoFit/>
          </a:bodyPr>
          <a:lstStyle/>
          <a:p>
            <a:pPr marR="202565" indent="179705">
              <a:spcBef>
                <a:spcPts val="600"/>
              </a:spcBef>
              <a:spcAft>
                <a:spcPts val="600"/>
              </a:spcAft>
            </a:pPr>
            <a:r>
              <a:rPr lang="vi-VN" sz="4000" dirty="0" smtClean="0">
                <a:latin typeface="Times New Roman" panose="02020603050405020304" pitchFamily="18" charset="0"/>
                <a:cs typeface="Times New Roman" panose="02020603050405020304" pitchFamily="18" charset="0"/>
              </a:rPr>
              <a:t>Khu </a:t>
            </a:r>
            <a:r>
              <a:rPr lang="vi-VN" sz="4000" dirty="0">
                <a:latin typeface="Times New Roman" panose="02020603050405020304" pitchFamily="18" charset="0"/>
                <a:cs typeface="Times New Roman" panose="02020603050405020304" pitchFamily="18" charset="0"/>
              </a:rPr>
              <a:t>vực dịch vụ giữ vai trò quan trọng trong phát triển kinh tế tỉnh Quảng Nam. Trong giai đoạn 2011 – 2020, khu vực dịch vụ tỉnh Quảng Nam có bước tăng trưởng khá và tương đối ổn định, với tốc độ tăng trưởng hằng năm là 7,56%, cao hơn mức bình quân chung của vùng kinh tế trọng điểm miền Trung (KTTĐMT: 5,84%/năm).</a:t>
            </a:r>
            <a:endParaRPr lang="en-US" sz="40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015470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ircle(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76200"/>
            <a:ext cx="8763000" cy="6986528"/>
          </a:xfrm>
          <a:prstGeom prst="rect">
            <a:avLst/>
          </a:prstGeom>
        </p:spPr>
        <p:txBody>
          <a:bodyPr wrap="square">
            <a:spAutoFit/>
          </a:bodyPr>
          <a:lstStyle/>
          <a:p>
            <a:pPr marR="320675" lvl="0" algn="just">
              <a:spcBef>
                <a:spcPts val="600"/>
              </a:spcBef>
              <a:spcAft>
                <a:spcPts val="600"/>
              </a:spcAft>
              <a:buClr>
                <a:srgbClr val="231F20"/>
              </a:buClr>
              <a:buSzPts val="1150"/>
              <a:tabLst>
                <a:tab pos="871220" algn="l"/>
              </a:tabLst>
            </a:pPr>
            <a:r>
              <a:rPr lang="en-US" sz="48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Một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số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ngành dịch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vụ duy trì tốc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 tăng</a:t>
            </a:r>
            <a:r>
              <a:rPr lang="vi-VN" sz="48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trưởng</a:t>
            </a:r>
            <a:r>
              <a:rPr lang="vi-VN" sz="48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khá</a:t>
            </a:r>
            <a:r>
              <a:rPr lang="vi-VN" sz="48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cao</a:t>
            </a:r>
            <a:r>
              <a:rPr lang="vi-VN" sz="48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trong</a:t>
            </a:r>
            <a:r>
              <a:rPr lang="vi-VN" sz="48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giai</a:t>
            </a:r>
            <a:r>
              <a:rPr lang="vi-VN" sz="48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đoạn</a:t>
            </a:r>
            <a:r>
              <a:rPr lang="vi-VN" sz="48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3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2011</a:t>
            </a:r>
            <a:r>
              <a:rPr lang="en-US" sz="4800" dirty="0" smtClean="0">
                <a:latin typeface="Times New Roman" panose="02020603050405020304" pitchFamily="18" charset="0"/>
                <a:ea typeface="Arial" panose="020B0604020202020204" pitchFamily="34" charset="0"/>
                <a:cs typeface="Times New Roman" panose="02020603050405020304" pitchFamily="18" charset="0"/>
              </a:rPr>
              <a:t>- </a:t>
            </a:r>
            <a:r>
              <a:rPr lang="vi-VN" sz="4800" spc="-1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2020</a:t>
            </a:r>
            <a:r>
              <a:rPr lang="vi-VN" sz="4800" spc="-4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gồm:</a:t>
            </a:r>
            <a:r>
              <a:rPr lang="vi-VN" sz="48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bán</a:t>
            </a:r>
            <a:r>
              <a:rPr lang="vi-VN" sz="48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buôn,</a:t>
            </a:r>
            <a:r>
              <a:rPr lang="vi-VN" sz="48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bán</a:t>
            </a:r>
            <a:r>
              <a:rPr lang="vi-VN" sz="48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lẻ,</a:t>
            </a:r>
            <a:r>
              <a:rPr lang="vi-VN" sz="48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sửa</a:t>
            </a:r>
            <a:r>
              <a:rPr lang="vi-VN" sz="48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chữa</a:t>
            </a:r>
            <a:r>
              <a:rPr lang="vi-VN" sz="48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ô</a:t>
            </a:r>
            <a:r>
              <a:rPr lang="en-US"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800" dirty="0" smtClean="0">
                <a:latin typeface="Times New Roman" panose="02020603050405020304" pitchFamily="18" charset="0"/>
                <a:cs typeface="Times New Roman" panose="02020603050405020304" pitchFamily="18" charset="0"/>
              </a:rPr>
              <a:t>tô</a:t>
            </a:r>
            <a:r>
              <a:rPr lang="vi-VN" sz="4800" dirty="0">
                <a:latin typeface="Times New Roman" panose="02020603050405020304" pitchFamily="18" charset="0"/>
                <a:cs typeface="Times New Roman" panose="02020603050405020304" pitchFamily="18" charset="0"/>
              </a:rPr>
              <a:t>, xe máy; dịch vụ vận tải, kho bãi; dịch vụ lưu trú và ăn uống; tài chính ngân hàng và bảo hiểm; thông tin và truyền thông; dịch vụ hành chính và hỗ trợ.</a:t>
            </a:r>
            <a:endParaRPr lang="en-US" sz="4800" dirty="0">
              <a:latin typeface="Times New Roman" panose="02020603050405020304" pitchFamily="18" charset="0"/>
              <a:cs typeface="Times New Roman" panose="02020603050405020304" pitchFamily="18" charset="0"/>
            </a:endParaRPr>
          </a:p>
          <a:p>
            <a:pPr lvl="1" algn="just">
              <a:spcAft>
                <a:spcPts val="0"/>
              </a:spcAft>
              <a:buClr>
                <a:srgbClr val="231F20"/>
              </a:buClr>
              <a:buSzPts val="1150"/>
              <a:tabLst>
                <a:tab pos="667385" algn="l"/>
              </a:tabLst>
            </a:pPr>
            <a:endParaRPr lang="en-US" sz="11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14116921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0"/>
            <a:ext cx="8839200" cy="6740307"/>
          </a:xfrm>
          <a:prstGeom prst="rect">
            <a:avLst/>
          </a:prstGeom>
        </p:spPr>
        <p:txBody>
          <a:bodyPr wrap="square">
            <a:spAutoFit/>
          </a:bodyPr>
          <a:lstStyle/>
          <a:p>
            <a:pPr marL="0" marR="96520" lvl="2" algn="just">
              <a:spcBef>
                <a:spcPts val="600"/>
              </a:spcBef>
              <a:spcAft>
                <a:spcPts val="600"/>
              </a:spcAft>
              <a:buClr>
                <a:srgbClr val="231F20"/>
              </a:buClr>
              <a:buSzPts val="1150"/>
              <a:tabLst>
                <a:tab pos="850900" algn="l"/>
              </a:tabLst>
            </a:pPr>
            <a:r>
              <a:rPr lang="en-US" sz="54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Năm</a:t>
            </a:r>
            <a:r>
              <a:rPr lang="vi-VN" sz="5400" spc="-2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2020</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5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năm</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2021,</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các</a:t>
            </a:r>
            <a:r>
              <a:rPr lang="vi-VN" sz="5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hoạt</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động</a:t>
            </a:r>
            <a:r>
              <a:rPr lang="vi-VN" sz="5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thương</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mại,</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vận</a:t>
            </a:r>
            <a:r>
              <a:rPr lang="vi-VN" sz="5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tải</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a:t>
            </a:r>
            <a:r>
              <a:rPr lang="vi-VN" sz="5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a:t>
            </a:r>
            <a:r>
              <a:rPr lang="vi-VN" sz="5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chịu</a:t>
            </a:r>
            <a:r>
              <a:rPr lang="vi-VN" sz="5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ảnh hưởng nghiêm trọng của dịch Covid-19. Đặc biệt, ngành du lịch chịu ảnh hưởng nặng nề với lượng khách và doanh thu giảm</a:t>
            </a:r>
            <a:r>
              <a:rPr lang="vi-VN" sz="5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5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mạnh.</a:t>
            </a:r>
            <a:endParaRPr lang="en-US" sz="54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80008537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6214474</TotalTime>
  <Words>3551</Words>
  <Application>Microsoft Office PowerPoint</Application>
  <PresentationFormat>On-screen Show (4:3)</PresentationFormat>
  <Paragraphs>105</Paragraphs>
  <Slides>62</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62</vt:i4>
      </vt:variant>
    </vt:vector>
  </HeadingPairs>
  <TitlesOfParts>
    <vt:vector size="67"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Acer</dc:creator>
  <cp:lastModifiedBy>Admin</cp:lastModifiedBy>
  <cp:revision>472</cp:revision>
  <cp:lastPrinted>2007-04-25T23:03:38Z</cp:lastPrinted>
  <dcterms:created xsi:type="dcterms:W3CDTF">2013-08-05T12:45:55Z</dcterms:created>
  <dcterms:modified xsi:type="dcterms:W3CDTF">2024-02-29T14:17:11Z</dcterms:modified>
</cp:coreProperties>
</file>