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69"/>
  </p:notesMasterIdLst>
  <p:sldIdLst>
    <p:sldId id="336" r:id="rId2"/>
    <p:sldId id="437" r:id="rId3"/>
    <p:sldId id="581" r:id="rId4"/>
    <p:sldId id="587" r:id="rId5"/>
    <p:sldId id="588" r:id="rId6"/>
    <p:sldId id="589" r:id="rId7"/>
    <p:sldId id="591" r:id="rId8"/>
    <p:sldId id="590" r:id="rId9"/>
    <p:sldId id="596" r:id="rId10"/>
    <p:sldId id="592" r:id="rId11"/>
    <p:sldId id="595" r:id="rId12"/>
    <p:sldId id="594" r:id="rId13"/>
    <p:sldId id="520" r:id="rId14"/>
    <p:sldId id="600" r:id="rId15"/>
    <p:sldId id="597" r:id="rId16"/>
    <p:sldId id="598" r:id="rId17"/>
    <p:sldId id="599" r:id="rId18"/>
    <p:sldId id="582" r:id="rId19"/>
    <p:sldId id="583" r:id="rId20"/>
    <p:sldId id="584" r:id="rId21"/>
    <p:sldId id="585" r:id="rId22"/>
    <p:sldId id="610" r:id="rId23"/>
    <p:sldId id="613" r:id="rId24"/>
    <p:sldId id="648" r:id="rId25"/>
    <p:sldId id="649" r:id="rId26"/>
    <p:sldId id="614" r:id="rId27"/>
    <p:sldId id="650" r:id="rId28"/>
    <p:sldId id="615" r:id="rId29"/>
    <p:sldId id="616" r:id="rId30"/>
    <p:sldId id="617" r:id="rId31"/>
    <p:sldId id="618" r:id="rId32"/>
    <p:sldId id="619" r:id="rId33"/>
    <p:sldId id="620" r:id="rId34"/>
    <p:sldId id="621" r:id="rId35"/>
    <p:sldId id="622" r:id="rId36"/>
    <p:sldId id="623" r:id="rId37"/>
    <p:sldId id="625" r:id="rId38"/>
    <p:sldId id="631" r:id="rId39"/>
    <p:sldId id="626" r:id="rId40"/>
    <p:sldId id="627" r:id="rId41"/>
    <p:sldId id="628" r:id="rId42"/>
    <p:sldId id="629" r:id="rId43"/>
    <p:sldId id="630" r:id="rId44"/>
    <p:sldId id="639" r:id="rId45"/>
    <p:sldId id="640" r:id="rId46"/>
    <p:sldId id="632" r:id="rId47"/>
    <p:sldId id="633" r:id="rId48"/>
    <p:sldId id="634" r:id="rId49"/>
    <p:sldId id="635" r:id="rId50"/>
    <p:sldId id="636" r:id="rId51"/>
    <p:sldId id="637" r:id="rId52"/>
    <p:sldId id="638" r:id="rId53"/>
    <p:sldId id="608" r:id="rId54"/>
    <p:sldId id="607" r:id="rId55"/>
    <p:sldId id="606" r:id="rId56"/>
    <p:sldId id="643" r:id="rId57"/>
    <p:sldId id="652" r:id="rId58"/>
    <p:sldId id="653" r:id="rId59"/>
    <p:sldId id="605" r:id="rId60"/>
    <p:sldId id="651" r:id="rId61"/>
    <p:sldId id="604" r:id="rId62"/>
    <p:sldId id="603" r:id="rId63"/>
    <p:sldId id="645" r:id="rId64"/>
    <p:sldId id="646" r:id="rId65"/>
    <p:sldId id="644" r:id="rId66"/>
    <p:sldId id="647" r:id="rId67"/>
    <p:sldId id="289"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336"/>
            <p14:sldId id="437"/>
            <p14:sldId id="581"/>
            <p14:sldId id="587"/>
            <p14:sldId id="588"/>
            <p14:sldId id="589"/>
            <p14:sldId id="591"/>
            <p14:sldId id="590"/>
            <p14:sldId id="596"/>
            <p14:sldId id="592"/>
            <p14:sldId id="595"/>
            <p14:sldId id="594"/>
            <p14:sldId id="520"/>
            <p14:sldId id="600"/>
            <p14:sldId id="597"/>
            <p14:sldId id="598"/>
            <p14:sldId id="599"/>
            <p14:sldId id="582"/>
            <p14:sldId id="583"/>
            <p14:sldId id="584"/>
            <p14:sldId id="585"/>
            <p14:sldId id="610"/>
            <p14:sldId id="613"/>
            <p14:sldId id="648"/>
            <p14:sldId id="649"/>
            <p14:sldId id="614"/>
            <p14:sldId id="650"/>
            <p14:sldId id="615"/>
            <p14:sldId id="616"/>
            <p14:sldId id="617"/>
            <p14:sldId id="618"/>
            <p14:sldId id="619"/>
            <p14:sldId id="620"/>
            <p14:sldId id="621"/>
            <p14:sldId id="622"/>
            <p14:sldId id="623"/>
            <p14:sldId id="625"/>
            <p14:sldId id="631"/>
            <p14:sldId id="626"/>
            <p14:sldId id="627"/>
            <p14:sldId id="628"/>
            <p14:sldId id="629"/>
            <p14:sldId id="630"/>
            <p14:sldId id="639"/>
            <p14:sldId id="640"/>
            <p14:sldId id="632"/>
            <p14:sldId id="633"/>
            <p14:sldId id="634"/>
            <p14:sldId id="635"/>
            <p14:sldId id="636"/>
            <p14:sldId id="637"/>
            <p14:sldId id="638"/>
            <p14:sldId id="608"/>
            <p14:sldId id="607"/>
            <p14:sldId id="606"/>
            <p14:sldId id="643"/>
            <p14:sldId id="652"/>
            <p14:sldId id="653"/>
            <p14:sldId id="605"/>
            <p14:sldId id="651"/>
            <p14:sldId id="604"/>
            <p14:sldId id="603"/>
            <p14:sldId id="645"/>
            <p14:sldId id="646"/>
            <p14:sldId id="644"/>
            <p14:sldId id="647"/>
          </p14:sldIdLst>
        </p14:section>
        <p14:section name="Untitled Section" id="{3B58D306-D478-4B2F-A32A-7D74E912701E}">
          <p14:sldIdLst>
            <p14:sldId id="28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69"/>
    <a:srgbClr val="0000FF"/>
    <a:srgbClr val="F006C3"/>
    <a:srgbClr val="3ADCF2"/>
    <a:srgbClr val="FF5050"/>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9" autoAdjust="0"/>
    <p:restoredTop sz="84182" autoAdjust="0"/>
  </p:normalViewPr>
  <p:slideViewPr>
    <p:cSldViewPr>
      <p:cViewPr varScale="1">
        <p:scale>
          <a:sx n="61" d="100"/>
          <a:sy n="61" d="100"/>
        </p:scale>
        <p:origin x="1002" y="84"/>
      </p:cViewPr>
      <p:guideLst>
        <p:guide orient="horz" pos="2160"/>
        <p:guide pos="2880"/>
      </p:guideLst>
    </p:cSldViewPr>
  </p:slideViewPr>
  <p:outlineViewPr>
    <p:cViewPr>
      <p:scale>
        <a:sx n="33" d="100"/>
        <a:sy n="33" d="100"/>
      </p:scale>
      <p:origin x="0" y="17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pPr/>
              <a:t>3/21/2024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pPr/>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9</a:t>
            </a:fld>
            <a:endParaRPr lang="en-US"/>
          </a:p>
        </p:txBody>
      </p:sp>
    </p:spTree>
    <p:extLst>
      <p:ext uri="{BB962C8B-B14F-4D97-AF65-F5344CB8AC3E}">
        <p14:creationId xmlns:p14="http://schemas.microsoft.com/office/powerpoint/2010/main" val="1805278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11</a:t>
            </a:fld>
            <a:endParaRPr lang="en-US"/>
          </a:p>
        </p:txBody>
      </p:sp>
    </p:spTree>
    <p:extLst>
      <p:ext uri="{BB962C8B-B14F-4D97-AF65-F5344CB8AC3E}">
        <p14:creationId xmlns:p14="http://schemas.microsoft.com/office/powerpoint/2010/main" val="17399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67</a:t>
            </a:fld>
            <a:endParaRPr lang="en-US"/>
          </a:p>
        </p:txBody>
      </p:sp>
    </p:spTree>
    <p:extLst>
      <p:ext uri="{BB962C8B-B14F-4D97-AF65-F5344CB8AC3E}">
        <p14:creationId xmlns:p14="http://schemas.microsoft.com/office/powerpoint/2010/main" val="4022291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3722113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6854191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1031831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pPr>
                <a:defRPr/>
              </a:pPr>
              <a:t>‹#›</a:t>
            </a:fld>
            <a:endParaRPr lang="en-US"/>
          </a:p>
        </p:txBody>
      </p:sp>
    </p:spTree>
    <p:extLst>
      <p:ext uri="{BB962C8B-B14F-4D97-AF65-F5344CB8AC3E}">
        <p14:creationId xmlns:p14="http://schemas.microsoft.com/office/powerpoint/2010/main" val="1921083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63258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pPr/>
              <a:t>3/21/2024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236372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pPr/>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293881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pPr/>
              <a:t>3/21/2024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241977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pPr/>
              <a:t>3/21/2024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4108468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pPr/>
              <a:t>3/21/2024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38657176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pPr/>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10694308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pPr/>
              <a:t>3/21/2024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31063482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9D7F29-9208-47B8-BFAE-221977015D0A}" type="datetimeFigureOut">
              <a:rPr lang="en-US" smtClean="0"/>
              <a:pPr/>
              <a:t>3/21/2024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ED0139-1AA7-4312-B087-4C77B2E5BB9E}" type="slidenum">
              <a:rPr lang="en-US" smtClean="0"/>
              <a:pPr/>
              <a:t>‹#›</a:t>
            </a:fld>
            <a:endParaRPr lang="en-US"/>
          </a:p>
        </p:txBody>
      </p:sp>
    </p:spTree>
    <p:extLst>
      <p:ext uri="{BB962C8B-B14F-4D97-AF65-F5344CB8AC3E}">
        <p14:creationId xmlns:p14="http://schemas.microsoft.com/office/powerpoint/2010/main" val="212990373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An%20sinh%20cho%20ng&#432;&#7901;i%20lao%20&#273;&#7897;ng%20t&#7921;%20do%20&#7903;%20Qu&#7843;ng%20Nam%20_%20Ph&#243;ng%20s&#7921;%20-%20K&#253;%20s&#7921;.mp4"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hyperlink" Target="Qu&#7843;ng%20Nam_%20H&#417;n%208.000%20h&#7897;%20ngh&#232;o%20&#273;&#432;&#7907;c%20h&#7895;%20tr&#7907;%20nh&#224;%20&#7903;.mp4"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flower-wallpapers-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381000" y="838200"/>
            <a:ext cx="8153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fontAlgn="base" hangingPunct="0">
              <a:spcAft>
                <a:spcPct val="0"/>
              </a:spcAft>
            </a:pPr>
            <a:r>
              <a:rPr lang="en-US" sz="4800" b="1" i="1" dirty="0" smtClean="0">
                <a:solidFill>
                  <a:srgbClr val="FF0000"/>
                </a:solidFill>
                <a:latin typeface="Times New Roman" pitchFamily="18" charset="0"/>
              </a:rPr>
              <a:t>GIÁO DỤC ĐỊA PHƯƠNG 11</a:t>
            </a:r>
            <a:endParaRPr lang="en-US" sz="4800" dirty="0" smtClean="0">
              <a:solidFill>
                <a:schemeClr val="tx2"/>
              </a:solidFill>
              <a:latin typeface="Arial" pitchFamily="34" charset="0"/>
            </a:endParaRPr>
          </a:p>
        </p:txBody>
      </p:sp>
    </p:spTree>
    <p:extLst>
      <p:ext uri="{BB962C8B-B14F-4D97-AF65-F5344CB8AC3E}">
        <p14:creationId xmlns:p14="http://schemas.microsoft.com/office/powerpoint/2010/main" val="31420912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
            <a:ext cx="8686800" cy="6863417"/>
          </a:xfrm>
          <a:prstGeom prst="rect">
            <a:avLst/>
          </a:prstGeom>
        </p:spPr>
        <p:txBody>
          <a:bodyPr wrap="square">
            <a:spAutoFit/>
          </a:bodyPr>
          <a:lstStyle/>
          <a:p>
            <a:pPr marR="205740" indent="179705" algn="just">
              <a:spcBef>
                <a:spcPts val="300"/>
              </a:spcBef>
              <a:spcAft>
                <a:spcPts val="300"/>
              </a:spcAft>
            </a:pP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tiếng</a:t>
            </a:r>
            <a:r>
              <a:rPr lang="vi-VN" sz="4000" spc="-1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Anh,</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thường</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gọi</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Social</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Security</a:t>
            </a:r>
            <a:r>
              <a:rPr lang="vi-VN" sz="4000" spc="-2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000" spc="-2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nghĩa</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hẹp</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“Social</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Security</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hiểu</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sự</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đảm</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nhập</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một</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điều</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kiện sinh sống thiết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yếu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khác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 gia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đình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họ khi bị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 hoặc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mất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 nhập</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do</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bị</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hoặc</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mất</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khả</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năng</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hoặc</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mất</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làm;</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già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cả, cô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đơn,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trẻ em mồ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côi, người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tàn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tật, những người nghèo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đói và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 người bị thiên tai, dịch hoạ</a:t>
            </a:r>
            <a:r>
              <a:rPr lang="vi-VN" sz="40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3424624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528221"/>
            <a:ext cx="8610600" cy="5262979"/>
          </a:xfrm>
          <a:prstGeom prst="rect">
            <a:avLst/>
          </a:prstGeom>
        </p:spPr>
        <p:txBody>
          <a:bodyPr wrap="square">
            <a:spAutoFit/>
          </a:bodyPr>
          <a:lstStyle/>
          <a:p>
            <a:pPr marR="97790" lvl="0" algn="just">
              <a:lnSpc>
                <a:spcPct val="120000"/>
              </a:lnSpc>
              <a:spcBef>
                <a:spcPts val="390"/>
              </a:spcBef>
              <a:spcAft>
                <a:spcPts val="0"/>
              </a:spcAft>
              <a:buClr>
                <a:srgbClr val="231F20"/>
              </a:buClr>
              <a:buSzPts val="1150"/>
              <a:tabLst>
                <a:tab pos="835025" algn="l"/>
              </a:tabLs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thống</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chương</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trình</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Nhà</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nước</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tổ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chức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 hội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nhằm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giúp, giúp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đỡ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toàn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cá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gặp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phải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rủi ro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hoặc biến</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cố</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để</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đảm</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mức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tối</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thiểu</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nâng</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cao</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đời</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họ.</a:t>
            </a:r>
            <a:endParaRPr lang="en-US" sz="40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5854413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86800" cy="6740307"/>
          </a:xfrm>
          <a:prstGeom prst="rect">
            <a:avLst/>
          </a:prstGeom>
        </p:spPr>
        <p:txBody>
          <a:bodyPr wrap="square">
            <a:spAutoFit/>
          </a:bodyPr>
          <a:lstStyle/>
          <a:p>
            <a:pPr marR="95885" lvl="0" algn="just">
              <a:lnSpc>
                <a:spcPct val="120000"/>
              </a:lnSpc>
              <a:spcBef>
                <a:spcPts val="285"/>
              </a:spcBef>
              <a:spcAft>
                <a:spcPts val="0"/>
              </a:spcAft>
              <a:buClr>
                <a:srgbClr val="231F20"/>
              </a:buClr>
              <a:buSzPts val="1150"/>
              <a:tabLst>
                <a:tab pos="844550" algn="l"/>
              </a:tabLs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 sinh xã hội là một trong những lĩnh vực có đối tượng thụ hưởng rất lớn liên quan đến quyền được đảm bảo an sinh xã hội của công dân. Do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vậy,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 sinh xã</a:t>
            </a:r>
            <a:r>
              <a:rPr lang="vi-VN" sz="4000" spc="-2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 góp</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phần</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đảm</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nhập</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đời</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khi</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họ</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không may gặp phải những “rủi ro xã hội” hoặc các “biến cố xã hội” dẫn đến ngừng hoặc giảm thu</a:t>
            </a:r>
            <a:r>
              <a:rPr lang="vi-VN" sz="40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nhập.</a:t>
            </a:r>
            <a:endParaRPr lang="en-US" sz="40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6991703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600" y="152400"/>
            <a:ext cx="8686800" cy="1608133"/>
          </a:xfrm>
          <a:prstGeom prst="rect">
            <a:avLst/>
          </a:prstGeom>
        </p:spPr>
        <p:txBody>
          <a:bodyPr wrap="square">
            <a:spAutoFit/>
          </a:bodyPr>
          <a:lstStyle/>
          <a:p>
            <a:pPr lvl="1">
              <a:spcBef>
                <a:spcPts val="280"/>
              </a:spcBef>
              <a:spcAft>
                <a:spcPts val="0"/>
              </a:spcAft>
              <a:buClr>
                <a:srgbClr val="00AEEF"/>
              </a:buClr>
              <a:buSzPts val="1150"/>
              <a:tabLst>
                <a:tab pos="101282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1.2.</a:t>
            </a:r>
            <a:r>
              <a:rPr lang="vi-VN"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Nội </a:t>
            </a:r>
            <a:r>
              <a:rPr lang="vi-VN"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dung cốt lõi </a:t>
            </a:r>
            <a:r>
              <a:rPr lang="vi-VN"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 chính </a:t>
            </a:r>
            <a:r>
              <a:rPr lang="vi-VN"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 an sinh xã</a:t>
            </a:r>
            <a:r>
              <a:rPr lang="vi-VN" sz="4800" b="1" spc="-6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endParaRPr lang="en-US" sz="4800" b="1"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8" name="AutoShape 117"/>
          <p:cNvSpPr>
            <a:spLocks noChangeArrowheads="1"/>
          </p:cNvSpPr>
          <p:nvPr/>
        </p:nvSpPr>
        <p:spPr bwMode="auto">
          <a:xfrm>
            <a:off x="609600" y="1752600"/>
            <a:ext cx="8077200" cy="4716467"/>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lvl="0" algn="r">
              <a:spcBef>
                <a:spcPts val="605"/>
              </a:spcBef>
              <a:spcAft>
                <a:spcPts val="0"/>
              </a:spcAft>
              <a:tabLst>
                <a:tab pos="1000760" algn="l"/>
              </a:tabLst>
            </a:pPr>
            <a:r>
              <a:rPr lang="vi-VN" sz="4800"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Nêu </a:t>
            </a:r>
            <a:r>
              <a:rPr lang="vi-VN" sz="48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những nội dung cốt lõi của chính sách an sinh xã</a:t>
            </a:r>
            <a:r>
              <a:rPr lang="vi-VN" sz="4800" i="1" spc="-6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8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endParaRPr lang="en-US" sz="48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686800" cy="6592574"/>
          </a:xfrm>
          <a:prstGeom prst="rect">
            <a:avLst/>
          </a:prstGeom>
        </p:spPr>
        <p:txBody>
          <a:bodyPr wrap="square">
            <a:spAutoFit/>
          </a:bodyPr>
          <a:lstStyle/>
          <a:p>
            <a:pPr marR="95250" lvl="0" algn="just">
              <a:lnSpc>
                <a:spcPct val="120000"/>
              </a:lnSpc>
              <a:spcBef>
                <a:spcPts val="460"/>
              </a:spcBef>
              <a:spcAft>
                <a:spcPts val="0"/>
              </a:spcAft>
              <a:buClr>
                <a:srgbClr val="231F20"/>
              </a:buClr>
              <a:buSzPts val="1150"/>
              <a:tabLst>
                <a:tab pos="852170" algn="l"/>
              </a:tabLst>
            </a:pP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 sách đảm bảo việc làm, tạo thu nhập và giảm nghèo nhằm hỗ trợ người dân chủ động phòng ngừa các rủi ro trên thị trường lao động thông qua các chính sách</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đào</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kĩ</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năng</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tín</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dụng,</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làm,</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nhập</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tối</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thiểu</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 nghèo đơn chiều, đa chiều, bền</a:t>
            </a:r>
            <a:r>
              <a:rPr lang="vi-VN" sz="44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vững.</a:t>
            </a:r>
            <a:endParaRPr lang="en-US" sz="4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196437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32483"/>
            <a:ext cx="8763000" cy="6167842"/>
          </a:xfrm>
          <a:prstGeom prst="rect">
            <a:avLst/>
          </a:prstGeom>
        </p:spPr>
        <p:txBody>
          <a:bodyPr wrap="square">
            <a:spAutoFit/>
          </a:bodyPr>
          <a:lstStyle/>
          <a:p>
            <a:pPr marR="95250" lvl="0" algn="just">
              <a:lnSpc>
                <a:spcPct val="120000"/>
              </a:lnSpc>
              <a:spcBef>
                <a:spcPts val="285"/>
              </a:spcBef>
              <a:spcAft>
                <a:spcPts val="0"/>
              </a:spcAft>
              <a:buClr>
                <a:srgbClr val="231F20"/>
              </a:buClr>
              <a:buSzPts val="1150"/>
              <a:tabLst>
                <a:tab pos="861060" algn="l"/>
              </a:tabLst>
            </a:pPr>
            <a:r>
              <a:rPr lang="vi-VN" sz="47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 sách bảo hiểm xã hội nhằm hỗ trợ người dân giảm thiểu rủi ro về sức khoẻ khi ốm đau, tai nạn, tuổi già và khi bị thất nghiệp thông qua các hình thức, cơ chế bảo hiểm xã hội để bù đắp một phần thu nhập bị mất hoặc bị suy</a:t>
            </a:r>
            <a:r>
              <a:rPr lang="vi-VN" sz="4700" spc="-1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7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a:t>
            </a:r>
            <a:endParaRPr lang="en-US" sz="47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00343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381000"/>
            <a:ext cx="8610600" cy="5410712"/>
          </a:xfrm>
          <a:prstGeom prst="rect">
            <a:avLst/>
          </a:prstGeom>
        </p:spPr>
        <p:txBody>
          <a:bodyPr wrap="square">
            <a:spAutoFit/>
          </a:bodyPr>
          <a:lstStyle/>
          <a:p>
            <a:pPr marR="95885" lvl="0" algn="just">
              <a:lnSpc>
                <a:spcPct val="120000"/>
              </a:lnSpc>
              <a:spcBef>
                <a:spcPts val="285"/>
              </a:spcBef>
              <a:spcAft>
                <a:spcPts val="0"/>
              </a:spcAft>
              <a:buClr>
                <a:srgbClr val="231F20"/>
              </a:buClr>
              <a:buSzPts val="1150"/>
              <a:tabLst>
                <a:tab pos="859155" algn="l"/>
              </a:tabLst>
            </a:pP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 sách trợ giúp xã hội nhằm hỗ trợ đột xuất và hỗ trợ thường xuyên cho người dân khắc phục các rủi ro khó lường, vượt quá khả năng kiểm soát như mất mùa, đói</a:t>
            </a:r>
            <a:r>
              <a:rPr lang="vi-VN" sz="4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endParaRPr lang="en-US" sz="48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756209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10600" cy="6297108"/>
          </a:xfrm>
          <a:prstGeom prst="rect">
            <a:avLst/>
          </a:prstGeom>
        </p:spPr>
        <p:txBody>
          <a:bodyPr wrap="square">
            <a:spAutoFit/>
          </a:bodyPr>
          <a:lstStyle/>
          <a:p>
            <a:pPr marR="95250" lvl="0" algn="just">
              <a:lnSpc>
                <a:spcPct val="120000"/>
              </a:lnSpc>
              <a:spcBef>
                <a:spcPts val="280"/>
              </a:spcBef>
              <a:spcAft>
                <a:spcPts val="0"/>
              </a:spcAft>
              <a:buClr>
                <a:srgbClr val="231F20"/>
              </a:buClr>
              <a:buSzPts val="1150"/>
              <a:tabLst>
                <a:tab pos="844550" algn="l"/>
              </a:tabLst>
            </a:pP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48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dịch</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vụ</a:t>
            </a:r>
            <a:r>
              <a:rPr lang="vi-VN" sz="48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vi-VN" sz="48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trụ</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cột</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a:t>
            </a:r>
            <a:r>
              <a:rPr lang="vi-VN" sz="48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nhằm</a:t>
            </a:r>
            <a:r>
              <a:rPr lang="vi-VN" sz="48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hỗ</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8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 tiếp cận hệ thống các dịch vụ xã hội cơ bản ở mức tối thiểu bao gồm y tế, giáo</a:t>
            </a:r>
            <a:r>
              <a:rPr lang="vi-VN" sz="4800" spc="-9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dục,</a:t>
            </a:r>
            <a:r>
              <a:rPr lang="en-US"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nhà</a:t>
            </a:r>
            <a:r>
              <a:rPr lang="vi-VN" sz="4800" spc="-3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nước</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sạch,</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truyền</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thông,</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giúp</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pháp</a:t>
            </a:r>
            <a:r>
              <a:rPr lang="vi-VN" sz="48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lí.</a:t>
            </a:r>
            <a:r>
              <a:rPr lang="vi-VN" sz="48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4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014794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7"/>
          <p:cNvSpPr>
            <a:spLocks noChangeArrowheads="1"/>
          </p:cNvSpPr>
          <p:nvPr/>
        </p:nvSpPr>
        <p:spPr bwMode="auto">
          <a:xfrm>
            <a:off x="685800" y="2438400"/>
            <a:ext cx="8229600" cy="40386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lvl="0"/>
            <a:r>
              <a:rPr lang="vi-VN" sz="4400" i="1" dirty="0">
                <a:solidFill>
                  <a:srgbClr val="FF0000"/>
                </a:solidFill>
                <a:latin typeface="Times New Roman" panose="02020603050405020304" pitchFamily="18" charset="0"/>
                <a:cs typeface="Times New Roman" panose="02020603050405020304" pitchFamily="18" charset="0"/>
              </a:rPr>
              <a:t>Trình bày giá trị, ý nghĩa của việc thực hiện các chính sách an sinh xã hội.</a:t>
            </a:r>
            <a:endParaRPr lang="en-US" sz="4400" dirty="0">
              <a:solidFill>
                <a:srgbClr val="FF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304800" y="206276"/>
            <a:ext cx="8458200" cy="2308324"/>
          </a:xfrm>
          <a:prstGeom prst="rect">
            <a:avLst/>
          </a:prstGeom>
        </p:spPr>
        <p:txBody>
          <a:bodyPr wrap="square">
            <a:spAutoFit/>
          </a:bodyPr>
          <a:lstStyle/>
          <a:p>
            <a:pPr lvl="1">
              <a:spcBef>
                <a:spcPts val="285"/>
              </a:spcBef>
              <a:spcAft>
                <a:spcPts val="0"/>
              </a:spcAft>
              <a:buClr>
                <a:srgbClr val="00AEEF"/>
              </a:buClr>
              <a:buSzPts val="1150"/>
              <a:tabLst>
                <a:tab pos="90487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1.3.</a:t>
            </a:r>
            <a:r>
              <a:rPr lang="vi-VN"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 </a:t>
            </a:r>
            <a:r>
              <a:rPr lang="vi-VN"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 ý nghĩa của việc thực hiện chính sách an sinh xã</a:t>
            </a:r>
            <a:r>
              <a:rPr lang="vi-VN" sz="4800" b="1" spc="-7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endParaRPr lang="en-US" sz="4800" b="1"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358733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
            <a:ext cx="8610600" cy="6740307"/>
          </a:xfrm>
          <a:prstGeom prst="rect">
            <a:avLst/>
          </a:prstGeom>
        </p:spPr>
        <p:txBody>
          <a:bodyPr wrap="square">
            <a:spAutoFit/>
          </a:bodyPr>
          <a:lstStyle/>
          <a:p>
            <a:pPr marR="203835" indent="179705" algn="just">
              <a:spcBef>
                <a:spcPts val="300"/>
              </a:spcBef>
              <a:spcAft>
                <a:spcPts val="300"/>
              </a:spcAf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 ban hành và triển khai thực hiện chính sách an sinh xã hội là việc làm cần thiết của Nhà nước nhằm đảm bảo cuộc sống an toàn, ổn định; phòng ngừa, giảm thiểu</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bất</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lợi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do</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thiên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tai,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nạn,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rủi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ro,</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khó</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khăn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gây</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ra</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dân. Thực hiện đồng bộ và hiệu quả các chính sách an sinh xã hội thể hiện rõ bản chất ưu việt của Nhà nước, truyền thống nhân đạo của dân tộc, có giá trị giáo dục sâu</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rộng</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ý</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nghĩa</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lớn;</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góp</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phần</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vào</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mục</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tiêu</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xây</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dựng</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ổn</a:t>
            </a:r>
            <a:r>
              <a:rPr lang="vi-VN" sz="36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 an ninh, an toàn, hạnh</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phúc.</a:t>
            </a: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027525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9889" y="1574076"/>
            <a:ext cx="8543111" cy="3226524"/>
          </a:xfrm>
          <a:prstGeom prst="rect">
            <a:avLst/>
          </a:prstGeom>
        </p:spPr>
        <p:txBody>
          <a:bodyPr wrap="square">
            <a:spAutoFit/>
          </a:bodyPr>
          <a:lstStyle/>
          <a:p>
            <a:pPr lvl="0" algn="ctr">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CHỦ ĐỀ 5. </a:t>
            </a:r>
          </a:p>
          <a:p>
            <a:pPr lvl="0" algn="ctr">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CHÍNH SÁCH AN SINH XÃ HỘI</a:t>
            </a:r>
          </a:p>
          <a:p>
            <a:pPr lvl="0" algn="ctr">
              <a:spcBef>
                <a:spcPts val="735"/>
              </a:spcBef>
              <a:spcAft>
                <a:spcPts val="0"/>
              </a:spcAft>
              <a:buClr>
                <a:srgbClr val="00AEEF"/>
              </a:buClr>
              <a:buSzPts val="1150"/>
              <a:tabLst>
                <a:tab pos="785495" algn="l"/>
              </a:tabLst>
            </a:pPr>
            <a:r>
              <a:rPr lang="en-US"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Ở TỈNH QUẢNG NAM</a:t>
            </a:r>
            <a:endParaRPr lang="en-US"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4214753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85098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8991600" cy="6857999"/>
          </a:xfrm>
          <a:prstGeom prst="rect">
            <a:avLst/>
          </a:prstGeom>
        </p:spPr>
      </p:pic>
    </p:spTree>
    <p:extLst>
      <p:ext uri="{BB962C8B-B14F-4D97-AF65-F5344CB8AC3E}">
        <p14:creationId xmlns:p14="http://schemas.microsoft.com/office/powerpoint/2010/main" val="23467870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10600" cy="2618666"/>
          </a:xfrm>
          <a:prstGeom prst="rect">
            <a:avLst/>
          </a:prstGeom>
        </p:spPr>
        <p:txBody>
          <a:bodyPr wrap="square">
            <a:spAutoFit/>
          </a:bodyPr>
          <a:lstStyle/>
          <a:p>
            <a:pPr lvl="0" algn="just">
              <a:spcBef>
                <a:spcPts val="465"/>
              </a:spcBef>
              <a:spcAft>
                <a:spcPts val="0"/>
              </a:spcAft>
              <a:buClr>
                <a:srgbClr val="00AEEF"/>
              </a:buClr>
              <a:buSzPts val="1150"/>
              <a:tabLst>
                <a:tab pos="78295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a:t>
            </a:r>
            <a:r>
              <a:rPr lang="vi-VN"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Tỉnh </a:t>
            </a:r>
            <a:r>
              <a:rPr lang="vi-VN"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 Nam chăm lo thực hiện chính sách an sinh xã</a:t>
            </a:r>
            <a:r>
              <a:rPr lang="vi-VN" sz="4000" b="1" spc="-6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endPar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lvl="0" algn="just">
              <a:spcBef>
                <a:spcPts val="465"/>
              </a:spcBef>
              <a:spcAft>
                <a:spcPts val="0"/>
              </a:spcAft>
              <a:buClr>
                <a:srgbClr val="00AEEF"/>
              </a:buClr>
              <a:buSzPts val="1150"/>
              <a:tabLst>
                <a:tab pos="78295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2.1</a:t>
            </a:r>
            <a:r>
              <a:rPr lang="vi-VN" sz="4000" b="1" spc="-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 </a:t>
            </a:r>
            <a:r>
              <a:rPr lang="vi-VN" sz="4000" b="1"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 lãnh đạo, chỉ đạo triển khai thực</a:t>
            </a:r>
            <a:r>
              <a:rPr lang="vi-VN" sz="4000" b="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spc="-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a:t>
            </a:r>
            <a:endParaRPr lang="en-US" sz="4000" spc="-5"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533400" y="3312855"/>
            <a:ext cx="8382000" cy="2554545"/>
          </a:xfrm>
          <a:prstGeom prst="rect">
            <a:avLst/>
          </a:prstGeom>
        </p:spPr>
        <p:txBody>
          <a:bodyPr wrap="square">
            <a:spAutoFit/>
          </a:bodyPr>
          <a:lstStyle/>
          <a:p>
            <a:pPr indent="-382270">
              <a:spcBef>
                <a:spcPts val="600"/>
              </a:spcBef>
              <a:spcAft>
                <a:spcPts val="600"/>
              </a:spcAft>
            </a:pPr>
            <a:r>
              <a:rPr lang="vi-VN"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Em hãy nêu một vài ví dụ cụ thể về việc thực hiện chính sách an sinh xã hội trong nhà trường hoặc ở địa phương nơi em sinh</a:t>
            </a:r>
            <a:r>
              <a:rPr lang="vi-VN" sz="4000" spc="-5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sống.</a:t>
            </a:r>
            <a:endParaRPr lang="en-US" sz="40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8143452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228600"/>
            <a:ext cx="8229600" cy="6524863"/>
          </a:xfrm>
          <a:prstGeom prst="rect">
            <a:avLst/>
          </a:prstGeom>
        </p:spPr>
        <p:txBody>
          <a:bodyPr wrap="square">
            <a:spAutoFit/>
          </a:bodyPr>
          <a:lstStyle/>
          <a:p>
            <a:pPr marR="205105" indent="179705" algn="just">
              <a:spcBef>
                <a:spcPts val="600"/>
              </a:spcBef>
              <a:spcAft>
                <a:spcPts val="600"/>
              </a:spcAft>
            </a:pP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văn</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bản</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ban</a:t>
            </a:r>
            <a:r>
              <a:rPr lang="vi-VN" sz="3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hành:</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Nghị</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quyết</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06/NQ-TU</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04/5/2021</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8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uỷ</a:t>
            </a:r>
            <a:r>
              <a:rPr lang="vi-VN" sz="3800" spc="1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nghị</a:t>
            </a:r>
            <a:r>
              <a:rPr lang="vi-VN" sz="38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uỷ</a:t>
            </a:r>
            <a:r>
              <a:rPr lang="vi-VN" sz="38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lần</a:t>
            </a:r>
            <a:r>
              <a:rPr lang="vi-VN" sz="38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thứ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III, Khoá XXII) về </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Tiếp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tục đẩy mạnh công tác giảm nghèo bền vững trên địa bàn tỉnh giai đoạn 2021-2025; Nghị</a:t>
            </a:r>
            <a:r>
              <a:rPr lang="vi-VN" sz="38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quyết</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41/2021/NQ-HĐND</a:t>
            </a:r>
            <a:r>
              <a:rPr lang="vi-VN" sz="38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08/12/2021</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8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8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8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38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hỗ trợ</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mức</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đóng</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tham</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hiểm</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tự</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nguyện</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tham</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giai</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đoạn</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2022-2025;</a:t>
            </a:r>
            <a:r>
              <a:rPr lang="vi-VN" sz="38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38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3118700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76200"/>
            <a:ext cx="8534400" cy="6740307"/>
          </a:xfrm>
          <a:prstGeom prst="rect">
            <a:avLst/>
          </a:prstGeom>
        </p:spPr>
        <p:txBody>
          <a:bodyPr wrap="square">
            <a:spAutoFit/>
          </a:bodyPr>
          <a:lstStyle/>
          <a:p>
            <a:pPr marR="205105" indent="179705" algn="just">
              <a:spcBef>
                <a:spcPts val="645"/>
              </a:spcBef>
              <a:spcAft>
                <a:spcPts val="600"/>
              </a:spcAft>
            </a:pP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Nghị</a:t>
            </a:r>
            <a:r>
              <a:rPr lang="vi-VN" sz="3600" spc="-2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quyết</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 43/2021/NQ-HĐND</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08/12/2021</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mức</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chuẩn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giúp</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mức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giúp</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tượng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tượng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khó</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khăn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khác</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bàn</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 Nghị</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quyết</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14/2022/NQ-HĐND</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21/4/2022</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cải</a:t>
            </a:r>
            <a:r>
              <a:rPr lang="vi-VN" sz="36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thiện mức</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một</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tượng</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thuộc</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cận</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đang</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hưởng</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 với</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cách</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mạng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36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bàn</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endParaRPr lang="en-US" sz="36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5834927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86800" cy="6863417"/>
          </a:xfrm>
          <a:prstGeom prst="rect">
            <a:avLst/>
          </a:prstGeom>
        </p:spPr>
        <p:txBody>
          <a:bodyPr wrap="square">
            <a:spAutoFit/>
          </a:bodyPr>
          <a:lstStyle/>
          <a:p>
            <a:pPr marR="205105" indent="179705" algn="just">
              <a:spcBef>
                <a:spcPts val="645"/>
              </a:spcBef>
              <a:spcAft>
                <a:spcPts val="600"/>
              </a:spcAft>
            </a:pPr>
            <a:r>
              <a:rPr lang="vi-VN" sz="4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a:t>
            </a:r>
            <a:r>
              <a:rPr lang="vi-VN" sz="44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hoạch</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 2335/KH-UBND ngày 27/4/2020 của UBND tỉnh Quảng Nam về Hành động phòng chống bạo lực, xâm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hại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trẻ</a:t>
            </a:r>
            <a:r>
              <a:rPr lang="vi-VN" sz="44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em</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bàn</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giai</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đoạn</a:t>
            </a:r>
            <a:r>
              <a:rPr lang="vi-VN" sz="44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2020-2025.</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hoạch</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7704/KH-UBND</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29/12/2020</a:t>
            </a:r>
            <a:r>
              <a:rPr lang="vi-VN" sz="44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UBND</a:t>
            </a:r>
            <a:r>
              <a:rPr lang="vi-VN" sz="4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44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4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giúp</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khuyết</a:t>
            </a:r>
            <a:r>
              <a:rPr lang="vi-VN" sz="4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tật</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giai</a:t>
            </a:r>
            <a:r>
              <a:rPr lang="vi-VN" sz="44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đoạn</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2021-2030;</a:t>
            </a:r>
            <a:endParaRPr lang="en-US" sz="4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524239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610599" cy="1938992"/>
          </a:xfrm>
          <a:prstGeom prst="rect">
            <a:avLst/>
          </a:prstGeom>
        </p:spPr>
        <p:txBody>
          <a:bodyPr wrap="square">
            <a:spAutoFit/>
          </a:bodyPr>
          <a:lstStyle/>
          <a:p>
            <a:pPr marL="0" marR="97155" lvl="1">
              <a:spcBef>
                <a:spcPts val="300"/>
              </a:spcBef>
              <a:spcAft>
                <a:spcPts val="300"/>
              </a:spcAft>
              <a:buClr>
                <a:srgbClr val="00AEEF"/>
              </a:buClr>
              <a:buSzPts val="1150"/>
              <a:tabLst>
                <a:tab pos="1026160"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2.2.</a:t>
            </a:r>
            <a:r>
              <a:rPr lang="vi-VN"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Kết </a:t>
            </a:r>
            <a:r>
              <a:rPr lang="vi-VN"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 triển khai thực hiện một số chính sách an sinh xã hội ở tỉnh Quảng </a:t>
            </a:r>
            <a:r>
              <a:rPr lang="vi-VN"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Nam</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AutoShape 117"/>
          <p:cNvSpPr>
            <a:spLocks noChangeArrowheads="1"/>
          </p:cNvSpPr>
          <p:nvPr/>
        </p:nvSpPr>
        <p:spPr bwMode="auto">
          <a:xfrm>
            <a:off x="381001" y="2057400"/>
            <a:ext cx="8305799" cy="40386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lvl="0" indent="179388" eaLnBrk="0" fontAlgn="base" hangingPunct="0">
              <a:spcBef>
                <a:spcPct val="0"/>
              </a:spcBef>
              <a:spcAft>
                <a:spcPct val="0"/>
              </a:spcAft>
              <a:tabLst>
                <a:tab pos="990600" algn="l"/>
              </a:tabLst>
            </a:pPr>
            <a:r>
              <a:rPr lang="vi-VN" altLang="en-US" sz="4000" i="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Em hãy nêu những kết quả thực hiện các chính sách an sinh xã hội ở tỉnh Quảng Nam.</a:t>
            </a:r>
            <a:endParaRPr lang="vi-VN" altLang="en-US" sz="4000" dirty="0">
              <a:solidFill>
                <a:srgbClr val="FF0000"/>
              </a:solidFill>
              <a:latin typeface="Times New Roman" panose="02020603050405020304" pitchFamily="18" charset="0"/>
              <a:cs typeface="Times New Roman" panose="02020603050405020304" pitchFamily="18" charset="0"/>
            </a:endParaRPr>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79388"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10216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76200"/>
            <a:ext cx="8610600" cy="2123658"/>
          </a:xfrm>
          <a:prstGeom prst="rect">
            <a:avLst/>
          </a:prstGeom>
        </p:spPr>
        <p:txBody>
          <a:bodyPr wrap="square">
            <a:spAutoFit/>
          </a:bodyPr>
          <a:lstStyle/>
          <a:p>
            <a:pPr marL="0" lvl="2">
              <a:spcBef>
                <a:spcPts val="290"/>
              </a:spcBef>
              <a:spcAft>
                <a:spcPts val="300"/>
              </a:spcAft>
              <a:buClr>
                <a:srgbClr val="00AEEF"/>
              </a:buClr>
              <a:buSzPts val="1150"/>
              <a:tabLst>
                <a:tab pos="1134745" algn="l"/>
              </a:tabLst>
            </a:pPr>
            <a:r>
              <a:rPr lang="en-US" sz="44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2.2.1.</a:t>
            </a:r>
            <a:r>
              <a:rPr lang="vi-VN" sz="44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 </a:t>
            </a:r>
            <a:r>
              <a:rPr lang="vi-VN" sz="44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 đảm bảo việc làm, tạo thu nhập và giảm nghèo cho người</a:t>
            </a:r>
            <a:r>
              <a:rPr lang="vi-VN" sz="4400" b="1" i="1" spc="-15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endParaRPr lang="en-US" sz="4400" b="1"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AutoShape 117"/>
          <p:cNvSpPr>
            <a:spLocks noChangeArrowheads="1"/>
          </p:cNvSpPr>
          <p:nvPr/>
        </p:nvSpPr>
        <p:spPr bwMode="auto">
          <a:xfrm>
            <a:off x="-152400" y="2133600"/>
            <a:ext cx="9525000" cy="41910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marL="0" lvl="2">
              <a:spcBef>
                <a:spcPts val="290"/>
              </a:spcBef>
              <a:spcAft>
                <a:spcPts val="300"/>
              </a:spcAft>
              <a:buClr>
                <a:srgbClr val="00AEEF"/>
              </a:buClr>
              <a:buSzPts val="1150"/>
              <a:tabLst>
                <a:tab pos="1134745" algn="l"/>
              </a:tabLst>
            </a:pPr>
            <a:r>
              <a:rPr lang="vi-VN" sz="4400"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 sách đảm bảo việc làm, tạo thu nhập và giảm nghèo cho người</a:t>
            </a:r>
            <a:r>
              <a:rPr lang="vi-VN" sz="4400" i="1" spc="-15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được</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thực</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hiện</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như</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thế</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nào</a:t>
            </a:r>
            <a:r>
              <a:rPr lang="en-US" sz="44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44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79388"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893454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458200" cy="5509200"/>
          </a:xfrm>
          <a:prstGeom prst="rect">
            <a:avLst/>
          </a:prstGeom>
        </p:spPr>
        <p:txBody>
          <a:bodyPr wrap="square">
            <a:spAutoFit/>
          </a:bodyPr>
          <a:lstStyle/>
          <a:p>
            <a:pPr marR="95250" indent="179705" algn="just">
              <a:spcBef>
                <a:spcPts val="600"/>
              </a:spcBef>
              <a:spcAft>
                <a:spcPts val="600"/>
              </a:spcAft>
            </a:pP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Nhiều năm qua, tỉnh đã tập trung chỉ đạo thực hiện với nhiều giải pháp đồng bộ như: hỗ trợ cho hộ nghèo về tín dụng ưu đãi, cho vay vốn để</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sửa</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chữa,</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xây</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mới</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nhà</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hỗ</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hiểm</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tiền</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điện</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 hộ nghèo, tiền học cho học sinh</a:t>
            </a:r>
            <a:r>
              <a:rPr lang="vi-VN" sz="44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endPar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297188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839200" cy="6840142"/>
          </a:xfrm>
          <a:prstGeom prst="rect">
            <a:avLst/>
          </a:prstGeom>
        </p:spPr>
        <p:txBody>
          <a:bodyPr wrap="square">
            <a:spAutoFit/>
          </a:bodyPr>
          <a:lstStyle/>
          <a:p>
            <a:pPr marR="95250" lvl="0">
              <a:lnSpc>
                <a:spcPct val="116000"/>
              </a:lnSpc>
              <a:spcBef>
                <a:spcPts val="290"/>
              </a:spcBef>
              <a:spcAft>
                <a:spcPts val="0"/>
              </a:spcAft>
              <a:buClr>
                <a:srgbClr val="231F20"/>
              </a:buClr>
              <a:buSzPts val="1150"/>
              <a:tabLst>
                <a:tab pos="850265" algn="l"/>
              </a:tabLst>
            </a:pP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 sách hỗ trợ lãi suất cho hộ nghèo vay của Nhà nước bao phủ đến 100% số xã, phường, thị trấn trên địa bàn tỉnh; tạo điều kiện cho người dân tích cực sản xuất, tăng thu nhập, ổn định đời sống và thoát nghèo bền vững. Theo đó, tỉ lệ hộ nghèo của tỉnh giảm từ 12,90% năm 2016 xuống còn 5,23% năm 2020; bình quân mỗi năm giảm</a:t>
            </a:r>
            <a:r>
              <a:rPr lang="vi-VN" sz="42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1,53%.</a:t>
            </a:r>
            <a:endParaRPr lang="en-US" sz="42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70950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800" y="228600"/>
            <a:ext cx="2517998"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0000FF"/>
                </a:solidFill>
                <a:latin typeface="Times New Roman" panose="02020603050405020304" pitchFamily="18" charset="0"/>
                <a:ea typeface="Arial" panose="020B0604020202020204" pitchFamily="34" charset="0"/>
                <a:cs typeface="Times New Roman" panose="02020603050405020304" pitchFamily="18" charset="0"/>
              </a:rPr>
              <a:t>MỤC TIÊU</a:t>
            </a:r>
            <a:endParaRPr lang="en-US" sz="3600" b="1" spc="-5" dirty="0">
              <a:solidFill>
                <a:srgbClr val="0000FF"/>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228600" y="884872"/>
            <a:ext cx="8763000" cy="5262979"/>
          </a:xfrm>
          <a:prstGeom prst="rect">
            <a:avLst/>
          </a:prstGeom>
        </p:spPr>
        <p:txBody>
          <a:bodyPr wrap="square">
            <a:spAutoFit/>
          </a:bodyPr>
          <a:lstStyle/>
          <a:p>
            <a:pPr lvl="0"/>
            <a:r>
              <a:rPr lang="en-US" sz="4200" dirty="0" smtClean="0">
                <a:solidFill>
                  <a:srgbClr val="002060"/>
                </a:solidFill>
                <a:latin typeface="Times New Roman" panose="02020603050405020304" pitchFamily="18" charset="0"/>
                <a:cs typeface="Times New Roman" panose="02020603050405020304" pitchFamily="18" charset="0"/>
              </a:rPr>
              <a:t>-</a:t>
            </a:r>
            <a:r>
              <a:rPr lang="vi-VN" sz="4200" dirty="0" smtClean="0">
                <a:solidFill>
                  <a:srgbClr val="002060"/>
                </a:solidFill>
                <a:latin typeface="Times New Roman" panose="02020603050405020304" pitchFamily="18" charset="0"/>
                <a:cs typeface="Times New Roman" panose="02020603050405020304" pitchFamily="18" charset="0"/>
              </a:rPr>
              <a:t>Hiểu </a:t>
            </a:r>
            <a:r>
              <a:rPr lang="vi-VN" sz="4200" dirty="0">
                <a:solidFill>
                  <a:srgbClr val="002060"/>
                </a:solidFill>
                <a:latin typeface="Times New Roman" panose="02020603050405020304" pitchFamily="18" charset="0"/>
                <a:cs typeface="Times New Roman" panose="02020603050405020304" pitchFamily="18" charset="0"/>
              </a:rPr>
              <a:t>được khái niệm và những nội dung cốt lõi của chính sách an sinh xã hội.</a:t>
            </a:r>
            <a:endParaRPr lang="en-US" sz="4200" dirty="0">
              <a:solidFill>
                <a:srgbClr val="002060"/>
              </a:solidFill>
              <a:latin typeface="Times New Roman" panose="02020603050405020304" pitchFamily="18" charset="0"/>
              <a:cs typeface="Times New Roman" panose="02020603050405020304" pitchFamily="18" charset="0"/>
            </a:endParaRPr>
          </a:p>
          <a:p>
            <a:pPr lvl="0"/>
            <a:r>
              <a:rPr lang="en-US" sz="4200" dirty="0" smtClean="0">
                <a:solidFill>
                  <a:srgbClr val="002060"/>
                </a:solidFill>
                <a:latin typeface="Times New Roman" panose="02020603050405020304" pitchFamily="18" charset="0"/>
                <a:cs typeface="Times New Roman" panose="02020603050405020304" pitchFamily="18" charset="0"/>
              </a:rPr>
              <a:t>-</a:t>
            </a:r>
            <a:r>
              <a:rPr lang="vi-VN" sz="4200" dirty="0" smtClean="0">
                <a:solidFill>
                  <a:srgbClr val="002060"/>
                </a:solidFill>
                <a:latin typeface="Times New Roman" panose="02020603050405020304" pitchFamily="18" charset="0"/>
                <a:cs typeface="Times New Roman" panose="02020603050405020304" pitchFamily="18" charset="0"/>
              </a:rPr>
              <a:t>Trình </a:t>
            </a:r>
            <a:r>
              <a:rPr lang="vi-VN" sz="4200" dirty="0">
                <a:solidFill>
                  <a:srgbClr val="002060"/>
                </a:solidFill>
                <a:latin typeface="Times New Roman" panose="02020603050405020304" pitchFamily="18" charset="0"/>
                <a:cs typeface="Times New Roman" panose="02020603050405020304" pitchFamily="18" charset="0"/>
              </a:rPr>
              <a:t>bày được việc thực hiện chính sách an sinh xã hội ở tỉnh Quảng Nam.</a:t>
            </a:r>
            <a:endParaRPr lang="en-US" sz="4200" dirty="0">
              <a:solidFill>
                <a:srgbClr val="002060"/>
              </a:solidFill>
              <a:latin typeface="Times New Roman" panose="02020603050405020304" pitchFamily="18" charset="0"/>
              <a:cs typeface="Times New Roman" panose="02020603050405020304" pitchFamily="18" charset="0"/>
            </a:endParaRPr>
          </a:p>
          <a:p>
            <a:pPr lvl="0"/>
            <a:r>
              <a:rPr lang="en-US" sz="4200" dirty="0" smtClean="0">
                <a:solidFill>
                  <a:srgbClr val="002060"/>
                </a:solidFill>
                <a:latin typeface="Times New Roman" panose="02020603050405020304" pitchFamily="18" charset="0"/>
                <a:cs typeface="Times New Roman" panose="02020603050405020304" pitchFamily="18" charset="0"/>
              </a:rPr>
              <a:t>-</a:t>
            </a:r>
            <a:r>
              <a:rPr lang="vi-VN" sz="4200" dirty="0" smtClean="0">
                <a:solidFill>
                  <a:srgbClr val="002060"/>
                </a:solidFill>
                <a:latin typeface="Times New Roman" panose="02020603050405020304" pitchFamily="18" charset="0"/>
                <a:cs typeface="Times New Roman" panose="02020603050405020304" pitchFamily="18" charset="0"/>
              </a:rPr>
              <a:t>Thấy </a:t>
            </a:r>
            <a:r>
              <a:rPr lang="vi-VN" sz="4200" dirty="0">
                <a:solidFill>
                  <a:srgbClr val="002060"/>
                </a:solidFill>
                <a:latin typeface="Times New Roman" panose="02020603050405020304" pitchFamily="18" charset="0"/>
                <a:cs typeface="Times New Roman" panose="02020603050405020304" pitchFamily="18" charset="0"/>
              </a:rPr>
              <a:t>được trách nhiệm công dân trong việc thực hiện chính sách an sinh xã hội.</a:t>
            </a:r>
            <a:endParaRPr lang="en-US" sz="4200"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405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763000" cy="7161063"/>
          </a:xfrm>
          <a:prstGeom prst="rect">
            <a:avLst/>
          </a:prstGeom>
        </p:spPr>
        <p:txBody>
          <a:bodyPr wrap="square">
            <a:spAutoFit/>
          </a:bodyPr>
          <a:lstStyle/>
          <a:p>
            <a:pPr marR="94615" lvl="0" algn="just">
              <a:lnSpc>
                <a:spcPct val="116000"/>
              </a:lnSpc>
              <a:spcBef>
                <a:spcPts val="295"/>
              </a:spcBef>
              <a:spcAft>
                <a:spcPts val="0"/>
              </a:spcAft>
              <a:buClr>
                <a:srgbClr val="231F20"/>
              </a:buClr>
              <a:buSzPts val="1150"/>
              <a:tabLst>
                <a:tab pos="851535" algn="l"/>
              </a:tabLs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 sách hỗ trợ đầu tư cơ sở hạ tầng và hỗ trợ phát triển sản xuất như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đào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 nghề, giải quyết việc làm, xuất khẩu lao động, cho vay ưu đãi,... giúp người nghèo có việc làm, đi xuất khẩu lao động, góp phần phát triển kinh tế – xã hội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tại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 phương. Việc huy động các nguồn lực thực hiện chương trình giảm nghèo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chú</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trọng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như</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ủng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Quỹ</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Vì</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phân</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giúp</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huy</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tổ</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chức,</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đoàn</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thể</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tham</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hoạt</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viên.</a:t>
            </a:r>
            <a:endParaRPr lang="en-US" sz="36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5275651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04800" y="152400"/>
            <a:ext cx="8686800" cy="6518708"/>
          </a:xfrm>
          <a:prstGeom prst="rect">
            <a:avLst/>
          </a:prstGeom>
        </p:spPr>
        <p:txBody>
          <a:bodyPr wrap="square">
            <a:spAutoFit/>
          </a:bodyPr>
          <a:lstStyle/>
          <a:p>
            <a:pPr marR="95885" lvl="0" algn="just">
              <a:lnSpc>
                <a:spcPct val="116000"/>
              </a:lnSpc>
              <a:spcBef>
                <a:spcPts val="300"/>
              </a:spcBef>
              <a:spcAft>
                <a:spcPts val="0"/>
              </a:spcAft>
              <a:buClr>
                <a:srgbClr val="231F20"/>
              </a:buClr>
              <a:buSzPts val="1150"/>
              <a:tabLst>
                <a:tab pos="845185" algn="l"/>
              </a:tabLs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dạy</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càng</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gắn</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nhu</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cầu</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chương trình đào tạo nghề được đẩy mạnh, giúp người lao động có kiến thức, kinh nghiệm phát triển kinh tế. Các cơ sở dạy nghề trên địa bàn tích cực nghiên cứu, xây dựng chương trình, kế hoạch, nội dung đào tạo sát với thực tế, hỗ trợ lao động đã qua đào tạo tìm </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việc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phù hợp. </a:t>
            </a:r>
            <a:endParaRPr lang="en-US" sz="40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5043384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686800" cy="6186309"/>
          </a:xfrm>
          <a:prstGeom prst="rect">
            <a:avLst/>
          </a:prstGeom>
        </p:spPr>
        <p:txBody>
          <a:bodyPr wrap="square">
            <a:spAutoFit/>
          </a:bodyPr>
          <a:lstStyle/>
          <a:p>
            <a:pPr marR="203835" lvl="0" algn="just">
              <a:spcBef>
                <a:spcPts val="390"/>
              </a:spcBef>
              <a:spcAft>
                <a:spcPts val="600"/>
              </a:spcAf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thông tin về thị trường lao động, việc làm, xuất khẩu</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hiểm</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thất</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thường</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xuyên</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cập</a:t>
            </a:r>
            <a:r>
              <a:rPr lang="vi-VN" sz="36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nhật</a:t>
            </a:r>
            <a:r>
              <a:rPr lang="vi-VN" sz="36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trên</a:t>
            </a:r>
            <a:r>
              <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website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của Trung tâm giới thiệu việc làm tỉnh giúp người lao động kịp thời nắm bắt thông</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tin.</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lệ</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đào</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tạo</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tăng</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bình</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quân</a:t>
            </a:r>
            <a:r>
              <a:rPr lang="vi-VN" sz="36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mỗi</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3,6%.</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Riêng</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giai đoạn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từ</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2020</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nay,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hỗ</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trợ</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dạy</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nghề</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15.094</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nông</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 giải quyết việc làm mới trên 106 100 lao động, đi xuất khẩu lao động 593</a:t>
            </a:r>
            <a:r>
              <a:rPr lang="vi-VN" sz="3600" spc="-1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2223051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52400"/>
            <a:ext cx="8839200" cy="6705600"/>
          </a:xfrm>
          <a:prstGeom prst="rect">
            <a:avLst/>
          </a:prstGeom>
        </p:spPr>
      </p:pic>
    </p:spTree>
    <p:extLst>
      <p:ext uri="{BB962C8B-B14F-4D97-AF65-F5344CB8AC3E}">
        <p14:creationId xmlns:p14="http://schemas.microsoft.com/office/powerpoint/2010/main" val="3906285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152400"/>
            <a:ext cx="8991600" cy="6705600"/>
          </a:xfrm>
          <a:prstGeom prst="rect">
            <a:avLst/>
          </a:prstGeom>
        </p:spPr>
      </p:pic>
    </p:spTree>
    <p:extLst>
      <p:ext uri="{BB962C8B-B14F-4D97-AF65-F5344CB8AC3E}">
        <p14:creationId xmlns:p14="http://schemas.microsoft.com/office/powerpoint/2010/main" val="40917630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39474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382000" cy="1477328"/>
          </a:xfrm>
          <a:prstGeom prst="rect">
            <a:avLst/>
          </a:prstGeom>
        </p:spPr>
        <p:txBody>
          <a:bodyPr wrap="square">
            <a:spAutoFit/>
          </a:bodyPr>
          <a:lstStyle/>
          <a:p>
            <a:pPr marL="0" lvl="2">
              <a:spcBef>
                <a:spcPts val="600"/>
              </a:spcBef>
              <a:spcAft>
                <a:spcPts val="600"/>
              </a:spcAft>
              <a:buClr>
                <a:srgbClr val="00AEEF"/>
              </a:buClr>
              <a:buSzPts val="1150"/>
              <a:tabLst>
                <a:tab pos="1026160" algn="l"/>
              </a:tabLst>
            </a:pPr>
            <a:r>
              <a:rPr lang="en-US" sz="40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2.2.2. C</a:t>
            </a:r>
            <a:r>
              <a:rPr lang="vi-VN" sz="40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hính </a:t>
            </a:r>
            <a:r>
              <a:rPr lang="vi-VN" sz="40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 bảo hiểm xã hội </a:t>
            </a:r>
            <a:endParaRPr lang="en-US" sz="40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L="0" lvl="2">
              <a:spcBef>
                <a:spcPts val="600"/>
              </a:spcBef>
              <a:spcAft>
                <a:spcPts val="600"/>
              </a:spcAft>
              <a:buClr>
                <a:srgbClr val="00AEEF"/>
              </a:buClr>
              <a:buSzPts val="1150"/>
              <a:tabLst>
                <a:tab pos="1026160" algn="l"/>
              </a:tabLst>
            </a:pPr>
            <a:r>
              <a:rPr lang="vi-VN" sz="40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cho </a:t>
            </a:r>
            <a:r>
              <a:rPr lang="vi-VN" sz="40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000" b="1" i="1" spc="-4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endParaRPr lang="en-US" sz="4000" b="1"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AutoShape 117"/>
          <p:cNvSpPr>
            <a:spLocks noChangeArrowheads="1"/>
          </p:cNvSpPr>
          <p:nvPr/>
        </p:nvSpPr>
        <p:spPr bwMode="auto">
          <a:xfrm>
            <a:off x="228600" y="1524000"/>
            <a:ext cx="8686800" cy="4569372"/>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marR="97155" lvl="1">
              <a:lnSpc>
                <a:spcPct val="116000"/>
              </a:lnSpc>
              <a:spcBef>
                <a:spcPts val="390"/>
              </a:spcBef>
              <a:spcAft>
                <a:spcPts val="0"/>
              </a:spcAft>
              <a:buClr>
                <a:srgbClr val="00AEEF"/>
              </a:buClr>
              <a:buSzPts val="1150"/>
              <a:tabLst>
                <a:tab pos="1026160" algn="l"/>
              </a:tabLst>
            </a:pP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bảo</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hiểm</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xã</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cho</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người</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được</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thực</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hiện</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như</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thế</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nào</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và</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đạt</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được</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kết</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gì</a:t>
            </a:r>
            <a:r>
              <a:rPr lang="en-US" sz="40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6130512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10600" cy="6247864"/>
          </a:xfrm>
          <a:prstGeom prst="rect">
            <a:avLst/>
          </a:prstGeom>
        </p:spPr>
        <p:txBody>
          <a:bodyPr wrap="square">
            <a:spAutoFit/>
          </a:bodyPr>
          <a:lstStyle/>
          <a:p>
            <a:pPr marR="205740" indent="179705" algn="just">
              <a:spcBef>
                <a:spcPts val="560"/>
              </a:spcBef>
              <a:spcAft>
                <a:spcPts val="600"/>
              </a:spcAft>
            </a:pP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nhiều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qua,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loại hình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hiểm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 BHXH tỉnh Quảng</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Nam</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mở</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rộng</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sản</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phẩm</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đa</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dạng.</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Ðối</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tượng</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tham</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BHXH,</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bảo</a:t>
            </a:r>
            <a:r>
              <a:rPr lang="vi-VN" sz="4000" spc="-8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hiểm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 tế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(BHYT)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 bảo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hiểm thất nghiệp (BHTN) ngày càng tăng;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thống chính sách, pháp luật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BHXH, BHYT từng bước được hoàn thiện,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phù hợp với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tình hình phát triển kinh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tế – xã hội của</a:t>
            </a:r>
            <a:r>
              <a:rPr lang="vi-VN" sz="4000" spc="-1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3910295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915400" cy="6863417"/>
          </a:xfrm>
          <a:prstGeom prst="rect">
            <a:avLst/>
          </a:prstGeom>
        </p:spPr>
        <p:txBody>
          <a:bodyPr wrap="square">
            <a:spAutoFit/>
          </a:bodyPr>
          <a:lstStyle/>
          <a:p>
            <a:pPr marR="207010" indent="179705">
              <a:spcBef>
                <a:spcPts val="600"/>
              </a:spcBef>
              <a:spcAft>
                <a:spcPts val="600"/>
              </a:spcAft>
            </a:pP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tượng</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tham</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BHXH</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mở</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rộng;</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lao</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tự</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nguyện</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tham</a:t>
            </a:r>
            <a:r>
              <a:rPr lang="vi-VN" sz="4000" spc="-7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gia</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BHXH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 càng tăng; việc giải quyết các chế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BHXH kịp thời, thuận lợi; việc chi trả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lương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hưu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chế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BHXH được kịp thời, đầy đủ. BHYT bắt buộc đối với học sinh,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viên được đẩy mạnh. Các chính sách đối với người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trẻ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em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dưới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6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tuổi,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già,</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bào</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tộc</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thiểu</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tượng</a:t>
            </a:r>
            <a:r>
              <a:rPr lang="vi-VN" sz="40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đúng quy định pháp</a:t>
            </a:r>
            <a:r>
              <a:rPr lang="vi-VN" sz="4000" spc="-1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luật.</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0070914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839200" cy="7594387"/>
          </a:xfrm>
          <a:prstGeom prst="rect">
            <a:avLst/>
          </a:prstGeom>
        </p:spPr>
        <p:txBody>
          <a:bodyPr wrap="square">
            <a:spAutoFit/>
          </a:bodyPr>
          <a:lstStyle/>
          <a:p>
            <a:pPr marR="205740" indent="179705">
              <a:spcBef>
                <a:spcPts val="600"/>
              </a:spcBef>
              <a:spcAft>
                <a:spcPts val="300"/>
              </a:spcAft>
            </a:pP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Hoạt động khám chữa bệnh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ban đầu cho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ngày càng được quan tâm; việc</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khám,</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chữa</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bệnh</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chế</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BHYT</a:t>
            </a:r>
            <a:r>
              <a:rPr lang="vi-VN" sz="4000" spc="-8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trả</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phí</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kịp</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thời,</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đúng</a:t>
            </a:r>
            <a:r>
              <a:rPr lang="vi-VN" sz="4000" spc="-6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a:t>
            </a:r>
            <a:r>
              <a:rPr lang="vi-VN" sz="4000" spc="-7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en-US"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smtClean="0">
                <a:solidFill>
                  <a:srgbClr val="002060"/>
                </a:solidFill>
                <a:latin typeface="Times New Roman" panose="02020603050405020304" pitchFamily="18" charset="0"/>
                <a:cs typeface="Times New Roman" panose="02020603050405020304" pitchFamily="18" charset="0"/>
              </a:rPr>
              <a:t>S</a:t>
            </a:r>
            <a:r>
              <a:rPr lang="vi-VN" sz="4000" dirty="0" smtClean="0">
                <a:solidFill>
                  <a:srgbClr val="002060"/>
                </a:solidFill>
                <a:latin typeface="Times New Roman" panose="02020603050405020304" pitchFamily="18" charset="0"/>
                <a:cs typeface="Times New Roman" panose="02020603050405020304" pitchFamily="18" charset="0"/>
              </a:rPr>
              <a:t>ong </a:t>
            </a:r>
            <a:r>
              <a:rPr lang="vi-VN" sz="4000" dirty="0">
                <a:solidFill>
                  <a:srgbClr val="002060"/>
                </a:solidFill>
                <a:latin typeface="Times New Roman" panose="02020603050405020304" pitchFamily="18" charset="0"/>
                <a:cs typeface="Times New Roman" panose="02020603050405020304" pitchFamily="18" charset="0"/>
              </a:rPr>
              <a:t>song với phát triển dịch vụ khám chữa bệnh, các dịch vụ chăm sóc sức khoẻ đối với hộ nghèo ngày càng phát triển dưới nhiều hình thức như việc thiết lập các tổ, đội y tế lưu động đi khám chữa bệnh, thực hiện các hoạt động phòng bệnh theo định kì ở các thôn, bản.</a:t>
            </a:r>
            <a:endParaRPr lang="en-US" sz="4000" dirty="0">
              <a:solidFill>
                <a:srgbClr val="002060"/>
              </a:solidFill>
              <a:latin typeface="Times New Roman" panose="02020603050405020304" pitchFamily="18" charset="0"/>
              <a:cs typeface="Times New Roman" panose="02020603050405020304" pitchFamily="18" charset="0"/>
            </a:endParaRPr>
          </a:p>
          <a:p>
            <a:pPr marR="205740" indent="179705">
              <a:spcBef>
                <a:spcPts val="600"/>
              </a:spcBef>
              <a:spcAft>
                <a:spcPts val="300"/>
              </a:spcAft>
            </a:pP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922284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0"/>
            <a:ext cx="8686800" cy="1446550"/>
          </a:xfrm>
          <a:prstGeom prst="rect">
            <a:avLst/>
          </a:prstGeom>
        </p:spPr>
        <p:txBody>
          <a:bodyPr wrap="square">
            <a:spAutoFit/>
          </a:bodyPr>
          <a:lstStyle/>
          <a:p>
            <a:pPr marL="726440">
              <a:spcBef>
                <a:spcPts val="565"/>
              </a:spcBef>
              <a:spcAft>
                <a:spcPts val="0"/>
              </a:spcAft>
            </a:pP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Em hãy quan sát các hình ảnh sau đây và trả lời các yêu cầu</a:t>
            </a:r>
            <a:r>
              <a:rPr lang="vi-VN" sz="4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2750"/>
            <a:ext cx="9144000" cy="5335250"/>
          </a:xfrm>
          <a:prstGeom prst="rect">
            <a:avLst/>
          </a:prstGeom>
        </p:spPr>
      </p:pic>
    </p:spTree>
    <p:extLst>
      <p:ext uri="{BB962C8B-B14F-4D97-AF65-F5344CB8AC3E}">
        <p14:creationId xmlns:p14="http://schemas.microsoft.com/office/powerpoint/2010/main" val="40015439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9001872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705600"/>
          </a:xfrm>
          <a:prstGeom prst="rect">
            <a:avLst/>
          </a:prstGeom>
        </p:spPr>
      </p:pic>
    </p:spTree>
    <p:extLst>
      <p:ext uri="{BB962C8B-B14F-4D97-AF65-F5344CB8AC3E}">
        <p14:creationId xmlns:p14="http://schemas.microsoft.com/office/powerpoint/2010/main" val="13264789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536539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620056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62342"/>
            <a:ext cx="8763000" cy="2123658"/>
          </a:xfrm>
          <a:prstGeom prst="rect">
            <a:avLst/>
          </a:prstGeom>
        </p:spPr>
        <p:txBody>
          <a:bodyPr wrap="square">
            <a:spAutoFit/>
          </a:bodyPr>
          <a:lstStyle/>
          <a:p>
            <a:pPr marL="0" marR="203835" lvl="2">
              <a:spcBef>
                <a:spcPts val="600"/>
              </a:spcBef>
              <a:spcAft>
                <a:spcPts val="600"/>
              </a:spcAft>
              <a:buClr>
                <a:srgbClr val="00AEEF"/>
              </a:buClr>
              <a:buSzPts val="1150"/>
              <a:tabLst>
                <a:tab pos="1035050" algn="l"/>
              </a:tabLst>
            </a:pPr>
            <a:r>
              <a:rPr lang="en-US" sz="44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2.2.3.</a:t>
            </a:r>
            <a:r>
              <a:rPr lang="vi-VN" sz="44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 </a:t>
            </a:r>
            <a:r>
              <a:rPr lang="vi-VN" sz="44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 trợ giúp đột xuất và hỗ trợ thường xuyên cho người dân khắc phục các rủi ro khó</a:t>
            </a:r>
            <a:r>
              <a:rPr lang="vi-VN" sz="4400" b="1" i="1" spc="-1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lường</a:t>
            </a:r>
            <a:endParaRPr lang="en-US" sz="4400" b="1"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AutoShape 117"/>
          <p:cNvSpPr>
            <a:spLocks noChangeArrowheads="1"/>
          </p:cNvSpPr>
          <p:nvPr/>
        </p:nvSpPr>
        <p:spPr bwMode="auto">
          <a:xfrm>
            <a:off x="533400" y="2514600"/>
            <a:ext cx="8001000" cy="36576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lvl="0">
              <a:spcBef>
                <a:spcPts val="600"/>
              </a:spcBef>
              <a:spcAft>
                <a:spcPts val="600"/>
              </a:spcAft>
            </a:pPr>
            <a:r>
              <a:rPr lang="en-US" sz="4000" i="1" dirty="0" smtClean="0">
                <a:solidFill>
                  <a:srgbClr val="FF0000"/>
                </a:solidFill>
                <a:latin typeface="Times New Roman" panose="02020603050405020304" pitchFamily="18" charset="0"/>
                <a:cs typeface="Times New Roman" panose="02020603050405020304" pitchFamily="18" charset="0"/>
              </a:rPr>
              <a:t>Cho </a:t>
            </a:r>
            <a:r>
              <a:rPr lang="en-US" sz="4000" i="1" dirty="0" err="1" smtClean="0">
                <a:solidFill>
                  <a:srgbClr val="FF0000"/>
                </a:solidFill>
                <a:latin typeface="Times New Roman" panose="02020603050405020304" pitchFamily="18" charset="0"/>
                <a:cs typeface="Times New Roman" panose="02020603050405020304" pitchFamily="18" charset="0"/>
              </a:rPr>
              <a:t>ví</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dụ</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cụ</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thể</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về</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những</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hỗ</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trợ</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trên</a:t>
            </a:r>
            <a:r>
              <a:rPr lang="en-US" sz="4000" i="1" dirty="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đối</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với</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người</a:t>
            </a:r>
            <a:r>
              <a:rPr lang="en-US" sz="4000" i="1" dirty="0" smtClean="0">
                <a:solidFill>
                  <a:srgbClr val="FF0000"/>
                </a:solidFill>
                <a:latin typeface="Times New Roman" panose="02020603050405020304" pitchFamily="18" charset="0"/>
                <a:cs typeface="Times New Roman" panose="02020603050405020304" pitchFamily="18" charset="0"/>
              </a:rPr>
              <a:t>  </a:t>
            </a:r>
            <a:r>
              <a:rPr lang="en-US" sz="4000" i="1" dirty="0" err="1" smtClean="0">
                <a:solidFill>
                  <a:srgbClr val="FF0000"/>
                </a:solidFill>
                <a:latin typeface="Times New Roman" panose="02020603050405020304" pitchFamily="18" charset="0"/>
                <a:cs typeface="Times New Roman" panose="02020603050405020304" pitchFamily="18" charset="0"/>
              </a:rPr>
              <a:t>dân</a:t>
            </a:r>
            <a:r>
              <a:rPr lang="en-US" sz="4000" i="1" dirty="0" smtClean="0">
                <a:solidFill>
                  <a:srgbClr val="FF0000"/>
                </a:solidFill>
                <a:latin typeface="Times New Roman" panose="02020603050405020304" pitchFamily="18" charset="0"/>
                <a:cs typeface="Times New Roman" panose="02020603050405020304" pitchFamily="18" charset="0"/>
              </a:rPr>
              <a:t>?</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63285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686800" cy="6740307"/>
          </a:xfrm>
          <a:prstGeom prst="rect">
            <a:avLst/>
          </a:prstGeom>
        </p:spPr>
        <p:txBody>
          <a:bodyPr wrap="square">
            <a:spAutoFit/>
          </a:bodyPr>
          <a:lstStyle/>
          <a:p>
            <a:pPr marR="94615" indent="179705" algn="just">
              <a:spcBef>
                <a:spcPts val="600"/>
              </a:spcBef>
              <a:spcAft>
                <a:spcPts val="600"/>
              </a:spcAf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Nhờ làm tốt công tác hỗ trợ thường xuyên đối với những người nghèo, người  có hoàn cảnh đặc biệt khó khăn và hỗ trợ đột xuất đối với người dân khi gặp </a:t>
            </a:r>
            <a:r>
              <a:rPr lang="vi-VN" sz="36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rủi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ro trong cuộc sống, tạo điều kiện cho người dân tiếp cận với các dịch vụ xã hội cơ bản, cho nên, tỉ lệ nghèo giảm nhanh, đối tượng tham gia và thụ hưởng các chính sách an sinh xã hội ngày càng mở rộng; năng lực của người dân về phòng ngừa, giảm thiểu và khắc phục những rủi ro để ổn định cuộc sống, hoà nhập cộng đồng được nâng</a:t>
            </a:r>
            <a:r>
              <a:rPr lang="vi-VN" sz="3600" spc="4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lên.</a:t>
            </a: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0904832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144000" cy="6858000"/>
          </a:xfrm>
          <a:prstGeom prst="rect">
            <a:avLst/>
          </a:prstGeom>
        </p:spPr>
      </p:pic>
    </p:spTree>
    <p:extLst>
      <p:ext uri="{BB962C8B-B14F-4D97-AF65-F5344CB8AC3E}">
        <p14:creationId xmlns:p14="http://schemas.microsoft.com/office/powerpoint/2010/main" val="8223642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179302630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
            <a:ext cx="8686800" cy="1938992"/>
          </a:xfrm>
          <a:prstGeom prst="rect">
            <a:avLst/>
          </a:prstGeom>
        </p:spPr>
        <p:txBody>
          <a:bodyPr wrap="square">
            <a:spAutoFit/>
          </a:bodyPr>
          <a:lstStyle/>
          <a:p>
            <a:pPr marL="0" marR="95885" lvl="2">
              <a:spcBef>
                <a:spcPts val="465"/>
              </a:spcBef>
              <a:spcAft>
                <a:spcPts val="600"/>
              </a:spcAft>
              <a:buClr>
                <a:srgbClr val="00AEEF"/>
              </a:buClr>
              <a:buSzPts val="1150"/>
              <a:tabLst>
                <a:tab pos="1145540" algn="l"/>
              </a:tabLst>
            </a:pPr>
            <a:r>
              <a:rPr lang="en-US" sz="40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2.2.4.</a:t>
            </a:r>
            <a:r>
              <a:rPr lang="vi-VN" sz="4000" b="1"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 </a:t>
            </a:r>
            <a:r>
              <a:rPr lang="vi-VN" sz="4000" b="1"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 trợ giúp về giáo dục tối thiểu, nhà ở tối thiểu, đảm bảo nước sạch và tiếp cận thông tin</a:t>
            </a:r>
            <a:endParaRPr lang="en-US" sz="4000" b="1"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AutoShape 117"/>
          <p:cNvSpPr>
            <a:spLocks noChangeArrowheads="1"/>
          </p:cNvSpPr>
          <p:nvPr/>
        </p:nvSpPr>
        <p:spPr bwMode="auto">
          <a:xfrm>
            <a:off x="0" y="2015192"/>
            <a:ext cx="9144000" cy="4842808"/>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marL="0" marR="95885" lvl="2">
              <a:spcBef>
                <a:spcPts val="465"/>
              </a:spcBef>
              <a:spcAft>
                <a:spcPts val="600"/>
              </a:spcAft>
              <a:buClr>
                <a:srgbClr val="00AEEF"/>
              </a:buClr>
              <a:buSzPts val="1150"/>
              <a:tabLst>
                <a:tab pos="1145540" algn="l"/>
              </a:tabLst>
            </a:pPr>
            <a:r>
              <a:rPr lang="vi-VN" sz="4000" i="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 sách trợ giúp về giáo dục tối thiểu, nhà ở tối thiểu, đảm bảo nước sạch và tiếp cận thông </a:t>
            </a:r>
            <a:r>
              <a:rPr lang="vi-VN"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tin</a:t>
            </a:r>
            <a:r>
              <a:rPr lang="en-US"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được</a:t>
            </a:r>
            <a:r>
              <a:rPr lang="en-US"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hiểu</a:t>
            </a:r>
            <a:r>
              <a:rPr lang="en-US"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như</a:t>
            </a:r>
            <a:r>
              <a:rPr lang="en-US"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thế</a:t>
            </a:r>
            <a:r>
              <a:rPr lang="en-US"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i="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nào</a:t>
            </a:r>
            <a:r>
              <a:rPr lang="en-US" sz="4000" i="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1813493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
            <a:ext cx="8686800" cy="6740307"/>
          </a:xfrm>
          <a:prstGeom prst="rect">
            <a:avLst/>
          </a:prstGeom>
        </p:spPr>
        <p:txBody>
          <a:bodyPr wrap="square">
            <a:spAutoFit/>
          </a:bodyPr>
          <a:lstStyle/>
          <a:p>
            <a:pPr marR="95250" indent="179705">
              <a:spcBef>
                <a:spcPts val="275"/>
              </a:spcBef>
              <a:spcAft>
                <a:spcPts val="600"/>
              </a:spcAf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Theo số liệu thống kê, trên địa bàn tỉnh Quảng Nam đến cuối năm 2022, tỉ lệ</a:t>
            </a:r>
            <a:r>
              <a:rPr lang="vi-VN" sz="3600" spc="-19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 số nông thôn được sử dụng nước sinh hoạt hợp vệ sinh là 82,84%; trong đó 39,5% dân số nông thôn được sử dụng nước sạch theo tiêu chuẩn của Bộ Y tế. Các vấn đề như nhà ở, đất ở, đất sản xuất, y tế, giáo dục,... đối với hộ nghèo, cận nghèo, người</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tộc</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thiểu</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giải</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quyết</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kịp</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thời,</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đáp</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ứng</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yêu</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cầu</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chỗ</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a:t>
            </a:r>
            <a:r>
              <a:rPr lang="vi-VN" sz="3600" spc="-3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chăm sóc sức khoẻ, bảo đảm kết quả phổ cập giáo dục các cấp, góp phần nâng cao chất lượng nguồn nhân</a:t>
            </a:r>
            <a:r>
              <a:rPr lang="vi-VN" sz="36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lực.</a:t>
            </a: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118307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0423920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763000" cy="6247864"/>
          </a:xfrm>
          <a:prstGeom prst="rect">
            <a:avLst/>
          </a:prstGeom>
        </p:spPr>
        <p:txBody>
          <a:bodyPr wrap="square">
            <a:spAutoFit/>
          </a:bodyPr>
          <a:lstStyle/>
          <a:p>
            <a:pPr marR="97155" indent="179705" algn="just">
              <a:spcBef>
                <a:spcPts val="265"/>
              </a:spcBef>
              <a:spcAft>
                <a:spcPts val="600"/>
              </a:spcAft>
            </a:pP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Tính</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đến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năm</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2022,</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toàn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tỉnh</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đạt</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tiêu</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chuẩn</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phổ</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cập</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giáo</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dục</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Mầm</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non</a:t>
            </a:r>
            <a:r>
              <a:rPr lang="vi-VN" sz="4000" spc="-6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5</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tuổi,</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phổ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cập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giáo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dục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Tiểu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học mức 3, phổ cập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giáo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dục </a:t>
            </a:r>
            <a:r>
              <a:rPr lang="vi-VN" sz="40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Trung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học cơ sở mức 2.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 tác chăm</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sóc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sức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khoẻ</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cho</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nhân</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dân</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chú</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trọng.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Trẻ</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em</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hoàn</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cảnh</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đặc</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biệt</a:t>
            </a:r>
            <a:r>
              <a:rPr lang="vi-VN" sz="40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khó khăn được quan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tâm bảo vệ,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chăm sóc. Tỉnh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 đầu tư xây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dựng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hệ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thống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 trình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cơ sở hạ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tầng thiết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yếu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phục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vụ sản </a:t>
            </a:r>
            <a:r>
              <a:rPr lang="vi-VN" sz="40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xuất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 dân </a:t>
            </a:r>
            <a:r>
              <a:rPr lang="vi-VN" sz="40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a:t>
            </a:r>
            <a:r>
              <a:rPr lang="en-US" sz="40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5248197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93472"/>
            <a:ext cx="8839200" cy="6740307"/>
          </a:xfrm>
          <a:prstGeom prst="rect">
            <a:avLst/>
          </a:prstGeom>
        </p:spPr>
        <p:txBody>
          <a:bodyPr wrap="square">
            <a:spAutoFit/>
          </a:bodyPr>
          <a:lstStyle/>
          <a:p>
            <a:pPr marR="203200" indent="179705" algn="just">
              <a:spcBef>
                <a:spcPts val="545"/>
              </a:spcBef>
              <a:spcAft>
                <a:spcPts val="600"/>
              </a:spcAft>
            </a:pP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Kết</a:t>
            </a:r>
            <a:r>
              <a:rPr lang="vi-VN" sz="3600" spc="-1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cấu</a:t>
            </a:r>
            <a:r>
              <a:rPr lang="vi-VN" sz="3600" spc="-1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hạ</a:t>
            </a:r>
            <a:r>
              <a:rPr lang="vi-VN" sz="3600" spc="-1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tầng</a:t>
            </a:r>
            <a:r>
              <a:rPr lang="vi-VN" sz="3600" spc="-1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nông</a:t>
            </a:r>
            <a:r>
              <a:rPr lang="vi-VN" sz="3600" spc="-9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thôn</a:t>
            </a:r>
            <a:r>
              <a:rPr lang="vi-VN" sz="3600" spc="-1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ừ</a:t>
            </a:r>
            <a:r>
              <a:rPr lang="vi-VN" sz="3600" spc="-1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1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chương trình huyện nghèo ngoài 30a, chương trình 135 giai đoạn 2, chương trình xây dựng nông thôn mới, các xã bãi ngang ven biển, kiên cố hoá trường học, các công trình giao thông, thuỷ lợi, trạm y tế, chợ, điện nông thôn...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đã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góp phần quan trọng cho việc đổi mới bộ mặt nông thôn. Đến </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nay,</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98%</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điện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98,4%</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sử</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dụng</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điện,</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hơn</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97,5%</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hộ</a:t>
            </a:r>
            <a:r>
              <a:rPr lang="vi-VN" sz="3600"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khu</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vực</a:t>
            </a:r>
            <a:r>
              <a:rPr lang="vi-VN" sz="36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đô thị và hơn 97% số xã có đường ô tô đến trung tâm,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làm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 chi phí sản xuất, giảm cách biệt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vùng</a:t>
            </a:r>
            <a:r>
              <a:rPr lang="en-US"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xã</a:t>
            </a:r>
            <a:r>
              <a:rPr lang="vi-VN" sz="36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endParaRPr lang="en-US" sz="36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4799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660209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40508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Tree>
    <p:extLst>
      <p:ext uri="{BB962C8B-B14F-4D97-AF65-F5344CB8AC3E}">
        <p14:creationId xmlns:p14="http://schemas.microsoft.com/office/powerpoint/2010/main" val="38030282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Tree>
    <p:extLst>
      <p:ext uri="{BB962C8B-B14F-4D97-AF65-F5344CB8AC3E}">
        <p14:creationId xmlns:p14="http://schemas.microsoft.com/office/powerpoint/2010/main" val="17279547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7"/>
          <p:cNvSpPr>
            <a:spLocks noChangeArrowheads="1"/>
          </p:cNvSpPr>
          <p:nvPr/>
        </p:nvSpPr>
        <p:spPr bwMode="auto">
          <a:xfrm>
            <a:off x="304800" y="0"/>
            <a:ext cx="8839200" cy="66294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marL="0" lvl="3">
              <a:spcBef>
                <a:spcPts val="600"/>
              </a:spcBef>
              <a:spcAft>
                <a:spcPts val="600"/>
              </a:spcAft>
            </a:pPr>
            <a:r>
              <a:rPr lang="vi-VN" sz="4400" i="1" dirty="0">
                <a:solidFill>
                  <a:srgbClr val="FF0000"/>
                </a:solidFill>
                <a:latin typeface="Times New Roman" panose="02020603050405020304" pitchFamily="18" charset="0"/>
                <a:cs typeface="Times New Roman" panose="02020603050405020304" pitchFamily="18" charset="0"/>
              </a:rPr>
              <a:t>Em hãy nêu tên một chính sách an sinh xã hội mà địa phương em đang thực hiện? Em có ấn tượng gì khi địa phương thực hiện chính sách này.</a:t>
            </a:r>
            <a:endParaRPr lang="en-US"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603531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5-Point Star 2">
            <a:hlinkClick r:id="rId2" action="ppaction://hlinkfile"/>
          </p:cNvPr>
          <p:cNvSpPr/>
          <p:nvPr/>
        </p:nvSpPr>
        <p:spPr>
          <a:xfrm>
            <a:off x="3429000" y="1447800"/>
            <a:ext cx="2895600" cy="2667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76535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5-Point Star 1">
            <a:hlinkClick r:id="rId2" action="ppaction://hlinkfile"/>
          </p:cNvPr>
          <p:cNvSpPr/>
          <p:nvPr/>
        </p:nvSpPr>
        <p:spPr>
          <a:xfrm>
            <a:off x="3200400" y="1905000"/>
            <a:ext cx="3124200" cy="2438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236066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763000" cy="2123658"/>
          </a:xfrm>
          <a:prstGeom prst="rect">
            <a:avLst/>
          </a:prstGeom>
        </p:spPr>
        <p:txBody>
          <a:bodyPr wrap="square">
            <a:spAutoFit/>
          </a:bodyPr>
          <a:lstStyle/>
          <a:p>
            <a:pPr>
              <a:spcBef>
                <a:spcPts val="600"/>
              </a:spcBef>
              <a:spcAft>
                <a:spcPts val="600"/>
              </a:spcAft>
            </a:pPr>
            <a:r>
              <a:rPr lang="en-US" sz="440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3.</a:t>
            </a:r>
            <a:r>
              <a:rPr lang="vi-VN" sz="4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Trách </a:t>
            </a: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nhiệm công dân trong việc thực hiện chính sách an sinh xã hội ở địa phương</a:t>
            </a:r>
            <a:endParaRPr lang="en-US" sz="4400" b="1" dirty="0">
              <a:solidFill>
                <a:srgbClr val="FF0000"/>
              </a:solidFill>
              <a:latin typeface="Times New Roman" panose="02020603050405020304" pitchFamily="18" charset="0"/>
              <a:cs typeface="Times New Roman" panose="02020603050405020304" pitchFamily="18" charset="0"/>
            </a:endParaRPr>
          </a:p>
        </p:txBody>
      </p:sp>
      <p:sp>
        <p:nvSpPr>
          <p:cNvPr id="3" name="Rectangle 2"/>
          <p:cNvSpPr/>
          <p:nvPr/>
        </p:nvSpPr>
        <p:spPr>
          <a:xfrm>
            <a:off x="152400" y="2057400"/>
            <a:ext cx="8763000" cy="4832092"/>
          </a:xfrm>
          <a:prstGeom prst="rect">
            <a:avLst/>
          </a:prstGeom>
        </p:spPr>
        <p:txBody>
          <a:bodyPr wrap="square">
            <a:spAutoFit/>
          </a:bodyPr>
          <a:lstStyle/>
          <a:p>
            <a:pPr marR="191135" indent="-382270">
              <a:spcBef>
                <a:spcPts val="600"/>
              </a:spcBef>
              <a:spcAft>
                <a:spcPts val="600"/>
              </a:spcAft>
            </a:pPr>
            <a:r>
              <a:rPr lang="en-US" sz="3600" i="1" spc="-2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1.</a:t>
            </a:r>
            <a:r>
              <a:rPr lang="vi-VN" sz="3600" i="1" spc="-2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Trao</a:t>
            </a:r>
            <a:r>
              <a:rPr lang="vi-VN" sz="3600" i="1" spc="-3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đổi</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i="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bạn</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cùng</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bàn</a:t>
            </a:r>
            <a:r>
              <a:rPr lang="vi-VN" sz="3600" i="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về</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sự</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cần</a:t>
            </a:r>
            <a:r>
              <a:rPr lang="vi-VN" sz="3600" i="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thiết</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phải</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thực</a:t>
            </a:r>
            <a:r>
              <a:rPr lang="vi-VN" sz="3600" i="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hiện</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chính</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sách</a:t>
            </a:r>
            <a:r>
              <a:rPr lang="vi-VN" sz="3600" i="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a:t>
            </a:r>
            <a:r>
              <a:rPr lang="vi-VN" sz="3600" i="1" spc="-3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sinh xã hội trong cuộc sống hiện</a:t>
            </a:r>
            <a:r>
              <a:rPr lang="vi-VN" sz="3600" i="1"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nay.</a:t>
            </a:r>
            <a:endParaRPr lang="en-US"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R="191135">
              <a:spcBef>
                <a:spcPts val="600"/>
              </a:spcBef>
              <a:spcAft>
                <a:spcPts val="600"/>
              </a:spcAft>
            </a:pPr>
            <a:r>
              <a:rPr lang="en-US" sz="3600" i="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3600" i="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2</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Kể tên một số hoạt động hoặc việc làm cụ thể để thực hiện chính sách an sinh xã hội trong nhà trường</a:t>
            </a:r>
            <a:r>
              <a:rPr lang="vi-VN" sz="3600" i="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3600" i="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R="191135">
              <a:spcBef>
                <a:spcPts val="600"/>
              </a:spcBef>
              <a:spcAft>
                <a:spcPts val="600"/>
              </a:spcAft>
            </a:pPr>
            <a:r>
              <a:rPr lang="en-US" sz="3600" i="1" dirty="0" smtClean="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rPr>
              <a:t>  3.</a:t>
            </a:r>
            <a:r>
              <a:rPr lang="vi-VN" sz="3600" i="1"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Trách nhiệm công dân trong việc thực hiện chính sách an sinh xã hội ở địa </a:t>
            </a:r>
            <a:r>
              <a:rPr lang="vi-VN" sz="3600" i="1"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phương</a:t>
            </a:r>
            <a:r>
              <a:rPr lang="en-US" sz="1600" i="1" dirty="0">
                <a:latin typeface="Arial" panose="020B0604020202020204" pitchFamily="34" charset="0"/>
                <a:ea typeface="Arial" panose="020B0604020202020204" pitchFamily="34" charset="0"/>
              </a:rPr>
              <a:t>.</a:t>
            </a:r>
            <a:endParaRPr lang="en-US" sz="36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6895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7010400"/>
          </a:xfrm>
          <a:prstGeom prst="rect">
            <a:avLst/>
          </a:prstGeom>
        </p:spPr>
      </p:pic>
    </p:spTree>
    <p:extLst>
      <p:ext uri="{BB962C8B-B14F-4D97-AF65-F5344CB8AC3E}">
        <p14:creationId xmlns:p14="http://schemas.microsoft.com/office/powerpoint/2010/main" val="2626045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0"/>
            <a:ext cx="8839200" cy="7017306"/>
          </a:xfrm>
          <a:prstGeom prst="rect">
            <a:avLst/>
          </a:prstGeom>
        </p:spPr>
        <p:txBody>
          <a:bodyPr wrap="square">
            <a:spAutoFit/>
          </a:bodyPr>
          <a:lstStyle/>
          <a:p>
            <a:pPr marR="206375" indent="179705" algn="just">
              <a:spcBef>
                <a:spcPts val="600"/>
              </a:spcBef>
              <a:spcAft>
                <a:spcPts val="600"/>
              </a:spcAf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 với cộng đồng, việc tham gia thực hiện chính sách an sinh xã hội nhằm góp phần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xoá</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đói</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giảm</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nghèo,</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nâng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cao</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chất</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cuộc</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ổn</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phát</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kinh tế, giữ gìn an ninh, an toàn, trật tự xã hội. Cụ thể</a:t>
            </a:r>
            <a:r>
              <a:rPr lang="vi-VN" sz="4000" spc="-5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là:</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L="0" marR="205740" lvl="1" indent="-285750" algn="just">
              <a:spcBef>
                <a:spcPts val="600"/>
              </a:spcBef>
              <a:spcAft>
                <a:spcPts val="600"/>
              </a:spcAft>
              <a:buClr>
                <a:srgbClr val="231F20"/>
              </a:buClr>
              <a:buSzPts val="1150"/>
              <a:buFont typeface="Arial" panose="020B0604020202020204" pitchFamily="34" charset="0"/>
              <a:buChar char="–"/>
              <a:tabLst>
                <a:tab pos="746125" algn="l"/>
              </a:tabLs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Nhận thức đúng đắn giá trị và ý nghĩa nhân văn của chính sách an sinh xã hội đối với đời sống. Tìm hiểu và tuyên tuyền các chính sách an sinh xã hội của Nhà nước đến với mỗi </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r>
              <a:rPr lang="en-US"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cộng</a:t>
            </a:r>
            <a:r>
              <a:rPr lang="vi-VN" sz="4000" spc="-2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687580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52400"/>
            <a:ext cx="8610600" cy="7017306"/>
          </a:xfrm>
          <a:prstGeom prst="rect">
            <a:avLst/>
          </a:prstGeom>
        </p:spPr>
        <p:txBody>
          <a:bodyPr wrap="square">
            <a:spAutoFit/>
          </a:bodyPr>
          <a:lstStyle/>
          <a:p>
            <a:pPr marL="91440" marR="205105" lvl="1" algn="just">
              <a:spcBef>
                <a:spcPts val="600"/>
              </a:spcBef>
              <a:spcAft>
                <a:spcPts val="600"/>
              </a:spcAft>
              <a:buClr>
                <a:srgbClr val="231F20"/>
              </a:buClr>
              <a:buSzPts val="1150"/>
              <a:tabLst>
                <a:tab pos="746760" algn="l"/>
              </a:tabLst>
            </a:pPr>
            <a:r>
              <a:rPr lang="en-US" sz="44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r>
              <a:rPr lang="vi-VN" sz="4400" spc="1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Tích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cực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hưởng ứng,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ủng hộ các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cuộc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vận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hoạt động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gây quỹ </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"Vì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 nghèo",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quỹ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"Đền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ơn đáp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nghĩa",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công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tác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thiện nguyện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vì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cuộc </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sống </a:t>
            </a:r>
            <a:r>
              <a:rPr lang="vi-VN" sz="4400" spc="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bình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an của mọi</a:t>
            </a:r>
            <a:r>
              <a:rPr lang="vi-VN" sz="4400" spc="11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người.</a:t>
            </a:r>
            <a:endParaRPr lang="en-US"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a:p>
            <a:pPr marL="91440" marR="205740" lvl="1" algn="just">
              <a:spcBef>
                <a:spcPts val="600"/>
              </a:spcBef>
              <a:spcAft>
                <a:spcPts val="600"/>
              </a:spcAft>
              <a:buClr>
                <a:srgbClr val="231F20"/>
              </a:buClr>
              <a:buSzPts val="1150"/>
              <a:tabLst>
                <a:tab pos="750570" algn="l"/>
              </a:tabLst>
            </a:pPr>
            <a:r>
              <a:rPr lang="en-US" sz="4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Có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những hành động cụ thể, thiết thực, đóng góp tích cực vào việc thực hiện an sinh xã hội tại địa</a:t>
            </a:r>
            <a:r>
              <a:rPr lang="vi-VN" sz="4400" spc="-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phương.</a:t>
            </a:r>
            <a:endParaRPr lang="en-US" sz="4400" dirty="0">
              <a:solidFill>
                <a:srgbClr val="00206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2836663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0"/>
            <a:ext cx="8839200" cy="6863417"/>
          </a:xfrm>
          <a:prstGeom prst="rect">
            <a:avLst/>
          </a:prstGeom>
        </p:spPr>
        <p:txBody>
          <a:bodyPr wrap="square">
            <a:spAutoFit/>
          </a:bodyPr>
          <a:lstStyle/>
          <a:p>
            <a:pPr marR="205105" indent="179705">
              <a:spcBef>
                <a:spcPts val="600"/>
              </a:spcBef>
              <a:spcAft>
                <a:spcPts val="600"/>
              </a:spcAft>
            </a:pP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Đối với ngành giáo dục, các nhà trường cần tuyên truyền, tổ chức các hoạt</a:t>
            </a:r>
            <a:r>
              <a:rPr lang="vi-VN" sz="4000" spc="-2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động giáo dục nhằm giúp học sinh nhận thức rõ được giá trị thiết thực và ý nghĩa nhân văn to lớn của việc thực hiện chính sách an sinh xã hội trong đời sống xã hội.</a:t>
            </a:r>
            <a:r>
              <a:rPr lang="vi-VN" sz="4000" spc="-22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Đồng thời, khuyến khích nhà giáo và học sinh tham gia thực hiện chính sách an sinh xã hội</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trong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nhà</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trường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ở</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địa</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phương,</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tới</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sự</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ổn</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định,</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phòng</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ngừa</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45"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rủi</a:t>
            </a:r>
            <a:r>
              <a:rPr lang="vi-VN" sz="4000" spc="-5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ro</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rPr>
              <a:t>chia sẻ những khó khăn </a:t>
            </a:r>
            <a:r>
              <a:rPr lang="vi-VN" sz="4000"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solidFill>
                <a:srgbClr val="00206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66393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183999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12038618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066800"/>
            <a:ext cx="8686800" cy="5693866"/>
          </a:xfrm>
          <a:prstGeom prst="rect">
            <a:avLst/>
          </a:prstGeom>
        </p:spPr>
        <p:txBody>
          <a:bodyPr wrap="square">
            <a:spAutoFit/>
          </a:bodyPr>
          <a:lstStyle/>
          <a:p>
            <a:pPr lvl="0"/>
            <a:r>
              <a:rPr lang="en-US" sz="44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   </a:t>
            </a:r>
            <a:r>
              <a:rPr lang="en-US" sz="4000" spc="-15" dirty="0" smtClean="0">
                <a:solidFill>
                  <a:srgbClr val="002060"/>
                </a:solidFill>
                <a:latin typeface="Times New Roman" panose="02020603050405020304" pitchFamily="18" charset="0"/>
                <a:ea typeface="Arial" panose="020B0604020202020204" pitchFamily="34" charset="0"/>
                <a:cs typeface="Times New Roman" panose="02020603050405020304" pitchFamily="18" charset="0"/>
              </a:rPr>
              <a:t>1.</a:t>
            </a:r>
            <a:r>
              <a:rPr lang="vi-VN" sz="4000" dirty="0" smtClean="0">
                <a:solidFill>
                  <a:srgbClr val="002060"/>
                </a:solidFill>
                <a:latin typeface="Times New Roman" panose="02020603050405020304" pitchFamily="18" charset="0"/>
                <a:cs typeface="Times New Roman" panose="02020603050405020304" pitchFamily="18" charset="0"/>
              </a:rPr>
              <a:t>Thảo </a:t>
            </a:r>
            <a:r>
              <a:rPr lang="vi-VN" sz="4000" dirty="0">
                <a:solidFill>
                  <a:srgbClr val="002060"/>
                </a:solidFill>
                <a:latin typeface="Times New Roman" panose="02020603050405020304" pitchFamily="18" charset="0"/>
                <a:cs typeface="Times New Roman" panose="02020603050405020304" pitchFamily="18" charset="0"/>
              </a:rPr>
              <a:t>luận nhóm: Tìm hiểu, liệt kê những hoạt động thực hiện chính sách an sinh xã hội trên địa bàn tỉnh Quảng Nam. Chọn và trình bày cụ thể một chính sách an sinh xã hội tiêu biểu</a:t>
            </a:r>
            <a:r>
              <a:rPr lang="vi-VN" sz="4000" dirty="0" smtClean="0">
                <a:solidFill>
                  <a:srgbClr val="002060"/>
                </a:solidFill>
                <a:latin typeface="Times New Roman" panose="02020603050405020304" pitchFamily="18" charset="0"/>
                <a:cs typeface="Times New Roman" panose="02020603050405020304" pitchFamily="18" charset="0"/>
              </a:rPr>
              <a:t>.</a:t>
            </a:r>
            <a:endParaRPr lang="en-US" sz="4000" dirty="0" smtClean="0">
              <a:solidFill>
                <a:srgbClr val="002060"/>
              </a:solidFill>
              <a:latin typeface="Times New Roman" panose="02020603050405020304" pitchFamily="18" charset="0"/>
              <a:cs typeface="Times New Roman" panose="02020603050405020304" pitchFamily="18" charset="0"/>
            </a:endParaRPr>
          </a:p>
          <a:p>
            <a:r>
              <a:rPr lang="en-US" sz="4000" dirty="0" smtClean="0">
                <a:solidFill>
                  <a:srgbClr val="002060"/>
                </a:solidFill>
                <a:latin typeface="Times New Roman" panose="02020603050405020304" pitchFamily="18" charset="0"/>
                <a:cs typeface="Times New Roman" panose="02020603050405020304" pitchFamily="18" charset="0"/>
              </a:rPr>
              <a:t>   2.</a:t>
            </a:r>
            <a:r>
              <a:rPr lang="vi-VN" sz="4000" dirty="0" smtClean="0">
                <a:solidFill>
                  <a:srgbClr val="002060"/>
                </a:solidFill>
                <a:latin typeface="Times New Roman" panose="02020603050405020304" pitchFamily="18" charset="0"/>
                <a:cs typeface="Times New Roman" panose="02020603050405020304" pitchFamily="18" charset="0"/>
              </a:rPr>
              <a:t>Suy </a:t>
            </a:r>
            <a:r>
              <a:rPr lang="vi-VN" sz="4000" dirty="0">
                <a:solidFill>
                  <a:srgbClr val="002060"/>
                </a:solidFill>
                <a:latin typeface="Times New Roman" panose="02020603050405020304" pitchFamily="18" charset="0"/>
                <a:cs typeface="Times New Roman" panose="02020603050405020304" pitchFamily="18" charset="0"/>
              </a:rPr>
              <a:t>nghĩ và đề xuất những việc cần thực hiện đối với chính sách an sinh xã hội tại địa phương. Giải thích lí do đề xuất</a:t>
            </a:r>
            <a:r>
              <a:rPr lang="vi-VN" sz="4000" dirty="0" smtClean="0">
                <a:solidFill>
                  <a:srgbClr val="002060"/>
                </a:solidFill>
                <a:latin typeface="Times New Roman" panose="02020603050405020304" pitchFamily="18" charset="0"/>
                <a:cs typeface="Times New Roman" panose="02020603050405020304" pitchFamily="18" charset="0"/>
              </a:rPr>
              <a:t>.</a:t>
            </a:r>
            <a:endParaRPr lang="en-US" sz="4000" dirty="0">
              <a:solidFill>
                <a:srgbClr val="002060"/>
              </a:solidFill>
              <a:latin typeface="Times New Roman" panose="02020603050405020304" pitchFamily="18" charset="0"/>
              <a:cs typeface="Times New Roman" panose="02020603050405020304" pitchFamily="18" charset="0"/>
            </a:endParaRPr>
          </a:p>
        </p:txBody>
      </p:sp>
      <p:sp>
        <p:nvSpPr>
          <p:cNvPr id="3" name="Rectangle 2"/>
          <p:cNvSpPr/>
          <p:nvPr/>
        </p:nvSpPr>
        <p:spPr>
          <a:xfrm>
            <a:off x="2514600" y="76200"/>
            <a:ext cx="4596643" cy="1015663"/>
          </a:xfrm>
          <a:prstGeom prst="rect">
            <a:avLst/>
          </a:prstGeom>
        </p:spPr>
        <p:txBody>
          <a:bodyPr wrap="none">
            <a:spAutoFit/>
          </a:bodyPr>
          <a:lstStyle/>
          <a:p>
            <a:pPr algn="ctr"/>
            <a:r>
              <a:rPr lang="en-US" sz="6000" b="1" dirty="0" smtClean="0">
                <a:solidFill>
                  <a:srgbClr val="FF0000"/>
                </a:solidFill>
                <a:latin typeface="Times New Roman" panose="02020603050405020304" pitchFamily="18" charset="0"/>
                <a:cs typeface="Times New Roman" panose="02020603050405020304" pitchFamily="18" charset="0"/>
              </a:rPr>
              <a:t>LUYỆN TẬP</a:t>
            </a:r>
            <a:endParaRPr lang="en-US" sz="6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086201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143000"/>
            <a:ext cx="8991600" cy="5632311"/>
          </a:xfrm>
          <a:prstGeom prst="rect">
            <a:avLst/>
          </a:prstGeom>
        </p:spPr>
        <p:txBody>
          <a:bodyPr wrap="square">
            <a:spAutoFit/>
          </a:bodyPr>
          <a:lstStyle/>
          <a:p>
            <a:r>
              <a:rPr lang="vi-VN" sz="6000" dirty="0">
                <a:solidFill>
                  <a:srgbClr val="002060"/>
                </a:solidFill>
                <a:latin typeface="Times New Roman" panose="02020603050405020304" pitchFamily="18" charset="0"/>
                <a:cs typeface="Times New Roman" panose="02020603050405020304" pitchFamily="18" charset="0"/>
              </a:rPr>
              <a:t>Tổ chức đi thực tế tại một xã trên địa bàn thực hiện tốt chính sách an sinh xã </a:t>
            </a:r>
            <a:r>
              <a:rPr lang="vi-VN" sz="6000" dirty="0" smtClean="0">
                <a:solidFill>
                  <a:srgbClr val="002060"/>
                </a:solidFill>
                <a:latin typeface="Times New Roman" panose="02020603050405020304" pitchFamily="18" charset="0"/>
                <a:cs typeface="Times New Roman" panose="02020603050405020304" pitchFamily="18" charset="0"/>
              </a:rPr>
              <a:t>hội.</a:t>
            </a:r>
            <a:endParaRPr lang="en-US" sz="6000" dirty="0" smtClean="0">
              <a:solidFill>
                <a:srgbClr val="002060"/>
              </a:solidFill>
              <a:latin typeface="Times New Roman" panose="02020603050405020304" pitchFamily="18" charset="0"/>
              <a:cs typeface="Times New Roman" panose="02020603050405020304" pitchFamily="18" charset="0"/>
            </a:endParaRPr>
          </a:p>
          <a:p>
            <a:r>
              <a:rPr lang="vi-VN" sz="6000" dirty="0" smtClean="0">
                <a:solidFill>
                  <a:srgbClr val="002060"/>
                </a:solidFill>
                <a:latin typeface="Times New Roman" panose="02020603050405020304" pitchFamily="18" charset="0"/>
                <a:cs typeface="Times New Roman" panose="02020603050405020304" pitchFamily="18" charset="0"/>
              </a:rPr>
              <a:t>Thực </a:t>
            </a:r>
            <a:r>
              <a:rPr lang="vi-VN" sz="6000" dirty="0">
                <a:solidFill>
                  <a:srgbClr val="002060"/>
                </a:solidFill>
                <a:latin typeface="Times New Roman" panose="02020603050405020304" pitchFamily="18" charset="0"/>
                <a:cs typeface="Times New Roman" panose="02020603050405020304" pitchFamily="18" charset="0"/>
              </a:rPr>
              <a:t>hiện thu thập số liệu, viết báo cáo và tập trình bày báo cáo kết quả.</a:t>
            </a:r>
            <a:endParaRPr lang="en-US" sz="6000" dirty="0">
              <a:solidFill>
                <a:srgbClr val="002060"/>
              </a:solidFill>
              <a:latin typeface="Times New Roman" panose="02020603050405020304" pitchFamily="18" charset="0"/>
              <a:cs typeface="Times New Roman" panose="02020603050405020304" pitchFamily="18" charset="0"/>
            </a:endParaRPr>
          </a:p>
        </p:txBody>
      </p:sp>
      <p:sp>
        <p:nvSpPr>
          <p:cNvPr id="3" name="Rectangle 2"/>
          <p:cNvSpPr/>
          <p:nvPr/>
        </p:nvSpPr>
        <p:spPr>
          <a:xfrm>
            <a:off x="2362200" y="152400"/>
            <a:ext cx="3897221" cy="923330"/>
          </a:xfrm>
          <a:prstGeom prst="rect">
            <a:avLst/>
          </a:prstGeom>
        </p:spPr>
        <p:txBody>
          <a:bodyPr wrap="none">
            <a:spAutoFit/>
          </a:bodyPr>
          <a:lstStyle/>
          <a:p>
            <a:r>
              <a:rPr lang="en-US" sz="5400" b="1" dirty="0">
                <a:solidFill>
                  <a:srgbClr val="FF0000"/>
                </a:solidFill>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30957434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457200" y="762000"/>
            <a:ext cx="6324600" cy="5029200"/>
          </a:xfrm>
          <a:prstGeom prst="rect">
            <a:avLst/>
          </a:prstGeom>
          <a:noFill/>
          <a:effectLst>
            <a:reflection blurRad="6350" stA="50000" endA="275" endPos="40000" dist="101600" dir="5400000" sy="-100000" algn="bl" rotWithShape="0"/>
          </a:effectLst>
        </p:spPr>
        <p:txBody>
          <a:bodyPr wrap="none" lIns="91440" tIns="45720" rIns="91440" bIns="45720">
            <a:prstTxWarp prst="textArchUpPour">
              <a:avLst/>
            </a:prstTxWarp>
            <a:spAutoFit/>
          </a:bodyPr>
          <a:lstStyle/>
          <a:p>
            <a:pPr algn="ct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Chúc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các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em</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học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tốt</a:t>
            </a:r>
            <a:endParaRPr lang="en-US" sz="54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val="17095425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8991600" cy="6858000"/>
          </a:xfrm>
          <a:prstGeom prst="rect">
            <a:avLst/>
          </a:prstGeom>
        </p:spPr>
      </p:pic>
    </p:spTree>
    <p:extLst>
      <p:ext uri="{BB962C8B-B14F-4D97-AF65-F5344CB8AC3E}">
        <p14:creationId xmlns:p14="http://schemas.microsoft.com/office/powerpoint/2010/main" val="25735106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
            <a:ext cx="8686800" cy="6863417"/>
          </a:xfrm>
          <a:prstGeom prst="rect">
            <a:avLst/>
          </a:prstGeom>
        </p:spPr>
        <p:txBody>
          <a:bodyPr wrap="square">
            <a:spAutoFit/>
          </a:bodyPr>
          <a:lstStyle/>
          <a:p>
            <a:pPr marL="0" marR="104775" lvl="1">
              <a:spcBef>
                <a:spcPts val="1200"/>
              </a:spcBef>
              <a:spcAft>
                <a:spcPts val="1200"/>
              </a:spcAft>
              <a:buClr>
                <a:srgbClr val="231F20"/>
              </a:buClr>
              <a:buSzPts val="1150"/>
              <a:tabLst>
                <a:tab pos="1090930" algn="l"/>
              </a:tabLst>
            </a:pP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1.</a:t>
            </a:r>
            <a:r>
              <a:rPr lang="vi-VN"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Những</a:t>
            </a:r>
            <a:r>
              <a:rPr lang="vi-VN" sz="6000" spc="-3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hình</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ảnh</a:t>
            </a:r>
            <a:r>
              <a:rPr lang="vi-VN" sz="6000"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trên</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phản</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ánh</a:t>
            </a:r>
            <a:r>
              <a:rPr lang="vi-VN" sz="6000"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điều</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gì</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về</a:t>
            </a:r>
            <a:r>
              <a:rPr lang="vi-VN" sz="6000"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hoạt</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của</a:t>
            </a:r>
            <a:r>
              <a:rPr lang="vi-VN" sz="6000"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xã</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đối</a:t>
            </a:r>
            <a:r>
              <a:rPr lang="vi-VN" sz="6000"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với</a:t>
            </a:r>
            <a:r>
              <a:rPr lang="vi-VN" sz="6000"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cuộc sống người</a:t>
            </a:r>
            <a:r>
              <a:rPr lang="vi-VN" sz="6000" spc="-1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r>
              <a:rPr lang="vi-VN"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6000"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a:p>
            <a:pPr marL="0" marR="104775" lvl="1">
              <a:spcBef>
                <a:spcPts val="1200"/>
              </a:spcBef>
              <a:spcAft>
                <a:spcPts val="1200"/>
              </a:spcAft>
              <a:buClr>
                <a:srgbClr val="231F20"/>
              </a:buClr>
              <a:buSzPts val="1150"/>
              <a:tabLst>
                <a:tab pos="1090930" algn="l"/>
              </a:tabLst>
            </a:pP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2.</a:t>
            </a:r>
            <a:r>
              <a:rPr lang="vi-VN"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Những</a:t>
            </a:r>
            <a:r>
              <a:rPr lang="vi-VN" sz="6000" spc="-3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hoạt</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đó</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có</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tác</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dụng</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gì</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đối</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với</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đời</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sống</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xã</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r>
              <a:rPr lang="en-US" sz="60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6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622900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41115" y="0"/>
            <a:ext cx="8447184" cy="1844095"/>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1.Khái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lược</a:t>
            </a: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về</a:t>
            </a: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chính</a:t>
            </a: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sách</a:t>
            </a: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p>
          <a:p>
            <a:pPr lvl="0">
              <a:spcBef>
                <a:spcPts val="735"/>
              </a:spcBef>
              <a:spcAft>
                <a:spcPts val="0"/>
              </a:spcAft>
              <a:buClr>
                <a:srgbClr val="00AEEF"/>
              </a:buClr>
              <a:buSzPts val="1150"/>
              <a:tabLst>
                <a:tab pos="785495" algn="l"/>
              </a:tabLst>
            </a:pP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an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sinh</a:t>
            </a: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xã</a:t>
            </a:r>
            <a:r>
              <a:rPr lang="en-US" sz="5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5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hội</a:t>
            </a:r>
            <a:endParaRPr lang="en-US" sz="54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0" y="1926848"/>
            <a:ext cx="9067800" cy="892552"/>
          </a:xfrm>
          <a:prstGeom prst="rect">
            <a:avLst/>
          </a:prstGeom>
        </p:spPr>
        <p:txBody>
          <a:bodyPr wrap="square">
            <a:spAutoFit/>
          </a:bodyPr>
          <a:lstStyle/>
          <a:p>
            <a:pPr marR="202565" indent="179705">
              <a:spcBef>
                <a:spcPts val="600"/>
              </a:spcBef>
              <a:spcAft>
                <a:spcPts val="600"/>
              </a:spcAft>
            </a:pPr>
            <a:r>
              <a:rPr lang="en-US" sz="5200" b="1" dirty="0" smtClean="0">
                <a:latin typeface="Times New Roman" panose="02020603050405020304" pitchFamily="18" charset="0"/>
                <a:cs typeface="Times New Roman" panose="02020603050405020304" pitchFamily="18" charset="0"/>
              </a:rPr>
              <a:t>1.1.Thế </a:t>
            </a:r>
            <a:r>
              <a:rPr lang="en-US" sz="5200" b="1" dirty="0" err="1" smtClean="0">
                <a:latin typeface="Times New Roman" panose="02020603050405020304" pitchFamily="18" charset="0"/>
                <a:cs typeface="Times New Roman" panose="02020603050405020304" pitchFamily="18" charset="0"/>
              </a:rPr>
              <a:t>nào</a:t>
            </a:r>
            <a:r>
              <a:rPr lang="en-US" sz="5200" b="1" dirty="0" smtClean="0">
                <a:latin typeface="Times New Roman" panose="02020603050405020304" pitchFamily="18" charset="0"/>
                <a:cs typeface="Times New Roman" panose="02020603050405020304" pitchFamily="18" charset="0"/>
              </a:rPr>
              <a:t> </a:t>
            </a:r>
            <a:r>
              <a:rPr lang="en-US" sz="5200" b="1" dirty="0" err="1" smtClean="0">
                <a:latin typeface="Times New Roman" panose="02020603050405020304" pitchFamily="18" charset="0"/>
                <a:cs typeface="Times New Roman" panose="02020603050405020304" pitchFamily="18" charset="0"/>
              </a:rPr>
              <a:t>là</a:t>
            </a:r>
            <a:r>
              <a:rPr lang="en-US" sz="5200" b="1" dirty="0" smtClean="0">
                <a:latin typeface="Times New Roman" panose="02020603050405020304" pitchFamily="18" charset="0"/>
                <a:cs typeface="Times New Roman" panose="02020603050405020304" pitchFamily="18" charset="0"/>
              </a:rPr>
              <a:t> an </a:t>
            </a:r>
            <a:r>
              <a:rPr lang="en-US" sz="5200" b="1" dirty="0" err="1" smtClean="0">
                <a:latin typeface="Times New Roman" panose="02020603050405020304" pitchFamily="18" charset="0"/>
                <a:cs typeface="Times New Roman" panose="02020603050405020304" pitchFamily="18" charset="0"/>
              </a:rPr>
              <a:t>sinh</a:t>
            </a:r>
            <a:r>
              <a:rPr lang="en-US" sz="5200" b="1" dirty="0" smtClean="0">
                <a:latin typeface="Times New Roman" panose="02020603050405020304" pitchFamily="18" charset="0"/>
                <a:cs typeface="Times New Roman" panose="02020603050405020304" pitchFamily="18" charset="0"/>
              </a:rPr>
              <a:t> </a:t>
            </a:r>
            <a:r>
              <a:rPr lang="en-US" sz="5200" b="1" dirty="0" err="1" smtClean="0">
                <a:latin typeface="Times New Roman" panose="02020603050405020304" pitchFamily="18" charset="0"/>
                <a:cs typeface="Times New Roman" panose="02020603050405020304" pitchFamily="18" charset="0"/>
              </a:rPr>
              <a:t>xã</a:t>
            </a:r>
            <a:r>
              <a:rPr lang="en-US" sz="5200" b="1" dirty="0" smtClean="0">
                <a:latin typeface="Times New Roman" panose="02020603050405020304" pitchFamily="18" charset="0"/>
                <a:cs typeface="Times New Roman" panose="02020603050405020304" pitchFamily="18" charset="0"/>
              </a:rPr>
              <a:t> </a:t>
            </a:r>
            <a:r>
              <a:rPr lang="en-US" sz="5200" b="1" dirty="0" err="1" smtClean="0">
                <a:latin typeface="Times New Roman" panose="02020603050405020304" pitchFamily="18" charset="0"/>
                <a:cs typeface="Times New Roman" panose="02020603050405020304" pitchFamily="18" charset="0"/>
              </a:rPr>
              <a:t>hội</a:t>
            </a:r>
            <a:r>
              <a:rPr lang="en-US" sz="5200" b="1" dirty="0">
                <a:latin typeface="Times New Roman" panose="02020603050405020304" pitchFamily="18" charset="0"/>
                <a:cs typeface="Times New Roman" panose="02020603050405020304" pitchFamily="18" charset="0"/>
              </a:rPr>
              <a:t>?</a:t>
            </a:r>
            <a:endParaRPr lang="en-US" sz="5200" b="1" dirty="0">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AutoShape 117"/>
          <p:cNvSpPr>
            <a:spLocks noChangeArrowheads="1"/>
          </p:cNvSpPr>
          <p:nvPr/>
        </p:nvSpPr>
        <p:spPr bwMode="auto">
          <a:xfrm>
            <a:off x="609600" y="3048000"/>
            <a:ext cx="7924800" cy="35052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r>
              <a:rPr lang="vi-VN" sz="5400" i="1" dirty="0">
                <a:solidFill>
                  <a:srgbClr val="FF0000"/>
                </a:solidFill>
                <a:latin typeface="Times New Roman" panose="02020603050405020304" pitchFamily="18" charset="0"/>
                <a:cs typeface="Times New Roman" panose="02020603050405020304" pitchFamily="18" charset="0"/>
              </a:rPr>
              <a:t>Em hiểu thế nào là an sinh xã hội?</a:t>
            </a:r>
            <a:endParaRPr lang="en-US" sz="5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667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6214617</TotalTime>
  <Words>3069</Words>
  <Application>Microsoft Office PowerPoint</Application>
  <PresentationFormat>On-screen Show (4:3)</PresentationFormat>
  <Paragraphs>76</Paragraphs>
  <Slides>67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67</vt:i4>
      </vt:variant>
    </vt:vector>
  </HeadingPairs>
  <TitlesOfParts>
    <vt:vector size="72"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cp:lastModifiedBy>
  <cp:revision>500</cp:revision>
  <cp:lastPrinted>2007-04-25T23:03:38Z</cp:lastPrinted>
  <dcterms:created xsi:type="dcterms:W3CDTF">2013-08-05T12:45:55Z</dcterms:created>
  <dcterms:modified xsi:type="dcterms:W3CDTF">2024-03-21T12:52:04Z</dcterms:modified>
</cp:coreProperties>
</file>