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398" autoAdjust="0"/>
  </p:normalViewPr>
  <p:slideViewPr>
    <p:cSldViewPr snapToGrid="0">
      <p:cViewPr varScale="1">
        <p:scale>
          <a:sx n="61" d="100"/>
          <a:sy n="61" d="100"/>
        </p:scale>
        <p:origin x="10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08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28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890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859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170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96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89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14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290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90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295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2AEA6-C82B-420F-9C76-280C7D8A8043}" type="datetimeFigureOut">
              <a:rPr lang="en-US" smtClean="0"/>
              <a:t>1/11/2024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B63B8-DFE2-410A-BA5B-6B082C6DE6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1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16354" y="338901"/>
            <a:ext cx="1074460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5. CHÍNH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 AN SINH XÃ HỘI Ở TỈNH QUẢNG NAM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030" y="1692554"/>
            <a:ext cx="5470452" cy="32924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91910" y="5288596"/>
            <a:ext cx="57115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dirty="0" smtClean="0"/>
              <a:t>Hình 5.1. Sắp xếp lại chỗ ở cho người dân miền núi ở tỉnh Quảng Nam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910" y="1692554"/>
            <a:ext cx="5491019" cy="332015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88658" y="5150096"/>
            <a:ext cx="58033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dirty="0" smtClean="0"/>
              <a:t>Hình 5.2. Trường Trung cấp nghề thanh niên dân tộc miền núi tỉnh Quảng Nam khai giảng </a:t>
            </a:r>
            <a:endParaRPr lang="en-US" dirty="0" smtClean="0"/>
          </a:p>
          <a:p>
            <a:pPr algn="ctr"/>
            <a:r>
              <a:rPr lang="vi-VN" dirty="0" smtClean="0"/>
              <a:t>năm học 2018 –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22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43" y="660167"/>
            <a:ext cx="6043118" cy="36454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8761" y="44774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vi-VN" dirty="0" smtClean="0"/>
              <a:t>Hình 5.3. Lãnh đạo tỉnh gặp gỡ, đối thoại với công nhân, người lao động năm 2022</a:t>
            </a:r>
            <a:endParaRPr lang="en-US" dirty="0"/>
          </a:p>
        </p:txBody>
      </p:sp>
      <p:sp>
        <p:nvSpPr>
          <p:cNvPr id="5" name="Cloud Callout 4"/>
          <p:cNvSpPr/>
          <p:nvPr/>
        </p:nvSpPr>
        <p:spPr>
          <a:xfrm>
            <a:off x="7669162" y="1194619"/>
            <a:ext cx="4277032" cy="4114800"/>
          </a:xfrm>
          <a:prstGeom prst="cloudCallout">
            <a:avLst>
              <a:gd name="adj1" fmla="val -68755"/>
              <a:gd name="adj2" fmla="val -25973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dirty="0" smtClean="0">
                <a:solidFill>
                  <a:schemeClr val="tx1"/>
                </a:solidFill>
              </a:rPr>
              <a:t>Những hình ảnh trên phản ánh điều gì về hoạt động của xã hội đối với cuộc sống người dân?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24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3715" y="342658"/>
            <a:ext cx="4471737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vi-VN" sz="2400" b="1" dirty="0" smtClean="0">
                <a:latin typeface="+mj-lt"/>
              </a:rPr>
              <a:t>1.Khái lược về chính sách ASXH</a:t>
            </a:r>
            <a:endParaRPr lang="en-US" sz="2400" b="1" dirty="0"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6528" y="915951"/>
            <a:ext cx="1128743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+mj-lt"/>
              </a:rPr>
              <a:t>- </a:t>
            </a:r>
            <a:r>
              <a:rPr lang="vi-VN" sz="2400" dirty="0" smtClean="0">
                <a:latin typeface="+mj-lt"/>
              </a:rPr>
              <a:t>Chính sách ASXH là hệ thống các chính sách, chương trình của Nhà nước và tổ chức xã hội nhằm </a:t>
            </a:r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trợ giúp toàn xã hội, cá nhân </a:t>
            </a:r>
            <a:r>
              <a:rPr lang="vi-VN" sz="2400" dirty="0" smtClean="0">
                <a:latin typeface="+mj-lt"/>
              </a:rPr>
              <a:t>gặp phải biến cố, rủi ro đảm bảo các dịch vụ cơ bản, thiết yếu, </a:t>
            </a:r>
            <a:r>
              <a:rPr lang="vi-VN" sz="2400" dirty="0" smtClean="0">
                <a:solidFill>
                  <a:srgbClr val="FF0000"/>
                </a:solidFill>
                <a:latin typeface="+mj-lt"/>
              </a:rPr>
              <a:t>đáp ứng được mức sống tối thiểu </a:t>
            </a:r>
            <a:r>
              <a:rPr lang="vi-VN" sz="2400" dirty="0" smtClean="0">
                <a:latin typeface="+mj-lt"/>
              </a:rPr>
              <a:t>và nâng cao đời sống.</a:t>
            </a:r>
          </a:p>
        </p:txBody>
      </p:sp>
      <p:sp>
        <p:nvSpPr>
          <p:cNvPr id="5" name="Rectangle 4"/>
          <p:cNvSpPr/>
          <p:nvPr/>
        </p:nvSpPr>
        <p:spPr>
          <a:xfrm>
            <a:off x="213715" y="3328761"/>
            <a:ext cx="2676969" cy="2308324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lõi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ASXH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59941" y="2293802"/>
            <a:ext cx="8037871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Chính sách đảm bảo việc làm</a:t>
            </a:r>
            <a:r>
              <a:rPr lang="vi-VN" sz="2400" dirty="0" smtClean="0">
                <a:latin typeface="+mj-lt"/>
              </a:rPr>
              <a:t>, tạo thu nhập và giảm nghèo cho người dân</a:t>
            </a:r>
            <a:endParaRPr lang="en-US" sz="2400" dirty="0"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041058" y="3236427"/>
            <a:ext cx="8150942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Chính sách bảo hiểm xã hội </a:t>
            </a:r>
            <a:r>
              <a:rPr lang="vi-VN" sz="2400" dirty="0" smtClean="0">
                <a:latin typeface="+mj-lt"/>
              </a:rPr>
              <a:t>nhằm hỗ trợ người dân giảm thiểu rủi ro về sức khoẻ</a:t>
            </a:r>
            <a:endParaRPr lang="en-US" sz="24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55806" y="4208931"/>
            <a:ext cx="815094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Chính sách trợ giúp xã hội</a:t>
            </a:r>
            <a:r>
              <a:rPr lang="vi-VN" sz="2400" dirty="0" smtClean="0">
                <a:latin typeface="+mj-lt"/>
              </a:rPr>
              <a:t> nhằm hỗ trợ cho người dân khắc phục các rủi ro, vượt quá khả năng kiểm soát như mất mùa, đói nghèo</a:t>
            </a:r>
            <a:endParaRPr lang="en-US" sz="24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055806" y="5550767"/>
            <a:ext cx="8180438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r>
              <a:rPr lang="vi-VN" sz="2400" b="1" dirty="0" smtClean="0">
                <a:solidFill>
                  <a:srgbClr val="FF0000"/>
                </a:solidFill>
                <a:latin typeface="+mj-lt"/>
              </a:rPr>
              <a:t>Chính sách dịch vụ xã hội cơ bản </a:t>
            </a:r>
            <a:r>
              <a:rPr lang="vi-VN" sz="2400" dirty="0" smtClean="0">
                <a:latin typeface="+mj-lt"/>
              </a:rPr>
              <a:t>nhằm hỗ trợ người dân tiếp cận hệ thống các dịch vụ xã hội ở mức tối thiểu như y tế, giáo dục, nhà ở, nước sạch, thông tin truyền thông, trợ giúp pháp lí.</a:t>
            </a:r>
            <a:endParaRPr lang="vi-VN" sz="2400" dirty="0">
              <a:latin typeface="+mj-lt"/>
            </a:endParaRPr>
          </a:p>
        </p:txBody>
      </p:sp>
      <p:cxnSp>
        <p:nvCxnSpPr>
          <p:cNvPr id="11" name="Straight Arrow Connector 10"/>
          <p:cNvCxnSpPr>
            <a:stCxn id="5" idx="3"/>
            <a:endCxn id="6" idx="1"/>
          </p:cNvCxnSpPr>
          <p:nvPr/>
        </p:nvCxnSpPr>
        <p:spPr>
          <a:xfrm flipV="1">
            <a:off x="2890684" y="2709301"/>
            <a:ext cx="1069257" cy="17736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5" idx="3"/>
            <a:endCxn id="7" idx="1"/>
          </p:cNvCxnSpPr>
          <p:nvPr/>
        </p:nvCxnSpPr>
        <p:spPr>
          <a:xfrm flipV="1">
            <a:off x="2890684" y="3651926"/>
            <a:ext cx="1150374" cy="83099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5" idx="3"/>
            <a:endCxn id="8" idx="1"/>
          </p:cNvCxnSpPr>
          <p:nvPr/>
        </p:nvCxnSpPr>
        <p:spPr>
          <a:xfrm>
            <a:off x="2890684" y="4482923"/>
            <a:ext cx="1165122" cy="32617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3"/>
            <a:endCxn id="9" idx="1"/>
          </p:cNvCxnSpPr>
          <p:nvPr/>
        </p:nvCxnSpPr>
        <p:spPr>
          <a:xfrm>
            <a:off x="2890684" y="4482923"/>
            <a:ext cx="1165122" cy="16680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656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46902" y="1782687"/>
            <a:ext cx="7792066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G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iúp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ngừa, giảm thiểu những tác hại do các biến cố, rủi ro gây ra cho cuộc sống xã hội và người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2102" y="973394"/>
            <a:ext cx="7329949" cy="52322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Ý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ASXH.</a:t>
            </a:r>
          </a:p>
        </p:txBody>
      </p:sp>
      <p:sp>
        <p:nvSpPr>
          <p:cNvPr id="4" name="Rectangle 3"/>
          <p:cNvSpPr/>
          <p:nvPr/>
        </p:nvSpPr>
        <p:spPr>
          <a:xfrm>
            <a:off x="1646902" y="2730479"/>
            <a:ext cx="7361311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108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06244" y="406881"/>
            <a:ext cx="8898195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ASXH ở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</a:t>
            </a:r>
          </a:p>
        </p:txBody>
      </p:sp>
      <p:sp>
        <p:nvSpPr>
          <p:cNvPr id="3" name="Rectangle 2"/>
          <p:cNvSpPr/>
          <p:nvPr/>
        </p:nvSpPr>
        <p:spPr>
          <a:xfrm>
            <a:off x="806245" y="1053212"/>
            <a:ext cx="4213013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2.1.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97075" y="1699543"/>
            <a:ext cx="10336163" cy="1754326"/>
          </a:xfrm>
          <a:prstGeom prst="rect">
            <a:avLst/>
          </a:prstGeom>
          <a:ln w="38100">
            <a:solidFill>
              <a:srgbClr val="FF000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Quảng Nam là một trong những tỉnh có đối tượng thuộc diện chính sách xã hội lớn so với cả nước. Vì thế,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Tỉnh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uỷ, Hội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dân, Uỷ ban nhân dân tỉnh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triển khai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hiện nhiều chính sách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ASXH.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55060" y="4034398"/>
            <a:ext cx="9306232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Em hãy nêu một vài ví dụ cụ thể về việc thực hiện chính sách ASXH trong nhà trường hoặc ở địa phương nơi em sinh sống.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34" y="4126169"/>
            <a:ext cx="931026" cy="95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7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24733" y="368399"/>
            <a:ext cx="4478342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2.2.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4732" y="982068"/>
            <a:ext cx="10882246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2.2.1.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Chính </a:t>
            </a:r>
            <a:r>
              <a:rPr lang="vi-V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sách đảm bảo việc làm, tạo thu nhập và giảm nghèo cho người dân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1729" y="1819013"/>
            <a:ext cx="12000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ASXH. </a:t>
            </a:r>
          </a:p>
        </p:txBody>
      </p:sp>
      <p:sp>
        <p:nvSpPr>
          <p:cNvPr id="5" name="Rectangle 4"/>
          <p:cNvSpPr/>
          <p:nvPr/>
        </p:nvSpPr>
        <p:spPr>
          <a:xfrm>
            <a:off x="907554" y="2374190"/>
            <a:ext cx="112844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T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hực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hiện Chương trình mục tiêu quốc gia về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 nghèo bền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vững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07554" y="3676936"/>
            <a:ext cx="114161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nghèo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tỉnh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12,90%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2016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5,23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2020;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1,53%. </a:t>
            </a:r>
          </a:p>
        </p:txBody>
      </p:sp>
    </p:spTree>
    <p:extLst>
      <p:ext uri="{BB962C8B-B14F-4D97-AF65-F5344CB8AC3E}">
        <p14:creationId xmlns:p14="http://schemas.microsoft.com/office/powerpoint/2010/main" val="417530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2284" y="1246783"/>
            <a:ext cx="10491019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tác đào tạo nghề và giải quyết việc làm được quan tâm thường xuyên.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2284" y="2032792"/>
            <a:ext cx="117397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năm 2015 đến đầu năm 2022, toàn tỉnh giải quyết việc làm cho khoảng 87 000 lao động, trong đó có 6 000 lao động đi làm việc theo hợp đồng tại nước ngoài. Thu nhập bình quân đâu người đạt 45 triệu đồng, bình quân tăng 13%/năm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37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650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</cp:revision>
  <dcterms:created xsi:type="dcterms:W3CDTF">2024-01-11T06:06:55Z</dcterms:created>
  <dcterms:modified xsi:type="dcterms:W3CDTF">2024-01-11T07:19:28Z</dcterms:modified>
</cp:coreProperties>
</file>